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6"/>
  </p:notesMasterIdLst>
  <p:sldIdLst>
    <p:sldId id="256" r:id="rId4"/>
    <p:sldId id="727" r:id="rId5"/>
    <p:sldId id="257" r:id="rId7"/>
    <p:sldId id="258" r:id="rId8"/>
    <p:sldId id="263" r:id="rId9"/>
    <p:sldId id="390" r:id="rId10"/>
    <p:sldId id="264" r:id="rId11"/>
    <p:sldId id="260" r:id="rId12"/>
    <p:sldId id="262" r:id="rId13"/>
    <p:sldId id="596" r:id="rId14"/>
    <p:sldId id="267" r:id="rId15"/>
    <p:sldId id="277" r:id="rId16"/>
    <p:sldId id="391" r:id="rId17"/>
    <p:sldId id="309" r:id="rId18"/>
    <p:sldId id="310" r:id="rId19"/>
    <p:sldId id="311" r:id="rId20"/>
    <p:sldId id="313" r:id="rId21"/>
    <p:sldId id="312" r:id="rId22"/>
    <p:sldId id="292" r:id="rId23"/>
    <p:sldId id="293" r:id="rId24"/>
    <p:sldId id="294" r:id="rId25"/>
    <p:sldId id="295" r:id="rId26"/>
    <p:sldId id="296" r:id="rId27"/>
    <p:sldId id="297" r:id="rId28"/>
    <p:sldId id="298" r:id="rId29"/>
    <p:sldId id="299" r:id="rId30"/>
    <p:sldId id="300" r:id="rId31"/>
    <p:sldId id="314" r:id="rId32"/>
    <p:sldId id="315" r:id="rId33"/>
    <p:sldId id="316" r:id="rId34"/>
    <p:sldId id="317" r:id="rId35"/>
    <p:sldId id="318" r:id="rId36"/>
    <p:sldId id="402" r:id="rId37"/>
    <p:sldId id="404" r:id="rId38"/>
    <p:sldId id="403" r:id="rId39"/>
    <p:sldId id="393" r:id="rId40"/>
    <p:sldId id="278" r:id="rId41"/>
    <p:sldId id="270" r:id="rId42"/>
    <p:sldId id="286" r:id="rId43"/>
    <p:sldId id="287" r:id="rId44"/>
    <p:sldId id="320" r:id="rId45"/>
    <p:sldId id="321" r:id="rId46"/>
    <p:sldId id="322" r:id="rId47"/>
    <p:sldId id="323" r:id="rId48"/>
    <p:sldId id="324" r:id="rId49"/>
    <p:sldId id="325" r:id="rId50"/>
    <p:sldId id="551" r:id="rId51"/>
    <p:sldId id="552" r:id="rId52"/>
    <p:sldId id="553" r:id="rId53"/>
    <p:sldId id="678" r:id="rId54"/>
    <p:sldId id="679" r:id="rId55"/>
    <p:sldId id="680" r:id="rId56"/>
    <p:sldId id="395" r:id="rId57"/>
    <p:sldId id="396" r:id="rId58"/>
    <p:sldId id="397" r:id="rId59"/>
    <p:sldId id="398" r:id="rId60"/>
    <p:sldId id="399" r:id="rId61"/>
    <p:sldId id="346" r:id="rId62"/>
    <p:sldId id="347" r:id="rId63"/>
    <p:sldId id="394" r:id="rId64"/>
    <p:sldId id="349" r:id="rId65"/>
    <p:sldId id="361" r:id="rId66"/>
    <p:sldId id="359" r:id="rId67"/>
    <p:sldId id="360" r:id="rId68"/>
    <p:sldId id="363" r:id="rId69"/>
    <p:sldId id="364" r:id="rId70"/>
    <p:sldId id="365" r:id="rId71"/>
    <p:sldId id="366" r:id="rId72"/>
    <p:sldId id="367" r:id="rId73"/>
    <p:sldId id="368" r:id="rId74"/>
    <p:sldId id="370" r:id="rId75"/>
    <p:sldId id="371" r:id="rId76"/>
    <p:sldId id="372" r:id="rId77"/>
    <p:sldId id="373" r:id="rId78"/>
    <p:sldId id="377" r:id="rId79"/>
    <p:sldId id="378" r:id="rId80"/>
    <p:sldId id="379" r:id="rId81"/>
    <p:sldId id="380" r:id="rId82"/>
    <p:sldId id="381" r:id="rId83"/>
    <p:sldId id="382" r:id="rId84"/>
    <p:sldId id="383" r:id="rId85"/>
    <p:sldId id="384" r:id="rId86"/>
    <p:sldId id="385" r:id="rId87"/>
    <p:sldId id="386" r:id="rId88"/>
    <p:sldId id="389" r:id="rId89"/>
    <p:sldId id="387" r:id="rId90"/>
    <p:sldId id="681" r:id="rId91"/>
    <p:sldId id="683" r:id="rId92"/>
    <p:sldId id="684" r:id="rId93"/>
    <p:sldId id="685" r:id="rId94"/>
    <p:sldId id="686" r:id="rId95"/>
    <p:sldId id="595" r:id="rId96"/>
    <p:sldId id="400" r:id="rId97"/>
    <p:sldId id="401" r:id="rId98"/>
    <p:sldId id="593" r:id="rId99"/>
    <p:sldId id="825" r:id="rId100"/>
    <p:sldId id="594" r:id="rId101"/>
    <p:sldId id="677" r:id="rId102"/>
    <p:sldId id="826" r:id="rId103"/>
    <p:sldId id="261" r:id="rId10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835D27"/>
    <a:srgbClr val="9EAACE"/>
    <a:srgbClr val="E132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1" d="100"/>
          <a:sy n="131" d="100"/>
        </p:scale>
        <p:origin x="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8" Type="http://schemas.microsoft.com/office/2011/relationships/chartColorStyle" Target="colors1.xml"/><Relationship Id="rId7" Type="http://schemas.microsoft.com/office/2011/relationships/chartStyle" Target="style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hemeOverride" Target="../theme/themeOverride1.xml"/><Relationship Id="rId1" Type="http://schemas.openxmlformats.org/officeDocument/2006/relationships/oleObject" Target="&#24085;&#32047;&#25176;&#26575;&#25289;&#22270;&#33258;&#21160;&#29983;&#25104;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2699242226287"/>
          <c:y val="0.309481808158765"/>
          <c:w val="0.814659001829109"/>
          <c:h val="0.533318632855568"/>
        </c:manualLayout>
      </c:layout>
      <c:barChart>
        <c:barDir val="col"/>
        <c:grouping val="clustered"/>
        <c:varyColors val="0"/>
        <c:ser>
          <c:idx val="0"/>
          <c:order val="0"/>
          <c:tx>
            <c:strRef>
              <c:f>[帕累托柏拉图自动生成1]Sheet3!$B$1</c:f>
              <c:strCache>
                <c:ptCount val="1"/>
                <c:pt idx="0">
                  <c:v>统计数</c:v>
                </c:pt>
              </c:strCache>
            </c:strRef>
          </c:tx>
          <c:spPr>
            <a:blipFill>
              <a:blip xmlns:r="http://schemas.openxmlformats.org/officeDocument/2006/relationships" r:embed="rId3"/>
              <a:stretch>
                <a:fillRect/>
              </a:stretch>
            </a:blipFill>
            <a:ln>
              <a:noFill/>
            </a:ln>
            <a:effectLst/>
          </c:spPr>
          <c:invertIfNegative val="0"/>
          <c:dPt>
            <c:idx val="0"/>
            <c:invertIfNegative val="0"/>
            <c:bubble3D val="0"/>
          </c:dPt>
          <c:dPt>
            <c:idx val="1"/>
            <c:invertIfNegative val="0"/>
            <c:bubble3D val="0"/>
            <c:spPr>
              <a:blipFill>
                <a:blip xmlns:r="http://schemas.openxmlformats.org/officeDocument/2006/relationships" r:embed="rId4"/>
                <a:stretch>
                  <a:fillRect/>
                </a:stretch>
              </a:blipFill>
              <a:ln>
                <a:noFill/>
              </a:ln>
              <a:effectLst/>
            </c:spPr>
          </c:dPt>
          <c:dPt>
            <c:idx val="2"/>
            <c:invertIfNegative val="0"/>
            <c:bubble3D val="0"/>
            <c:spPr>
              <a:blipFill>
                <a:blip xmlns:r="http://schemas.openxmlformats.org/officeDocument/2006/relationships" r:embed="rId5"/>
                <a:stretch>
                  <a:fillRect/>
                </a:stretch>
              </a:blipFill>
              <a:ln>
                <a:noFill/>
              </a:ln>
              <a:effectLst/>
            </c:spPr>
          </c:dPt>
          <c:dPt>
            <c:idx val="3"/>
            <c:invertIfNegative val="0"/>
            <c:bubble3D val="0"/>
          </c:dPt>
          <c:dPt>
            <c:idx val="4"/>
            <c:invertIfNegative val="0"/>
            <c:bubble3D val="0"/>
            <c:spPr>
              <a:blipFill>
                <a:blip xmlns:r="http://schemas.openxmlformats.org/officeDocument/2006/relationships" r:embed="rId4"/>
                <a:stretch>
                  <a:fillRect/>
                </a:stretch>
              </a:blipFill>
              <a:ln>
                <a:noFill/>
              </a:ln>
              <a:effectLst/>
            </c:spPr>
          </c:dPt>
          <c:dPt>
            <c:idx val="5"/>
            <c:invertIfNegative val="0"/>
            <c:bubble3D val="0"/>
            <c:spPr>
              <a:blipFill>
                <a:blip xmlns:r="http://schemas.openxmlformats.org/officeDocument/2006/relationships" r:embed="rId5"/>
                <a:stretch>
                  <a:fillRect/>
                </a:stretch>
              </a:blipFill>
              <a:ln>
                <a:noFill/>
              </a:ln>
              <a:effectLst/>
            </c:spPr>
          </c:dPt>
          <c:dPt>
            <c:idx val="6"/>
            <c:invertIfNegative val="0"/>
            <c:bubble3D val="0"/>
          </c:dPt>
          <c:dPt>
            <c:idx val="7"/>
            <c:invertIfNegative val="0"/>
            <c:bubble3D val="0"/>
            <c:spPr>
              <a:blipFill>
                <a:blip xmlns:r="http://schemas.openxmlformats.org/officeDocument/2006/relationships" r:embed="rId4"/>
                <a:stretch>
                  <a:fillRect/>
                </a:stretch>
              </a:blipFill>
              <a:ln>
                <a:noFill/>
              </a:ln>
              <a:effectLst/>
            </c:spPr>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[帕累托柏拉图自动生成1]Sheet3!$A$2:$A$17</c:f>
              <c:strCache>
                <c:ptCount val="16"/>
                <c:pt idx="0">
                  <c:v>工资待遇与福利水平差</c:v>
                </c:pt>
                <c:pt idx="1">
                  <c:v>工作压力大</c:v>
                </c:pt>
                <c:pt idx="2">
                  <c:v>激励机制较差</c:v>
                </c:pt>
                <c:pt idx="3">
                  <c:v>晋升机会少</c:v>
                </c:pt>
                <c:pt idx="4">
                  <c:v>个人专场没有得到发挥</c:v>
                </c:pt>
                <c:pt idx="5">
                  <c:v>上级处事方式较差</c:v>
                </c:pt>
                <c:pt idx="6">
                  <c:v>工作缺少成就感</c:v>
                </c:pt>
                <c:pt idx="7">
                  <c:v>公司发展前景</c:v>
                </c:pt>
                <c:pt idx="8">
                  <c:v>工作氛围差</c:v>
                </c:pt>
                <c:pt idx="9">
                  <c:v>公司地理位置不便</c:v>
                </c:pt>
                <c:pt idx="10">
                  <c:v>职业发展方向变化</c:v>
                </c:pt>
                <c:pt idx="11">
                  <c:v>个人创业/求学</c:v>
                </c:pt>
                <c:pt idx="12">
                  <c:v>个人家庭原因</c:v>
                </c:pt>
                <c:pt idx="13">
                  <c:v>个人身体原因</c:v>
                </c:pt>
                <c:pt idx="14">
                  <c:v>其他</c:v>
                </c:pt>
              </c:strCache>
            </c:strRef>
          </c:cat>
          <c:val>
            <c:numRef>
              <c:f>[帕累托柏拉图自动生成1]Sheet3!$B$2:$B$17</c:f>
              <c:numCache>
                <c:formatCode>General</c:formatCode>
                <c:ptCount val="16"/>
                <c:pt idx="0">
                  <c:v>200</c:v>
                </c:pt>
                <c:pt idx="1">
                  <c:v>180</c:v>
                </c:pt>
                <c:pt idx="2">
                  <c:v>147</c:v>
                </c:pt>
                <c:pt idx="3">
                  <c:v>117</c:v>
                </c:pt>
                <c:pt idx="4">
                  <c:v>80</c:v>
                </c:pt>
                <c:pt idx="5">
                  <c:v>70</c:v>
                </c:pt>
                <c:pt idx="6">
                  <c:v>60</c:v>
                </c:pt>
                <c:pt idx="7">
                  <c:v>49</c:v>
                </c:pt>
                <c:pt idx="8">
                  <c:v>35</c:v>
                </c:pt>
                <c:pt idx="9">
                  <c:v>22</c:v>
                </c:pt>
                <c:pt idx="10">
                  <c:v>18</c:v>
                </c:pt>
                <c:pt idx="11">
                  <c:v>9</c:v>
                </c:pt>
                <c:pt idx="12">
                  <c:v>6</c:v>
                </c:pt>
                <c:pt idx="13">
                  <c:v>4</c:v>
                </c:pt>
                <c:pt idx="14">
                  <c:v>3</c:v>
                </c:pt>
              </c:numCache>
            </c:numRef>
          </c:val>
        </c:ser>
        <c:ser>
          <c:idx val="1"/>
          <c:order val="1"/>
          <c:tx>
            <c:strRef>
              <c:f>[帕累托柏拉图自动生成1]Sheet3!$C$1</c:f>
              <c:strCache>
                <c:ptCount val="1"/>
                <c:pt idx="0">
                  <c:v>百分比</c:v>
                </c:pt>
              </c:strCache>
            </c:strRef>
          </c:tx>
          <c:spPr>
            <a:solidFill>
              <a:schemeClr val="accent2"/>
            </a:solidFill>
            <a:ln w="12700" cap="rnd" cmpd="sng" algn="ctr">
              <a:solidFill>
                <a:srgbClr val="67718B">
                  <a:alpha val="50000"/>
                </a:srgbClr>
              </a:solidFill>
              <a:prstDash val="dash"/>
              <a:round/>
            </a:ln>
            <a:effectLst/>
          </c:spPr>
          <c:invertIfNegative val="0"/>
          <c:dPt>
            <c:idx val="0"/>
            <c:invertIfNegative val="0"/>
            <c:bubble3D val="0"/>
          </c:dPt>
          <c:dPt>
            <c:idx val="1"/>
            <c:invertIfNegative val="0"/>
            <c:bubble3D val="0"/>
          </c:dPt>
          <c:dPt>
            <c:idx val="3"/>
            <c:invertIfNegative val="0"/>
            <c:bubble3D val="0"/>
          </c:dPt>
          <c:dPt>
            <c:idx val="4"/>
            <c:invertIfNegative val="0"/>
            <c:bubble3D val="0"/>
          </c:dPt>
          <c:dPt>
            <c:idx val="6"/>
            <c:invertIfNegative val="0"/>
            <c:bubble3D val="0"/>
          </c:dPt>
          <c:dPt>
            <c:idx val="7"/>
            <c:invertIfNegative val="0"/>
            <c:bubble3D val="0"/>
          </c:dPt>
          <c:dLbls>
            <c:delete val="1"/>
          </c:dLbls>
          <c:cat>
            <c:strRef>
              <c:f>[帕累托柏拉图自动生成1]Sheet3!$A$2:$A$17</c:f>
              <c:strCache>
                <c:ptCount val="16"/>
                <c:pt idx="0">
                  <c:v>工资待遇与福利水平差</c:v>
                </c:pt>
                <c:pt idx="1">
                  <c:v>工作压力大</c:v>
                </c:pt>
                <c:pt idx="2">
                  <c:v>激励机制较差</c:v>
                </c:pt>
                <c:pt idx="3">
                  <c:v>晋升机会少</c:v>
                </c:pt>
                <c:pt idx="4">
                  <c:v>个人专场没有得到发挥</c:v>
                </c:pt>
                <c:pt idx="5">
                  <c:v>上级处事方式较差</c:v>
                </c:pt>
                <c:pt idx="6">
                  <c:v>工作缺少成就感</c:v>
                </c:pt>
                <c:pt idx="7">
                  <c:v>公司发展前景</c:v>
                </c:pt>
                <c:pt idx="8">
                  <c:v>工作氛围差</c:v>
                </c:pt>
                <c:pt idx="9">
                  <c:v>公司地理位置不便</c:v>
                </c:pt>
                <c:pt idx="10">
                  <c:v>职业发展方向变化</c:v>
                </c:pt>
                <c:pt idx="11">
                  <c:v>个人创业/求学</c:v>
                </c:pt>
                <c:pt idx="12">
                  <c:v>个人家庭原因</c:v>
                </c:pt>
                <c:pt idx="13">
                  <c:v>个人身体原因</c:v>
                </c:pt>
                <c:pt idx="14">
                  <c:v>其他</c:v>
                </c:pt>
              </c:strCache>
            </c:strRef>
          </c:cat>
          <c:val>
            <c:numRef>
              <c:f>[帕累托柏拉图自动生成1]Sheet3!$C$2:$C$17</c:f>
              <c:numCache>
                <c:formatCode>0%</c:formatCode>
                <c:ptCount val="16"/>
                <c:pt idx="0">
                  <c:v>0.2</c:v>
                </c:pt>
                <c:pt idx="1">
                  <c:v>0.18</c:v>
                </c:pt>
                <c:pt idx="2">
                  <c:v>0.147</c:v>
                </c:pt>
                <c:pt idx="3">
                  <c:v>0.117</c:v>
                </c:pt>
                <c:pt idx="4">
                  <c:v>0.08</c:v>
                </c:pt>
                <c:pt idx="5">
                  <c:v>0.07</c:v>
                </c:pt>
                <c:pt idx="6">
                  <c:v>0.06</c:v>
                </c:pt>
                <c:pt idx="7">
                  <c:v>0.049</c:v>
                </c:pt>
                <c:pt idx="8">
                  <c:v>0.035</c:v>
                </c:pt>
                <c:pt idx="9">
                  <c:v>0.022</c:v>
                </c:pt>
                <c:pt idx="10">
                  <c:v>0.018</c:v>
                </c:pt>
                <c:pt idx="11">
                  <c:v>0.009</c:v>
                </c:pt>
                <c:pt idx="12">
                  <c:v>0.006</c:v>
                </c:pt>
                <c:pt idx="13">
                  <c:v>0.004</c:v>
                </c:pt>
                <c:pt idx="14">
                  <c:v>0.003</c:v>
                </c:pt>
              </c:numCache>
            </c:numRef>
          </c:val>
        </c:ser>
        <c:dLbls>
          <c:showLegendKey val="0"/>
          <c:showVal val="0"/>
          <c:showCatName val="0"/>
          <c:showSerName val="0"/>
          <c:showPercent val="0"/>
          <c:showBubbleSize val="0"/>
        </c:dLbls>
        <c:gapWidth val="128"/>
        <c:axId val="450271786"/>
        <c:axId val="397081466"/>
      </c:barChart>
      <c:lineChart>
        <c:grouping val="standard"/>
        <c:varyColors val="0"/>
        <c:ser>
          <c:idx val="2"/>
          <c:order val="2"/>
          <c:tx>
            <c:strRef>
              <c:f>[帕累托柏拉图自动生成1]Sheet3!$D$1</c:f>
              <c:strCache>
                <c:ptCount val="1"/>
                <c:pt idx="0">
                  <c:v>累积百分比</c:v>
                </c:pt>
              </c:strCache>
            </c:strRef>
          </c:tx>
          <c:spPr>
            <a:ln w="28575" cap="rnd">
              <a:solidFill>
                <a:schemeClr val="accent3"/>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[帕累托柏拉图自动生成1]Sheet3!$A$2:$A$17</c:f>
              <c:strCache>
                <c:ptCount val="16"/>
                <c:pt idx="0">
                  <c:v>工资待遇与福利水平差</c:v>
                </c:pt>
                <c:pt idx="1">
                  <c:v>工作压力大</c:v>
                </c:pt>
                <c:pt idx="2">
                  <c:v>激励机制较差</c:v>
                </c:pt>
                <c:pt idx="3">
                  <c:v>晋升机会少</c:v>
                </c:pt>
                <c:pt idx="4">
                  <c:v>个人专场没有得到发挥</c:v>
                </c:pt>
                <c:pt idx="5">
                  <c:v>上级处事方式较差</c:v>
                </c:pt>
                <c:pt idx="6">
                  <c:v>工作缺少成就感</c:v>
                </c:pt>
                <c:pt idx="7">
                  <c:v>公司发展前景</c:v>
                </c:pt>
                <c:pt idx="8">
                  <c:v>工作氛围差</c:v>
                </c:pt>
                <c:pt idx="9">
                  <c:v>公司地理位置不便</c:v>
                </c:pt>
                <c:pt idx="10">
                  <c:v>职业发展方向变化</c:v>
                </c:pt>
                <c:pt idx="11">
                  <c:v>个人创业/求学</c:v>
                </c:pt>
                <c:pt idx="12">
                  <c:v>个人家庭原因</c:v>
                </c:pt>
                <c:pt idx="13">
                  <c:v>个人身体原因</c:v>
                </c:pt>
                <c:pt idx="14">
                  <c:v>其他</c:v>
                </c:pt>
              </c:strCache>
            </c:strRef>
          </c:cat>
          <c:val>
            <c:numRef>
              <c:f>[帕累托柏拉图自动生成1]Sheet3!$D$2:$D$17</c:f>
              <c:numCache>
                <c:formatCode>0%</c:formatCode>
                <c:ptCount val="16"/>
                <c:pt idx="0">
                  <c:v>0.2</c:v>
                </c:pt>
                <c:pt idx="1">
                  <c:v>0.38</c:v>
                </c:pt>
                <c:pt idx="2">
                  <c:v>0.527</c:v>
                </c:pt>
                <c:pt idx="3">
                  <c:v>0.644</c:v>
                </c:pt>
                <c:pt idx="4">
                  <c:v>0.724</c:v>
                </c:pt>
                <c:pt idx="5">
                  <c:v>0.794</c:v>
                </c:pt>
                <c:pt idx="6">
                  <c:v>0.854</c:v>
                </c:pt>
                <c:pt idx="7">
                  <c:v>0.903</c:v>
                </c:pt>
                <c:pt idx="8">
                  <c:v>0.938</c:v>
                </c:pt>
                <c:pt idx="9">
                  <c:v>0.96</c:v>
                </c:pt>
                <c:pt idx="10">
                  <c:v>0.978</c:v>
                </c:pt>
                <c:pt idx="11">
                  <c:v>0.987</c:v>
                </c:pt>
                <c:pt idx="12">
                  <c:v>0.993</c:v>
                </c:pt>
                <c:pt idx="13">
                  <c:v>0.997</c:v>
                </c:pt>
                <c:pt idx="14">
                  <c:v>1</c:v>
                </c:pt>
              </c:numCache>
            </c:numRef>
          </c:val>
          <c:smooth val="0"/>
        </c:ser>
        <c:dLbls>
          <c:showLegendKey val="0"/>
          <c:showVal val="1"/>
          <c:showCatName val="0"/>
          <c:showSerName val="0"/>
          <c:showPercent val="0"/>
          <c:showBubbleSize val="0"/>
        </c:dLbls>
        <c:marker val="0"/>
        <c:smooth val="0"/>
        <c:axId val="350836713"/>
        <c:axId val="19960423"/>
      </c:lineChart>
      <c:catAx>
        <c:axId val="450271786"/>
        <c:scaling>
          <c:orientation val="minMax"/>
        </c:scaling>
        <c:delete val="0"/>
        <c:axPos val="b"/>
        <c:numFmt formatCode="General" sourceLinked="1"/>
        <c:majorTickMark val="none"/>
        <c:minorTickMark val="none"/>
        <c:tickLblPos val="nextTo"/>
        <c:spPr>
          <a:noFill/>
          <a:ln w="9525" cap="flat" cmpd="sng" algn="ctr">
            <a:solidFill>
              <a:srgbClr val="D4D4D4"/>
            </a:solidFill>
            <a:prstDash val="solid"/>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397081466"/>
        <c:crosses val="autoZero"/>
        <c:auto val="1"/>
        <c:lblAlgn val="ctr"/>
        <c:lblOffset val="10"/>
        <c:noMultiLvlLbl val="0"/>
      </c:catAx>
      <c:valAx>
        <c:axId val="397081466"/>
        <c:scaling>
          <c:orientation val="minMax"/>
        </c:scaling>
        <c:delete val="0"/>
        <c:axPos val="l"/>
        <c:majorGridlines>
          <c:spPr>
            <a:ln w="6350" cap="flat" cmpd="sng" algn="ctr">
              <a:solidFill>
                <a:schemeClr val="tx1">
                  <a:tint val="75000"/>
                  <a:shade val="95000"/>
                  <a:satMod val="105000"/>
                  <a:alpha val="15000"/>
                </a:schemeClr>
              </a:solidFill>
              <a:prstDash val="solid"/>
              <a:round/>
            </a:ln>
            <a:effectLst/>
          </c:spPr>
        </c:majorGridlines>
        <c:numFmt formatCode="General" sourceLinked="1"/>
        <c:majorTickMark val="out"/>
        <c:minorTickMark val="none"/>
        <c:tickLblPos val="nextTo"/>
        <c:spPr>
          <a:noFill/>
          <a:ln w="9525" cap="flat" cmpd="sng" algn="ctr">
            <a:solidFill>
              <a:schemeClr val="bg1">
                <a:lumMod val="85000"/>
              </a:schemeClr>
            </a:solidFill>
            <a:prstDash val="solid"/>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450271786"/>
        <c:crosses val="autoZero"/>
        <c:crossBetween val="between"/>
      </c:valAx>
      <c:catAx>
        <c:axId val="350836713"/>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19960423"/>
        <c:crosses val="autoZero"/>
        <c:auto val="1"/>
        <c:lblAlgn val="ctr"/>
        <c:lblOffset val="100"/>
        <c:noMultiLvlLbl val="0"/>
      </c:catAx>
      <c:valAx>
        <c:axId val="19960423"/>
        <c:scaling>
          <c:orientation val="minMax"/>
        </c:scaling>
        <c:delete val="0"/>
        <c:axPos val="r"/>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350836713"/>
        <c:crosses val="max"/>
        <c:crossBetween val="between"/>
      </c:valAx>
      <c:spPr>
        <a:noFill/>
        <a:ln>
          <a:noFill/>
        </a:ln>
        <a:effectLst/>
      </c:spPr>
    </c:plotArea>
    <c:legend>
      <c:legendPos val="t"/>
      <c:legendEntry>
        <c:idx val="0"/>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1"/>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2"/>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ayout>
        <c:manualLayout>
          <c:xMode val="edge"/>
          <c:yMode val="edge"/>
          <c:x val="0.380960620112119"/>
          <c:y val="0.115073343449671"/>
        </c:manualLayou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blipFill rotWithShape="1">
      <a:blip xmlns:r="http://schemas.openxmlformats.org/officeDocument/2006/relationships" r:embed="rId6"/>
      <a:stretch>
        <a:fillRect/>
      </a:stretch>
    </a:blipFill>
    <a:ln w="9525" cap="flat" cmpd="sng" algn="ctr">
      <a:noFill/>
      <a:prstDash val="solid"/>
      <a:round/>
    </a:ln>
    <a:effectLst>
      <a:outerShdw blurRad="63500" dist="37357" dir="2700000" sx="0" sy="0" rotWithShape="0">
        <a:scrgbClr r="0" g="0" b="0"/>
      </a:outerShdw>
    </a:effectLst>
  </c:spPr>
  <c:txPr>
    <a:bodyPr/>
    <a:lstStyle/>
    <a:p>
      <a:pPr>
        <a:defRPr lang="zh-CN" sz="9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4674CA"/>
            </a:solidFill>
            <a:ln w="28575">
              <a:solidFill>
                <a:schemeClr val="lt1"/>
              </a:solidFill>
            </a:ln>
          </c:spPr>
          <c:explosion val="0"/>
          <c:dPt>
            <c:idx val="0"/>
            <c:bubble3D val="0"/>
            <c:spPr>
              <a:solidFill>
                <a:srgbClr val="3FAF63"/>
              </a:solidFill>
              <a:ln w="28575">
                <a:solidFill>
                  <a:schemeClr val="lt1"/>
                </a:solidFill>
              </a:ln>
              <a:effectLst/>
            </c:spPr>
          </c:dPt>
          <c:dPt>
            <c:idx val="1"/>
            <c:bubble3D val="0"/>
            <c:spPr>
              <a:solidFill>
                <a:srgbClr val="F8BF24"/>
              </a:solidFill>
              <a:ln w="28575">
                <a:solidFill>
                  <a:schemeClr val="lt1"/>
                </a:solidFill>
              </a:ln>
              <a:effectLst/>
            </c:spPr>
          </c:dPt>
          <c:dPt>
            <c:idx val="2"/>
            <c:bubble3D val="0"/>
            <c:spPr>
              <a:solidFill>
                <a:srgbClr val="DE5647"/>
              </a:solidFill>
              <a:ln w="28575">
                <a:solidFill>
                  <a:schemeClr val="lt1"/>
                </a:solidFill>
              </a:ln>
              <a:effectLst/>
            </c:spPr>
          </c:dPt>
          <c:dPt>
            <c:idx val="3"/>
            <c:bubble3D val="0"/>
            <c:spPr>
              <a:solidFill>
                <a:srgbClr val="4674CA"/>
              </a:solidFill>
              <a:ln w="28575">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c:v>
                </c:pt>
                <c:pt idx="1">
                  <c:v>1</c:v>
                </c:pt>
                <c:pt idx="2">
                  <c:v>1</c:v>
                </c:pt>
                <c:pt idx="3">
                  <c:v>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4674CA"/>
            </a:solidFill>
            <a:ln w="28575">
              <a:solidFill>
                <a:schemeClr val="lt1"/>
              </a:solidFill>
            </a:ln>
          </c:spPr>
          <c:explosion val="0"/>
          <c:dPt>
            <c:idx val="0"/>
            <c:bubble3D val="0"/>
            <c:spPr>
              <a:solidFill>
                <a:srgbClr val="3FAF63">
                  <a:alpha val="70000"/>
                </a:srgbClr>
              </a:solidFill>
              <a:ln w="28575">
                <a:solidFill>
                  <a:schemeClr val="lt1"/>
                </a:solidFill>
              </a:ln>
              <a:effectLst/>
            </c:spPr>
          </c:dPt>
          <c:dPt>
            <c:idx val="1"/>
            <c:bubble3D val="0"/>
            <c:spPr>
              <a:solidFill>
                <a:srgbClr val="3FAF63">
                  <a:alpha val="90000"/>
                </a:srgbClr>
              </a:solidFill>
              <a:ln w="28575">
                <a:solidFill>
                  <a:schemeClr val="lt1"/>
                </a:solidFill>
              </a:ln>
              <a:effectLst/>
            </c:spPr>
          </c:dPt>
          <c:dPt>
            <c:idx val="2"/>
            <c:bubble3D val="0"/>
            <c:spPr>
              <a:solidFill>
                <a:srgbClr val="3FAF63">
                  <a:alpha val="90000"/>
                </a:srgbClr>
              </a:solidFill>
              <a:ln w="28575">
                <a:solidFill>
                  <a:schemeClr val="lt1"/>
                </a:solidFill>
              </a:ln>
              <a:effectLst/>
            </c:spPr>
          </c:dPt>
          <c:dPt>
            <c:idx val="3"/>
            <c:bubble3D val="0"/>
            <c:spPr>
              <a:solidFill>
                <a:srgbClr val="3FAF63"/>
              </a:solidFill>
              <a:ln w="28575">
                <a:solidFill>
                  <a:schemeClr val="lt1"/>
                </a:solidFill>
              </a:ln>
              <a:effectLst/>
            </c:spPr>
          </c:dPt>
          <c:dPt>
            <c:idx val="4"/>
            <c:bubble3D val="0"/>
            <c:spPr>
              <a:solidFill>
                <a:srgbClr val="F8BF24"/>
              </a:solidFill>
              <a:ln w="28575">
                <a:solidFill>
                  <a:schemeClr val="lt1"/>
                </a:solidFill>
              </a:ln>
              <a:effectLst/>
            </c:spPr>
          </c:dPt>
          <c:dPt>
            <c:idx val="5"/>
            <c:bubble3D val="0"/>
            <c:spPr>
              <a:solidFill>
                <a:srgbClr val="DE5647"/>
              </a:solidFill>
              <a:ln w="28575">
                <a:solidFill>
                  <a:schemeClr val="lt1"/>
                </a:solidFill>
              </a:ln>
              <a:effectLst/>
            </c:spPr>
          </c:dPt>
          <c:dPt>
            <c:idx val="6"/>
            <c:bubble3D val="0"/>
            <c:spPr>
              <a:solidFill>
                <a:srgbClr val="4674CA"/>
              </a:solidFill>
              <a:ln w="28575">
                <a:solidFill>
                  <a:schemeClr val="lt1"/>
                </a:solidFill>
              </a:ln>
              <a:effectLst/>
            </c:spPr>
          </c:dPt>
          <c:dPt>
            <c:idx val="7"/>
            <c:bubble3D val="0"/>
            <c:spPr>
              <a:solidFill>
                <a:srgbClr val="4674CA">
                  <a:alpha val="80000"/>
                </a:srgbClr>
              </a:solidFill>
              <a:ln w="28575">
                <a:solidFill>
                  <a:schemeClr val="lt1"/>
                </a:solidFill>
              </a:ln>
              <a:effectLst/>
            </c:spPr>
          </c:dPt>
          <c:dLbls>
            <c:delete val="1"/>
          </c:dLbls>
          <c:cat>
            <c:strRef>
              <c:f>Sheet1!$A$2:$A$9</c:f>
              <c:strCache>
                <c:ptCount val="8"/>
                <c:pt idx="0">
                  <c:v>第一季度</c:v>
                </c:pt>
                <c:pt idx="1">
                  <c:v>第二季度</c:v>
                </c:pt>
                <c:pt idx="2">
                  <c:v>第三季度</c:v>
                </c:pt>
                <c:pt idx="3">
                  <c:v>第四季度</c:v>
                </c:pt>
                <c:pt idx="4">
                  <c:v>第四季度</c:v>
                </c:pt>
                <c:pt idx="5">
                  <c:v>第四季度</c:v>
                </c:pt>
                <c:pt idx="6">
                  <c:v>第四季度</c:v>
                </c:pt>
                <c:pt idx="7">
                  <c:v>第四季度</c:v>
                </c:pt>
              </c:strCache>
            </c:strRef>
          </c:cat>
          <c:val>
            <c:numRef>
              <c:f>Sheet1!$B$2:$B$9</c:f>
              <c:numCache>
                <c:formatCode>General</c:formatCode>
                <c:ptCount val="8"/>
                <c:pt idx="0">
                  <c:v>1</c:v>
                </c:pt>
                <c:pt idx="1">
                  <c:v>1</c:v>
                </c:pt>
                <c:pt idx="2">
                  <c:v>1</c:v>
                </c:pt>
                <c:pt idx="3">
                  <c:v>1</c:v>
                </c:pt>
                <c:pt idx="4">
                  <c:v>4</c:v>
                </c:pt>
                <c:pt idx="5">
                  <c:v>4</c:v>
                </c:pt>
                <c:pt idx="6">
                  <c:v>2</c:v>
                </c:pt>
                <c:pt idx="7">
                  <c:v>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加入大前端团队的7个理由：</a:t>
            </a:r>
            <a:endParaRPr lang="zh-CN" altLang="en-US"/>
          </a:p>
          <a:p>
            <a:r>
              <a:rPr lang="zh-CN" altLang="en-US"/>
              <a:t>1、大前端是最接近终端用户、与产品和业务交流最多的技术团队，能够第一时间了解用户的需求，特别是在教育行业，能够对行业业务形态、用户需求有更深刻的理解，是那些对用户体验、交互感兴趣的同学的最佳选择。</a:t>
            </a:r>
            <a:endParaRPr lang="zh-CN" altLang="en-US"/>
          </a:p>
          <a:p>
            <a:r>
              <a:rPr lang="zh-CN" altLang="en-US"/>
              <a:t>2、大前端是最容易成为全栈工程师的技术岗位。掌握大前端技术和语言也能进行后端服务开发，比如Javascript、Java、C/++等，掌握大前端技术能快速实现产品原型，很容易获得及时的成就感，适合有产品想法，想成为全栈工程师，希望掌握技术全貌的同学选择。</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Why 为什么要判断人？</a:t>
            </a:r>
            <a:endParaRPr lang="zh-CN" altLang="en-US"/>
          </a:p>
          <a:p>
            <a:r>
              <a:rPr lang="zh-CN" altLang="en-US"/>
              <a:t>无论是工作中的管理工作，还是生活中的认识朋友熟人，都需要一个基本的能力：针对人的判断。我们俗话说的“这个人是否值得交”，“这个人是否值得招到团队” 等等。</a:t>
            </a:r>
            <a:endParaRPr lang="zh-CN" altLang="en-US"/>
          </a:p>
          <a:p>
            <a:endParaRPr lang="zh-CN" altLang="en-US"/>
          </a:p>
          <a:p>
            <a:r>
              <a:rPr lang="zh-CN" altLang="en-US"/>
              <a:t>一个管理或者组织的意义，是通过把人的管理，把人进行凝聚，形成组织，通过组织共同努力达到业务目标或者组织目标。</a:t>
            </a:r>
            <a:endParaRPr lang="zh-CN" altLang="en-US"/>
          </a:p>
          <a:p>
            <a:endParaRPr lang="zh-CN" altLang="en-US"/>
          </a:p>
          <a:p>
            <a:r>
              <a:rPr lang="zh-CN" altLang="en-US"/>
              <a:t>管理的核心是针对人的选拔和管理，判断一个人是管理最重要的事情之一，不只是管理，包括我们交朋友，与人合作做事情，核心重要一点都是判断人，我们日常话语体系叫做“识人”。</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What  如何判断一个人？</a:t>
            </a:r>
            <a:endParaRPr lang="zh-CN" altLang="en-US"/>
          </a:p>
          <a:p>
            <a:endParaRPr lang="zh-CN" altLang="en-US"/>
          </a:p>
          <a:p>
            <a:r>
              <a:rPr lang="zh-CN" altLang="en-US"/>
              <a:t>1. 人的管理流程是：选择人，判断人，培育人，使用人，淘汰人；（选用育留）</a:t>
            </a:r>
            <a:endParaRPr lang="zh-CN" altLang="en-US"/>
          </a:p>
          <a:p>
            <a:endParaRPr lang="zh-CN" altLang="en-US"/>
          </a:p>
          <a:p>
            <a:r>
              <a:rPr lang="zh-CN" altLang="en-US"/>
              <a:t>2.  针对人管理的核心是 - 判断人</a:t>
            </a:r>
            <a:endParaRPr lang="zh-CN" altLang="en-US"/>
          </a:p>
          <a:p>
            <a:r>
              <a:rPr lang="zh-CN" altLang="en-US"/>
              <a:t>判断人不是说一个人是好或者是坏，只是通过各种不同维度方向去了解一个人，通过这个人的内外在特点，判断一个人是否适合你的团队或者适合某个岗位，或者是是否有更大的潜力空间。</a:t>
            </a:r>
            <a:endParaRPr lang="zh-CN" altLang="en-US"/>
          </a:p>
          <a:p>
            <a:endParaRPr lang="zh-CN" altLang="en-US"/>
          </a:p>
          <a:p>
            <a:endParaRPr lang="zh-CN" altLang="en-US"/>
          </a:p>
          <a:p>
            <a:r>
              <a:rPr lang="zh-CN" altLang="en-US"/>
              <a:t>3. 对人判断的几个层次</a:t>
            </a:r>
            <a:endParaRPr lang="zh-CN" altLang="en-US"/>
          </a:p>
          <a:p>
            <a:endParaRPr lang="zh-CN" altLang="en-US"/>
          </a:p>
          <a:p>
            <a:r>
              <a:rPr lang="zh-CN" altLang="en-US"/>
              <a:t>一个人的底层是：意志和身体，意志是一个人是否从主观能动性上愿意做某些事情的坚定和坚韧程度，身体是一个人的身体是否支撑把事情做好。比如要做成的事情是10000000，那么身体健康就是前面这个“1”，如果没有1，没有强健的身体，无法支撑后面无数个意识的0，毛主席说：“身体是革命的本钱”，优秀的人都会打造一个良好的身体素质，那些身体不够良好的都是活该自找的（除了先天疾病和工伤意外类），大部分身体健康的普通人都必须对自己身体负责。</a:t>
            </a:r>
            <a:endParaRPr lang="zh-CN" altLang="en-US"/>
          </a:p>
          <a:p>
            <a:endParaRPr lang="zh-CN" altLang="en-US"/>
          </a:p>
          <a:p>
            <a:r>
              <a:rPr lang="zh-CN" altLang="en-US"/>
              <a:t>一个人的中间层是：聪明度，情商度，专业度、性格、价值观；聪明度意味着你的学习判断洞察能力强，情商意味着是否周围合作的人愿意跟你一起完成达到目标，专业度是做成某个方向事情的专业能力，比如产品经理的产品设计能力，一个研发的代码水平，一个销售的客户把控能力，一个财务比对数字敏感数据准确等等。性格是一个人从小或先天因为家庭教育成长环境形成的性情品格，也反应一个人的态度，就是对人、物或思想观念的一种反应和倾向，性格形成以后会比较稳定。价值观，是人对某个事物形成的价值取向或价值判断，也是我们判断是非的个人化思维倾向，不同的成长环境和经历或社会阶层角色，会有不同的价值观。</a:t>
            </a:r>
            <a:endParaRPr lang="zh-CN" altLang="en-US"/>
          </a:p>
          <a:p>
            <a:endParaRPr lang="zh-CN" altLang="en-US"/>
          </a:p>
          <a:p>
            <a:r>
              <a:rPr lang="zh-CN" altLang="en-US"/>
              <a:t>一个人的上层是：软素质，工作习惯，生活习惯，思考洞察力等；软素质包含一个人的沟通能力、事情推动管理能力，主动性；工作习惯包括职业素养，流程意识；生活习惯包括一个人是否严格要求自己，是否自律等，思考洞察力包括对问题的深度思考了解背后的原因惯性思维模式 等等。</a:t>
            </a:r>
            <a:endParaRPr lang="zh-CN" altLang="en-US"/>
          </a:p>
          <a:p>
            <a:endParaRPr lang="zh-CN" altLang="en-US"/>
          </a:p>
          <a:p>
            <a:endParaRPr lang="zh-CN" altLang="en-US"/>
          </a:p>
          <a:p>
            <a:r>
              <a:rPr lang="zh-CN" altLang="en-US"/>
              <a:t>4. 对一个人进行判断的方式</a:t>
            </a:r>
            <a:endParaRPr lang="zh-CN" altLang="en-US"/>
          </a:p>
          <a:p>
            <a:r>
              <a:rPr lang="zh-CN" altLang="en-US"/>
              <a:t>对一个人的需要多维度判断方式，类似于卫星构建GPS（全球定位系统）的机制，单个卫星无法导航，最少需要3颗以上卫星，卫星越多，GPS定位越准。管理上也是如此，针对一个人需要每个多个维度多个卫星去观察判断一个人，只有多个维度，才能清晰看到一个人的优缺点，优劣势，也才能更好的管理或者用好一个人。不同的人形成组合搭配，才能形成强悍的团队，完成业务或者组织目标。</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How 具体判断人那些方法动作</a:t>
            </a:r>
            <a:endParaRPr lang="zh-CN" altLang="en-US"/>
          </a:p>
          <a:p>
            <a:endParaRPr lang="zh-CN" altLang="en-US"/>
          </a:p>
          <a:p>
            <a:r>
              <a:rPr lang="zh-CN" altLang="en-US"/>
              <a:t>1. 对人具体判断的具体手段</a:t>
            </a:r>
            <a:endParaRPr lang="zh-CN" altLang="en-US"/>
          </a:p>
          <a:p>
            <a:endParaRPr lang="zh-CN" altLang="en-US"/>
          </a:p>
          <a:p>
            <a:r>
              <a:rPr lang="zh-CN" altLang="en-US"/>
              <a:t>对一个人判断，通过几个方向进行，包括言行举止、工作合作、会议沟通、团队活动，极限活动 等等有人的合作或者交往的方式都能够去观察判断一个人。</a:t>
            </a:r>
            <a:endParaRPr lang="zh-CN" altLang="en-US"/>
          </a:p>
          <a:p>
            <a:endParaRPr lang="zh-CN" altLang="en-US"/>
          </a:p>
          <a:p>
            <a:r>
              <a:rPr lang="zh-CN" altLang="en-US"/>
              <a:t>言行举止是基本对一个人的语言和行为进行日常判断的基本方式，判断层次可以侧重在上层和中层的判断；</a:t>
            </a:r>
            <a:endParaRPr lang="zh-CN" altLang="en-US"/>
          </a:p>
          <a:p>
            <a:endParaRPr lang="zh-CN" altLang="en-US"/>
          </a:p>
          <a:p>
            <a:r>
              <a:rPr lang="zh-CN" altLang="en-US"/>
              <a:t>工作合作、会议沟通 可以判断一个人的上层和中间层；</a:t>
            </a:r>
            <a:endParaRPr lang="zh-CN" altLang="en-US"/>
          </a:p>
          <a:p>
            <a:endParaRPr lang="zh-CN" altLang="en-US"/>
          </a:p>
          <a:p>
            <a:r>
              <a:rPr lang="zh-CN" altLang="en-US"/>
              <a:t>团队活动、极限活动等等，可以判断一个人中间层和底层；</a:t>
            </a:r>
            <a:endParaRPr lang="zh-CN" altLang="en-US"/>
          </a:p>
          <a:p>
            <a:endParaRPr lang="zh-CN" altLang="en-US"/>
          </a:p>
          <a:p>
            <a:endParaRPr lang="zh-CN" altLang="en-US"/>
          </a:p>
          <a:p>
            <a:r>
              <a:rPr lang="zh-CN" altLang="en-US"/>
              <a:t>2. 判断后的动作</a:t>
            </a:r>
            <a:endParaRPr lang="zh-CN" altLang="en-US"/>
          </a:p>
          <a:p>
            <a:endParaRPr lang="zh-CN" altLang="en-US"/>
          </a:p>
          <a:p>
            <a:r>
              <a:rPr lang="zh-CN" altLang="en-US"/>
              <a:t>通过多个层次，多种场景对一个人进行判断以后，可以形成一个人的画像，这个画像包含了各个维度的标签和分值，每个画像可以最终把一个人用好，放在团队合适的位置，或者乃至于淘汰一个人。交朋友也是考虑一个人是否真的深交或者只是泛泛之交，都是最后的动作。</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5"/>
        </a:soli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3E8A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524000" y="1122363"/>
            <a:ext cx="9144000" cy="2387600"/>
          </a:xfrm>
        </p:spPr>
        <p:txBody>
          <a:bodyPr anchor="b"/>
          <a:lstStyle>
            <a:lvl1pPr algn="ctr">
              <a:defRPr sz="6000">
                <a:solidFill>
                  <a:schemeClr val="bg1"/>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10" name="SEG.png" descr="SEG.png"/>
          <p:cNvPicPr>
            <a:picLocks noChangeAspect="1"/>
          </p:cNvPicPr>
          <p:nvPr userDrawn="1"/>
        </p:nvPicPr>
        <p:blipFill>
          <a:blip r:embed="rId2"/>
          <a:srcRect t="50176"/>
          <a:stretch>
            <a:fillRect/>
          </a:stretch>
        </p:blipFill>
        <p:spPr>
          <a:xfrm>
            <a:off x="398780" y="11430"/>
            <a:ext cx="11545570" cy="5752465"/>
          </a:xfrm>
          <a:prstGeom prst="rect">
            <a:avLst/>
          </a:prstGeom>
          <a:ln w="12700">
            <a:miter lim="4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accent5"/>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290" y="1113790"/>
            <a:ext cx="5208905" cy="1325880"/>
          </a:xfrm>
        </p:spPr>
        <p:txBody>
          <a:bodyPr/>
          <a:lstStyle>
            <a:lvl1pPr>
              <a:defRPr>
                <a:solidFill>
                  <a:schemeClr val="bg1"/>
                </a:solidFill>
                <a:latin typeface="微软雅黑" panose="020B0503020204020204" charset="-122"/>
                <a:ea typeface="微软雅黑" panose="020B0503020204020204" charset="-122"/>
              </a:defRPr>
            </a:lvl1pPr>
          </a:lstStyle>
          <a:p>
            <a:r>
              <a:rPr lang="zh-CN" altLang="en-US"/>
              <a:t>目录</a:t>
            </a:r>
            <a:endParaRPr lang="zh-CN" altLang="en-US"/>
          </a:p>
        </p:txBody>
      </p:sp>
      <p:sp>
        <p:nvSpPr>
          <p:cNvPr id="7" name="矩形 6"/>
          <p:cNvSpPr/>
          <p:nvPr userDrawn="1"/>
        </p:nvSpPr>
        <p:spPr>
          <a:xfrm>
            <a:off x="0" y="0"/>
            <a:ext cx="12192000" cy="6858000"/>
          </a:xfrm>
          <a:prstGeom prst="rect">
            <a:avLst/>
          </a:prstGeom>
          <a:solidFill>
            <a:srgbClr val="3E8AF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8" name="副标题 7"/>
          <p:cNvSpPr>
            <a:spLocks noGrp="1"/>
          </p:cNvSpPr>
          <p:nvPr>
            <p:ph type="subTitle" idx="1"/>
          </p:nvPr>
        </p:nvSpPr>
        <p:spPr>
          <a:xfrm>
            <a:off x="669290" y="2600643"/>
            <a:ext cx="9144000" cy="1655762"/>
          </a:xfrm>
        </p:spPr>
        <p:txBody>
          <a:bodyPr/>
          <a:lstStyle>
            <a:lvl1pPr marL="0" indent="0" algn="l">
              <a:lnSpc>
                <a:spcPct val="80000"/>
              </a:lnSpc>
              <a:buNone/>
              <a:defRPr sz="2400">
                <a:solidFill>
                  <a:schemeClr val="bg1"/>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pic>
        <p:nvPicPr>
          <p:cNvPr id="9" name="SEG.png" descr="SEG.png"/>
          <p:cNvPicPr>
            <a:picLocks noChangeAspect="1"/>
          </p:cNvPicPr>
          <p:nvPr userDrawn="1"/>
        </p:nvPicPr>
        <p:blipFill>
          <a:blip r:embed="rId2"/>
          <a:srcRect t="40573" r="29359"/>
          <a:stretch>
            <a:fillRect/>
          </a:stretch>
        </p:blipFill>
        <p:spPr>
          <a:xfrm>
            <a:off x="4038600" y="-3175"/>
            <a:ext cx="8155940" cy="6861175"/>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5" name="标题 1"/>
          <p:cNvSpPr>
            <a:spLocks noGrp="1"/>
          </p:cNvSpPr>
          <p:nvPr>
            <p:ph type="title" hasCustomPrompt="1"/>
          </p:nvPr>
        </p:nvSpPr>
        <p:spPr>
          <a:xfrm>
            <a:off x="559470" y="844631"/>
            <a:ext cx="10945531" cy="783450"/>
          </a:xfrm>
        </p:spPr>
        <p:txBody>
          <a:bodyPr>
            <a:normAutofit/>
          </a:bodyPr>
          <a:lstStyle>
            <a:lvl1pPr>
              <a:defRPr sz="4400" b="1">
                <a:solidFill>
                  <a:srgbClr val="4B5D75"/>
                </a:solidFill>
              </a:defRPr>
            </a:lvl1pPr>
          </a:lstStyle>
          <a:p>
            <a:r>
              <a:rPr kumimoji="1" lang="zh-CN" altLang="en-US" dirty="0"/>
              <a:t>单击此处编辑标题</a:t>
            </a:r>
            <a:endParaRPr kumimoji="1" lang="zh-CN" altLang="en-US" dirty="0"/>
          </a:p>
        </p:txBody>
      </p:sp>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4151" y="6192580"/>
            <a:ext cx="2780778" cy="391010"/>
          </a:xfrm>
          <a:prstGeom prst="rect">
            <a:avLst/>
          </a:prstGeom>
        </p:spPr>
      </p:pic>
      <p:sp>
        <p:nvSpPr>
          <p:cNvPr id="16" name="矩形 15"/>
          <p:cNvSpPr/>
          <p:nvPr userDrawn="1"/>
        </p:nvSpPr>
        <p:spPr>
          <a:xfrm>
            <a:off x="11047849" y="6193277"/>
            <a:ext cx="515884" cy="350196"/>
          </a:xfrm>
          <a:prstGeom prst="rect">
            <a:avLst/>
          </a:prstGeom>
          <a:solidFill>
            <a:srgbClr val="ED8C1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noAutofit/>
          </a:bodyPr>
          <a:lstStyle/>
          <a:p>
            <a:pPr algn="ctr"/>
            <a:endParaRPr kumimoji="1" lang="zh-CN" altLang="en-US"/>
          </a:p>
        </p:txBody>
      </p:sp>
      <p:sp>
        <p:nvSpPr>
          <p:cNvPr id="17" name="Slide Number Placeholder 5"/>
          <p:cNvSpPr>
            <a:spLocks noGrp="1"/>
          </p:cNvSpPr>
          <p:nvPr>
            <p:ph type="sldNum" sz="quarter" idx="4"/>
          </p:nvPr>
        </p:nvSpPr>
        <p:spPr>
          <a:xfrm>
            <a:off x="11026104" y="6177532"/>
            <a:ext cx="565921" cy="392573"/>
          </a:xfrm>
          <a:prstGeom prst="rect">
            <a:avLst/>
          </a:prstGeom>
        </p:spPr>
        <p:txBody>
          <a:bodyPr vert="horz" lIns="91440" tIns="45720" rIns="91440" bIns="45720" rtlCol="0" anchor="ctr"/>
          <a:lstStyle>
            <a:lvl1pPr algn="ctr">
              <a:defRPr sz="1200">
                <a:solidFill>
                  <a:schemeClr val="bg1"/>
                </a:solidFill>
                <a:latin typeface="微软雅黑" panose="020B0503020204020204" charset="-122"/>
                <a:ea typeface="微软雅黑" panose="020B0503020204020204" charset="-122"/>
                <a:cs typeface="微软雅黑" panose="020B0503020204020204" charset="-122"/>
              </a:defRPr>
            </a:lvl1pPr>
          </a:lstStyle>
          <a:p>
            <a:fld id="{86CB4B4D-7CA3-9044-876B-883B54F8677D}" type="slidenum">
              <a:rPr lang="uk-UA" smtClean="0"/>
            </a:fld>
            <a:endParaRPr lang="uk-UA" dirty="0"/>
          </a:p>
        </p:txBody>
      </p:sp>
      <p:sp>
        <p:nvSpPr>
          <p:cNvPr id="3" name="文本占位符 2"/>
          <p:cNvSpPr>
            <a:spLocks noGrp="1"/>
          </p:cNvSpPr>
          <p:nvPr>
            <p:ph type="body" sz="quarter" idx="10" hasCustomPrompt="1"/>
          </p:nvPr>
        </p:nvSpPr>
        <p:spPr>
          <a:xfrm>
            <a:off x="590488" y="2209800"/>
            <a:ext cx="10914513" cy="3581400"/>
          </a:xfrm>
        </p:spPr>
        <p:txBody>
          <a:bodyPr>
            <a:normAutofit/>
          </a:bodyPr>
          <a:lstStyle>
            <a:lvl1pPr marL="0" indent="0">
              <a:buNone/>
              <a:defRPr sz="20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kumimoji="1" lang="zh-CN" altLang="en-US" dirty="0"/>
              <a:t>单击此处编辑文本内容。</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accent5"/>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3E8A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hasCustomPrompt="1"/>
          </p:nvPr>
        </p:nvSpPr>
        <p:spPr>
          <a:xfrm>
            <a:off x="838200" y="2766060"/>
            <a:ext cx="5208905" cy="1325880"/>
          </a:xfrm>
        </p:spPr>
        <p:txBody>
          <a:bodyPr/>
          <a:lstStyle>
            <a:lvl1pPr>
              <a:defRPr>
                <a:solidFill>
                  <a:schemeClr val="bg1"/>
                </a:solidFill>
                <a:latin typeface="微软雅黑" panose="020B0503020204020204" charset="-122"/>
                <a:ea typeface="微软雅黑" panose="020B0503020204020204" charset="-122"/>
              </a:defRPr>
            </a:lvl1pPr>
          </a:lstStyle>
          <a:p>
            <a:r>
              <a:rPr lang="zh-CN" altLang="en-US"/>
              <a:t>目录</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40740" y="2766060"/>
            <a:ext cx="10515600" cy="1325563"/>
          </a:xfrm>
        </p:spPr>
        <p:txBody>
          <a:bodyPr/>
          <a:lstStyle>
            <a:lvl1pPr>
              <a:defRPr>
                <a:solidFill>
                  <a:schemeClr val="tx1"/>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bg>
      <p:bgPr>
        <a:solidFill>
          <a:schemeClr val="accent5"/>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3E8A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 name="标题 1"/>
          <p:cNvSpPr>
            <a:spLocks noGrp="1"/>
          </p:cNvSpPr>
          <p:nvPr>
            <p:ph type="ctrTitle" hasCustomPrompt="1"/>
          </p:nvPr>
        </p:nvSpPr>
        <p:spPr>
          <a:xfrm>
            <a:off x="1524000" y="2811780"/>
            <a:ext cx="9144000" cy="1233170"/>
          </a:xfrm>
        </p:spPr>
        <p:txBody>
          <a:bodyPr anchor="b"/>
          <a:lstStyle>
            <a:lvl1pPr algn="ctr">
              <a:defRPr sz="6000">
                <a:solidFill>
                  <a:schemeClr val="bg1"/>
                </a:solidFill>
                <a:latin typeface="微软雅黑" panose="020B0503020204020204" charset="-122"/>
                <a:ea typeface="微软雅黑" panose="020B0503020204020204" charset="-122"/>
              </a:defRPr>
            </a:lvl1pPr>
          </a:lstStyle>
          <a:p>
            <a:r>
              <a:rPr lang="zh-CN" altLang="en-US"/>
              <a:t>谢谢聆听</a:t>
            </a:r>
            <a:endParaRPr lang="zh-CN" altLang="en-US"/>
          </a:p>
        </p:txBody>
      </p:sp>
      <p:pic>
        <p:nvPicPr>
          <p:cNvPr id="5" name="SEG.png" descr="SEG.png"/>
          <p:cNvPicPr>
            <a:picLocks noChangeAspect="1"/>
          </p:cNvPicPr>
          <p:nvPr userDrawn="1"/>
        </p:nvPicPr>
        <p:blipFill>
          <a:blip r:embed="rId2"/>
          <a:srcRect t="49879"/>
          <a:stretch>
            <a:fillRect/>
          </a:stretch>
        </p:blipFill>
        <p:spPr>
          <a:xfrm>
            <a:off x="401320" y="-79375"/>
            <a:ext cx="11545570" cy="5786755"/>
          </a:xfrm>
          <a:prstGeom prst="rect">
            <a:avLst/>
          </a:prstGeom>
          <a:ln w="12700">
            <a:miter lim="4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565" y="487680"/>
            <a:ext cx="10515600" cy="601345"/>
          </a:xfrm>
        </p:spPr>
        <p:txBody>
          <a:bodyPr anchor="ctr" anchorCtr="0"/>
          <a:lstStyle>
            <a:lvl1pPr algn="l">
              <a:defRPr sz="2800">
                <a:solidFill>
                  <a:schemeClr val="tx1"/>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
        <p:nvSpPr>
          <p:cNvPr id="3" name="矩形 2"/>
          <p:cNvSpPr/>
          <p:nvPr userDrawn="1">
            <p:custDataLst>
              <p:tags r:id="rId2"/>
            </p:custDataLst>
          </p:nvPr>
        </p:nvSpPr>
        <p:spPr>
          <a:xfrm>
            <a:off x="0" y="281318"/>
            <a:ext cx="45719" cy="807477"/>
          </a:xfrm>
          <a:prstGeom prst="rect">
            <a:avLst/>
          </a:prstGeom>
          <a:solidFill>
            <a:srgbClr val="0057E1"/>
          </a:solidFill>
          <a:ln>
            <a:solidFill>
              <a:srgbClr val="0057E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bg>
      <p:bgPr>
        <a:solidFill>
          <a:schemeClr val="accent5"/>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811780"/>
            <a:ext cx="9144000" cy="1233170"/>
          </a:xfrm>
        </p:spPr>
        <p:txBody>
          <a:bodyPr anchor="b"/>
          <a:lstStyle>
            <a:lvl1pPr algn="ctr">
              <a:defRPr sz="6000">
                <a:solidFill>
                  <a:schemeClr val="bg1"/>
                </a:solidFill>
                <a:latin typeface="微软雅黑" panose="020B0503020204020204" charset="-122"/>
                <a:ea typeface="微软雅黑" panose="020B0503020204020204" charset="-122"/>
              </a:defRPr>
            </a:lvl1pPr>
          </a:lstStyle>
          <a:p>
            <a:r>
              <a:rPr lang="zh-CN" altLang="en-US"/>
              <a:t>谢谢聆听</a:t>
            </a:r>
            <a:endParaRPr lang="zh-CN" altLang="en-US"/>
          </a:p>
        </p:txBody>
      </p:sp>
      <p:pic>
        <p:nvPicPr>
          <p:cNvPr id="3" name="SEG.png" descr="SEG.png"/>
          <p:cNvPicPr>
            <a:picLocks noChangeAspect="1"/>
          </p:cNvPicPr>
          <p:nvPr userDrawn="1"/>
        </p:nvPicPr>
        <p:blipFill>
          <a:blip r:embed="rId2"/>
          <a:srcRect t="49879"/>
          <a:stretch>
            <a:fillRect/>
          </a:stretch>
        </p:blipFill>
        <p:spPr>
          <a:xfrm>
            <a:off x="415925" y="-13970"/>
            <a:ext cx="11545570" cy="5786755"/>
          </a:xfrm>
          <a:prstGeom prst="rect">
            <a:avLst/>
          </a:prstGeom>
          <a:ln w="12700">
            <a:miter lim="4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tags" Target="../tags/tag4.xml"/><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slideLayout" Target="../slideLayouts/slideLayout6.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1" Type="http://schemas.openxmlformats.org/officeDocument/2006/relationships/slideLayout" Target="../slideLayouts/slideLayout6.xml"/><Relationship Id="rId10" Type="http://schemas.openxmlformats.org/officeDocument/2006/relationships/tags" Target="../tags/tag28.xml"/><Relationship Id="rId1" Type="http://schemas.openxmlformats.org/officeDocument/2006/relationships/tags" Target="../tags/tag1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4.svg"/><Relationship Id="rId7" Type="http://schemas.openxmlformats.org/officeDocument/2006/relationships/image" Target="../media/image7.png"/><Relationship Id="rId6" Type="http://schemas.openxmlformats.org/officeDocument/2006/relationships/image" Target="../media/image3.svg"/><Relationship Id="rId5" Type="http://schemas.openxmlformats.org/officeDocument/2006/relationships/image" Target="../media/image6.png"/><Relationship Id="rId4" Type="http://schemas.openxmlformats.org/officeDocument/2006/relationships/image" Target="../media/image2.svg"/><Relationship Id="rId3" Type="http://schemas.openxmlformats.org/officeDocument/2006/relationships/image" Target="../media/image5.png"/><Relationship Id="rId21" Type="http://schemas.openxmlformats.org/officeDocument/2006/relationships/slideLayout" Target="../slideLayouts/slideLayout6.xml"/><Relationship Id="rId20" Type="http://schemas.openxmlformats.org/officeDocument/2006/relationships/image" Target="../media/image10.svg"/><Relationship Id="rId2" Type="http://schemas.openxmlformats.org/officeDocument/2006/relationships/image" Target="../media/image1.svg"/><Relationship Id="rId19" Type="http://schemas.openxmlformats.org/officeDocument/2006/relationships/image" Target="../media/image13.png"/><Relationship Id="rId18" Type="http://schemas.openxmlformats.org/officeDocument/2006/relationships/image" Target="../media/image9.svg"/><Relationship Id="rId17" Type="http://schemas.openxmlformats.org/officeDocument/2006/relationships/image" Target="../media/image12.png"/><Relationship Id="rId16" Type="http://schemas.openxmlformats.org/officeDocument/2006/relationships/image" Target="../media/image8.svg"/><Relationship Id="rId15" Type="http://schemas.openxmlformats.org/officeDocument/2006/relationships/image" Target="../media/image11.png"/><Relationship Id="rId14" Type="http://schemas.openxmlformats.org/officeDocument/2006/relationships/image" Target="../media/image7.svg"/><Relationship Id="rId13" Type="http://schemas.openxmlformats.org/officeDocument/2006/relationships/image" Target="../media/image10.png"/><Relationship Id="rId12" Type="http://schemas.openxmlformats.org/officeDocument/2006/relationships/image" Target="../media/image6.svg"/><Relationship Id="rId11" Type="http://schemas.openxmlformats.org/officeDocument/2006/relationships/image" Target="../media/image9.png"/><Relationship Id="rId10" Type="http://schemas.openxmlformats.org/officeDocument/2006/relationships/image" Target="../media/image5.sv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9.jpeg"/><Relationship Id="rId1" Type="http://schemas.openxmlformats.org/officeDocument/2006/relationships/image" Target="../media/image48.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4.svg"/><Relationship Id="rId7" Type="http://schemas.openxmlformats.org/officeDocument/2006/relationships/image" Target="../media/image17.png"/><Relationship Id="rId6" Type="http://schemas.openxmlformats.org/officeDocument/2006/relationships/image" Target="../media/image13.svg"/><Relationship Id="rId5" Type="http://schemas.openxmlformats.org/officeDocument/2006/relationships/image" Target="../media/image16.png"/><Relationship Id="rId4" Type="http://schemas.openxmlformats.org/officeDocument/2006/relationships/image" Target="../media/image12.svg"/><Relationship Id="rId3" Type="http://schemas.openxmlformats.org/officeDocument/2006/relationships/image" Target="../media/image15.png"/><Relationship Id="rId21" Type="http://schemas.openxmlformats.org/officeDocument/2006/relationships/slideLayout" Target="../slideLayouts/slideLayout6.xml"/><Relationship Id="rId20" Type="http://schemas.openxmlformats.org/officeDocument/2006/relationships/image" Target="../media/image20.svg"/><Relationship Id="rId2" Type="http://schemas.openxmlformats.org/officeDocument/2006/relationships/image" Target="../media/image11.svg"/><Relationship Id="rId19" Type="http://schemas.openxmlformats.org/officeDocument/2006/relationships/image" Target="../media/image23.png"/><Relationship Id="rId18" Type="http://schemas.openxmlformats.org/officeDocument/2006/relationships/image" Target="../media/image19.svg"/><Relationship Id="rId17" Type="http://schemas.openxmlformats.org/officeDocument/2006/relationships/image" Target="../media/image22.png"/><Relationship Id="rId16" Type="http://schemas.openxmlformats.org/officeDocument/2006/relationships/image" Target="../media/image18.svg"/><Relationship Id="rId15" Type="http://schemas.openxmlformats.org/officeDocument/2006/relationships/image" Target="../media/image21.png"/><Relationship Id="rId14" Type="http://schemas.openxmlformats.org/officeDocument/2006/relationships/image" Target="../media/image17.svg"/><Relationship Id="rId13" Type="http://schemas.openxmlformats.org/officeDocument/2006/relationships/image" Target="../media/image20.png"/><Relationship Id="rId12" Type="http://schemas.openxmlformats.org/officeDocument/2006/relationships/image" Target="../media/image16.svg"/><Relationship Id="rId11" Type="http://schemas.openxmlformats.org/officeDocument/2006/relationships/image" Target="../media/image19.png"/><Relationship Id="rId10" Type="http://schemas.openxmlformats.org/officeDocument/2006/relationships/image" Target="../media/image15.svg"/><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hart" Target="../charts/chart3.xml"/><Relationship Id="rId1" Type="http://schemas.openxmlformats.org/officeDocument/2006/relationships/chart" Target="../charts/char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6" Type="http://schemas.openxmlformats.org/officeDocument/2006/relationships/slideLayout" Target="../slideLayouts/slideLayout6.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8.xml"/></Relationships>
</file>

<file path=ppt/slides/_rels/slide76.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6" Type="http://schemas.openxmlformats.org/officeDocument/2006/relationships/slideLayout" Target="../slideLayouts/slideLayout6.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jpe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4.svg"/><Relationship Id="rId7" Type="http://schemas.openxmlformats.org/officeDocument/2006/relationships/image" Target="../media/image27.png"/><Relationship Id="rId6" Type="http://schemas.openxmlformats.org/officeDocument/2006/relationships/image" Target="../media/image23.svg"/><Relationship Id="rId5" Type="http://schemas.openxmlformats.org/officeDocument/2006/relationships/image" Target="../media/image26.png"/><Relationship Id="rId4" Type="http://schemas.openxmlformats.org/officeDocument/2006/relationships/image" Target="../media/image22.svg"/><Relationship Id="rId3" Type="http://schemas.openxmlformats.org/officeDocument/2006/relationships/image" Target="../media/image25.png"/><Relationship Id="rId2" Type="http://schemas.openxmlformats.org/officeDocument/2006/relationships/image" Target="../media/image21.svg"/><Relationship Id="rId19" Type="http://schemas.openxmlformats.org/officeDocument/2006/relationships/slideLayout" Target="../slideLayouts/slideLayout6.xml"/><Relationship Id="rId18" Type="http://schemas.openxmlformats.org/officeDocument/2006/relationships/image" Target="../media/image29.svg"/><Relationship Id="rId17" Type="http://schemas.openxmlformats.org/officeDocument/2006/relationships/image" Target="../media/image32.png"/><Relationship Id="rId16" Type="http://schemas.openxmlformats.org/officeDocument/2006/relationships/image" Target="../media/image28.svg"/><Relationship Id="rId15" Type="http://schemas.openxmlformats.org/officeDocument/2006/relationships/image" Target="../media/image31.png"/><Relationship Id="rId14" Type="http://schemas.openxmlformats.org/officeDocument/2006/relationships/image" Target="../media/image27.svg"/><Relationship Id="rId13" Type="http://schemas.openxmlformats.org/officeDocument/2006/relationships/image" Target="../media/image30.png"/><Relationship Id="rId12" Type="http://schemas.openxmlformats.org/officeDocument/2006/relationships/image" Target="../media/image26.svg"/><Relationship Id="rId11" Type="http://schemas.openxmlformats.org/officeDocument/2006/relationships/image" Target="../media/image29.png"/><Relationship Id="rId10" Type="http://schemas.openxmlformats.org/officeDocument/2006/relationships/image" Target="../media/image25.svg"/><Relationship Id="rId1"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4.svg"/><Relationship Id="rId7" Type="http://schemas.openxmlformats.org/officeDocument/2006/relationships/image" Target="../media/image27.png"/><Relationship Id="rId6" Type="http://schemas.openxmlformats.org/officeDocument/2006/relationships/image" Target="../media/image23.svg"/><Relationship Id="rId5" Type="http://schemas.openxmlformats.org/officeDocument/2006/relationships/image" Target="../media/image26.png"/><Relationship Id="rId4" Type="http://schemas.openxmlformats.org/officeDocument/2006/relationships/image" Target="../media/image22.svg"/><Relationship Id="rId3" Type="http://schemas.openxmlformats.org/officeDocument/2006/relationships/image" Target="../media/image25.png"/><Relationship Id="rId2" Type="http://schemas.openxmlformats.org/officeDocument/2006/relationships/image" Target="../media/image21.svg"/><Relationship Id="rId19" Type="http://schemas.openxmlformats.org/officeDocument/2006/relationships/slideLayout" Target="../slideLayouts/slideLayout6.xml"/><Relationship Id="rId18" Type="http://schemas.openxmlformats.org/officeDocument/2006/relationships/image" Target="../media/image29.svg"/><Relationship Id="rId17" Type="http://schemas.openxmlformats.org/officeDocument/2006/relationships/image" Target="../media/image32.png"/><Relationship Id="rId16" Type="http://schemas.openxmlformats.org/officeDocument/2006/relationships/image" Target="../media/image28.svg"/><Relationship Id="rId15" Type="http://schemas.openxmlformats.org/officeDocument/2006/relationships/image" Target="../media/image31.png"/><Relationship Id="rId14" Type="http://schemas.openxmlformats.org/officeDocument/2006/relationships/image" Target="../media/image27.svg"/><Relationship Id="rId13" Type="http://schemas.openxmlformats.org/officeDocument/2006/relationships/image" Target="../media/image30.png"/><Relationship Id="rId12" Type="http://schemas.openxmlformats.org/officeDocument/2006/relationships/image" Target="../media/image26.svg"/><Relationship Id="rId11" Type="http://schemas.openxmlformats.org/officeDocument/2006/relationships/image" Target="../media/image29.png"/><Relationship Id="rId10" Type="http://schemas.openxmlformats.org/officeDocument/2006/relationships/image" Target="../media/image25.svg"/><Relationship Id="rId1"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file:///C:\Users\Black\AppData\Local\Temp\wps\INetCache\965b54189dce4caee0d4dfac9c79976e" TargetMode="External"/><Relationship Id="rId7" Type="http://schemas.openxmlformats.org/officeDocument/2006/relationships/image" Target="../media/image60.jpeg"/><Relationship Id="rId6" Type="http://schemas.openxmlformats.org/officeDocument/2006/relationships/image" Target="file:///C:\Users\Black\AppData\Local\Temp\wps\INetCache\b16f3dd31cc103a0a86a2a7be05dc90c" TargetMode="External"/><Relationship Id="rId5" Type="http://schemas.openxmlformats.org/officeDocument/2006/relationships/image" Target="../media/image59.jpeg"/><Relationship Id="rId4" Type="http://schemas.openxmlformats.org/officeDocument/2006/relationships/image" Target="file:///C:\Users\Black\AppData\Local\Temp\wps\INetCache\03ab713b0c3bb865c714158d16ca6b2d" TargetMode="External"/><Relationship Id="rId3" Type="http://schemas.openxmlformats.org/officeDocument/2006/relationships/image" Target="../media/image58.jpeg"/><Relationship Id="rId2" Type="http://schemas.openxmlformats.org/officeDocument/2006/relationships/tags" Target="../tags/tag73.xml"/><Relationship Id="rId12" Type="http://schemas.openxmlformats.org/officeDocument/2006/relationships/slideLayout" Target="../slideLayouts/slideLayout20.xml"/><Relationship Id="rId11" Type="http://schemas.openxmlformats.org/officeDocument/2006/relationships/tags" Target="../tags/tag74.xml"/><Relationship Id="rId10" Type="http://schemas.openxmlformats.org/officeDocument/2006/relationships/image" Target="file:///C:\Users\Black\AppData\Local\Temp\wps\INetCache\63030e21767f7f5633c3da539b077339" TargetMode="External"/><Relationship Id="rId1" Type="http://schemas.openxmlformats.org/officeDocument/2006/relationships/tags" Target="../tags/tag72.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9.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80.xml"/><Relationship Id="rId3" Type="http://schemas.openxmlformats.org/officeDocument/2006/relationships/image" Target="../media/image63.png"/><Relationship Id="rId2" Type="http://schemas.openxmlformats.org/officeDocument/2006/relationships/image" Target="file:///C:\Users\Black\AppData\Local\Temp\wps\INetCache\ec28a5c34b41c6b6e82183f53647b5ec" TargetMode="External"/><Relationship Id="rId1"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81.xml"/><Relationship Id="rId1"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26478"/>
            <a:ext cx="9144000" cy="2387600"/>
          </a:xfrm>
        </p:spPr>
        <p:txBody>
          <a:bodyPr/>
          <a:lstStyle/>
          <a:p>
            <a:r>
              <a:rPr lang="zh-CN" altLang="en-US" b="1"/>
              <a:t>结构化的思考与表达</a:t>
            </a:r>
            <a:endParaRPr lang="zh-CN" altLang="en-US" b="1"/>
          </a:p>
        </p:txBody>
      </p:sp>
      <p:sp>
        <p:nvSpPr>
          <p:cNvPr id="3" name="副标题 2"/>
          <p:cNvSpPr>
            <a:spLocks noGrp="1"/>
          </p:cNvSpPr>
          <p:nvPr>
            <p:ph type="subTitle" idx="1"/>
          </p:nvPr>
        </p:nvSpPr>
        <p:spPr>
          <a:xfrm>
            <a:off x="1524000" y="3941763"/>
            <a:ext cx="9144000" cy="1655762"/>
          </a:xfrm>
        </p:spPr>
        <p:txBody>
          <a:bodyPr>
            <a:normAutofit/>
          </a:bodyPr>
          <a:lstStyle/>
          <a:p>
            <a:pPr>
              <a:lnSpc>
                <a:spcPct val="50000"/>
              </a:lnSpc>
            </a:pPr>
            <a:endParaRPr lang="zh-CN" altLang="en-US" b="1">
              <a:latin typeface="等线" panose="02010600030101010101" charset="-122"/>
              <a:ea typeface="等线" panose="02010600030101010101" charset="-122"/>
              <a:cs typeface="等线" panose="02010600030101010101" charset="-122"/>
            </a:endParaRPr>
          </a:p>
          <a:p>
            <a:pPr>
              <a:lnSpc>
                <a:spcPct val="50000"/>
              </a:lnSpc>
            </a:pPr>
            <a:r>
              <a:rPr lang="zh-CN" altLang="en-US" b="1">
                <a:solidFill>
                  <a:schemeClr val="bg1"/>
                </a:solidFill>
                <a:latin typeface="等线" panose="02010600030101010101" charset="-122"/>
                <a:ea typeface="等线" panose="02010600030101010101" charset="-122"/>
                <a:cs typeface="等线" panose="02010600030101010101" charset="-122"/>
              </a:rPr>
              <a:t>谢华亮</a:t>
            </a:r>
            <a:endParaRPr lang="zh-CN" altLang="en-US" b="1">
              <a:solidFill>
                <a:schemeClr val="bg1"/>
              </a:solidFill>
              <a:latin typeface="等线" panose="02010600030101010101" charset="-122"/>
              <a:ea typeface="等线" panose="02010600030101010101" charset="-122"/>
              <a:cs typeface="等线" panose="02010600030101010101" charset="-122"/>
            </a:endParaRPr>
          </a:p>
          <a:p>
            <a:pPr>
              <a:lnSpc>
                <a:spcPct val="50000"/>
              </a:lnSpc>
            </a:pPr>
            <a:r>
              <a:rPr lang="en-US" altLang="zh-CN" sz="1200" b="1">
                <a:solidFill>
                  <a:schemeClr val="bg1"/>
                </a:solidFill>
                <a:latin typeface="等线 Light" panose="02010600030101010101" charset="-122"/>
                <a:ea typeface="等线 Light" panose="02010600030101010101" charset="-122"/>
                <a:cs typeface="等线 Light" panose="02010600030101010101" charset="-122"/>
              </a:rPr>
              <a:t> (</a:t>
            </a:r>
            <a:r>
              <a:rPr lang="zh-CN" altLang="en-US" sz="1200" b="1">
                <a:solidFill>
                  <a:schemeClr val="bg1"/>
                </a:solidFill>
                <a:latin typeface="等线 Light" panose="02010600030101010101" charset="-122"/>
                <a:ea typeface="等线 Light" panose="02010600030101010101" charset="-122"/>
                <a:cs typeface="等线 Light" panose="02010600030101010101" charset="-122"/>
              </a:rPr>
              <a:t>黑夜路人</a:t>
            </a:r>
            <a:r>
              <a:rPr lang="en-US" altLang="zh-CN" sz="1200" b="1">
                <a:solidFill>
                  <a:schemeClr val="bg1"/>
                </a:solidFill>
                <a:latin typeface="等线 Light" panose="02010600030101010101" charset="-122"/>
                <a:ea typeface="等线 Light" panose="02010600030101010101" charset="-122"/>
                <a:cs typeface="等线 Light" panose="02010600030101010101" charset="-122"/>
              </a:rPr>
              <a:t> Black)</a:t>
            </a:r>
            <a:endParaRPr lang="en-US" altLang="zh-CN" sz="1430">
              <a:latin typeface="等线 Light" panose="02010600030101010101" charset="-122"/>
              <a:ea typeface="等线 Light" panose="02010600030101010101" charset="-122"/>
              <a:cs typeface="等线 Light" panose="02010600030101010101" charset="-122"/>
            </a:endParaRPr>
          </a:p>
          <a:p>
            <a:pPr>
              <a:lnSpc>
                <a:spcPct val="50000"/>
              </a:lnSpc>
            </a:pPr>
            <a:endParaRPr lang="en-US" altLang="zh-CN" sz="1800" b="1">
              <a:latin typeface="等线" panose="02010600030101010101" charset="-122"/>
              <a:ea typeface="等线" panose="02010600030101010101" charset="-122"/>
              <a:cs typeface="等线" panose="02010600030101010101" charset="-122"/>
            </a:endParaRPr>
          </a:p>
          <a:p>
            <a:pPr>
              <a:lnSpc>
                <a:spcPct val="50000"/>
              </a:lnSpc>
            </a:pPr>
            <a:r>
              <a:rPr lang="en-US" altLang="zh-CN" sz="1800" b="1">
                <a:latin typeface="等线" panose="02010600030101010101" charset="-122"/>
                <a:ea typeface="等线" panose="02010600030101010101" charset="-122"/>
                <a:cs typeface="等线" panose="02010600030101010101" charset="-122"/>
              </a:rPr>
              <a:t>2021</a:t>
            </a:r>
            <a:r>
              <a:rPr lang="zh-CN" altLang="en-US" sz="1800" b="1">
                <a:latin typeface="等线" panose="02010600030101010101" charset="-122"/>
                <a:ea typeface="等线" panose="02010600030101010101" charset="-122"/>
                <a:cs typeface="等线" panose="02010600030101010101" charset="-122"/>
              </a:rPr>
              <a:t>年</a:t>
            </a:r>
            <a:r>
              <a:rPr lang="en-US" altLang="zh-CN" sz="1800" b="1">
                <a:latin typeface="等线" panose="02010600030101010101" charset="-122"/>
                <a:ea typeface="等线" panose="02010600030101010101" charset="-122"/>
                <a:cs typeface="等线" panose="02010600030101010101" charset="-122"/>
              </a:rPr>
              <a:t>8</a:t>
            </a:r>
            <a:r>
              <a:rPr lang="zh-CN" altLang="en-US" sz="1800" b="1">
                <a:latin typeface="等线" panose="02010600030101010101" charset="-122"/>
                <a:ea typeface="等线" panose="02010600030101010101" charset="-122"/>
                <a:cs typeface="等线" panose="02010600030101010101" charset="-122"/>
              </a:rPr>
              <a:t>月</a:t>
            </a:r>
            <a:endParaRPr lang="zh-CN" altLang="en-US" sz="1800" b="1">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436893"/>
            <a:ext cx="45719" cy="807477"/>
          </a:xfrm>
          <a:prstGeom prst="rect">
            <a:avLst/>
          </a:prstGeom>
          <a:solidFill>
            <a:srgbClr val="0057E1"/>
          </a:solidFill>
          <a:ln>
            <a:solidFill>
              <a:srgbClr val="0057E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50" name="文本框 49"/>
          <p:cNvSpPr txBox="1"/>
          <p:nvPr>
            <p:custDataLst>
              <p:tags r:id="rId2"/>
            </p:custDataLst>
          </p:nvPr>
        </p:nvSpPr>
        <p:spPr>
          <a:xfrm>
            <a:off x="199172" y="537845"/>
            <a:ext cx="11277600" cy="605155"/>
          </a:xfrm>
          <a:prstGeom prst="rect">
            <a:avLst/>
          </a:prstGeom>
          <a:noFill/>
        </p:spPr>
        <p:txBody>
          <a:bodyPr wrap="square" tIns="0" rtlCol="0">
            <a:noAutofit/>
          </a:bodyPr>
          <a:lstStyle/>
          <a:p>
            <a:pPr>
              <a:lnSpc>
                <a:spcPct val="120000"/>
              </a:lnSpc>
            </a:pPr>
            <a:r>
              <a:rPr lang="en-US" altLang="zh-CN" sz="3200" spc="15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3200" spc="15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结构化</a:t>
            </a:r>
            <a:r>
              <a:rPr lang="en-US" altLang="zh-CN" sz="3200" spc="15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3200" spc="15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概念的定义</a:t>
            </a:r>
            <a:endParaRPr lang="zh-CN" altLang="en-US" sz="3200" spc="15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 name="文本框 3"/>
          <p:cNvSpPr txBox="1"/>
          <p:nvPr/>
        </p:nvSpPr>
        <p:spPr>
          <a:xfrm>
            <a:off x="734695" y="2767965"/>
            <a:ext cx="10066655" cy="1322070"/>
          </a:xfrm>
          <a:prstGeom prst="rect">
            <a:avLst/>
          </a:prstGeom>
          <a:solidFill>
            <a:schemeClr val="bg1"/>
          </a:solidFill>
        </p:spPr>
        <p:txBody>
          <a:bodyPr wrap="square" rtlCol="0" anchor="t">
            <a:spAutoFit/>
          </a:bodyPr>
          <a:lstStyle/>
          <a:p>
            <a:r>
              <a:rPr lang="zh-CN" altLang="en-US" sz="4000" b="1">
                <a:solidFill>
                  <a:schemeClr val="accent5"/>
                </a:solidFill>
                <a:latin typeface="微软雅黑" panose="020B0503020204020204" charset="-122"/>
                <a:ea typeface="微软雅黑" panose="020B0503020204020204" charset="-122"/>
                <a:cs typeface="等线 Light" panose="02010600030101010101" charset="-122"/>
              </a:rPr>
              <a:t>以事物的</a:t>
            </a:r>
            <a:r>
              <a:rPr lang="zh-CN" altLang="en-US" sz="4000" b="1">
                <a:solidFill>
                  <a:schemeClr val="accent2"/>
                </a:solidFill>
                <a:latin typeface="微软雅黑" panose="020B0503020204020204" charset="-122"/>
                <a:ea typeface="微软雅黑" panose="020B0503020204020204" charset="-122"/>
                <a:cs typeface="等线 Light" panose="02010600030101010101" charset="-122"/>
              </a:rPr>
              <a:t>结构</a:t>
            </a:r>
            <a:r>
              <a:rPr lang="zh-CN" altLang="en-US" sz="4000" b="1">
                <a:solidFill>
                  <a:schemeClr val="accent5"/>
                </a:solidFill>
                <a:latin typeface="微软雅黑" panose="020B0503020204020204" charset="-122"/>
                <a:ea typeface="微软雅黑" panose="020B0503020204020204" charset="-122"/>
                <a:cs typeface="等线 Light" panose="02010600030101010101" charset="-122"/>
              </a:rPr>
              <a:t>为思考对象，来引导</a:t>
            </a:r>
            <a:r>
              <a:rPr lang="zh-CN" altLang="en-US" sz="4000" b="1">
                <a:solidFill>
                  <a:schemeClr val="accent2"/>
                </a:solidFill>
                <a:latin typeface="微软雅黑" panose="020B0503020204020204" charset="-122"/>
                <a:ea typeface="微软雅黑" panose="020B0503020204020204" charset="-122"/>
                <a:cs typeface="等线 Light" panose="02010600030101010101" charset="-122"/>
              </a:rPr>
              <a:t>思维</a:t>
            </a:r>
            <a:r>
              <a:rPr lang="zh-CN" altLang="en-US" sz="4000" b="1">
                <a:solidFill>
                  <a:schemeClr val="accent5"/>
                </a:solidFill>
                <a:latin typeface="微软雅黑" panose="020B0503020204020204" charset="-122"/>
                <a:ea typeface="微软雅黑" panose="020B0503020204020204" charset="-122"/>
                <a:cs typeface="等线 Light" panose="02010600030101010101" charset="-122"/>
              </a:rPr>
              <a:t>、</a:t>
            </a:r>
            <a:r>
              <a:rPr lang="zh-CN" altLang="en-US" sz="4000" b="1">
                <a:solidFill>
                  <a:schemeClr val="accent2"/>
                </a:solidFill>
                <a:latin typeface="微软雅黑" panose="020B0503020204020204" charset="-122"/>
                <a:ea typeface="微软雅黑" panose="020B0503020204020204" charset="-122"/>
                <a:cs typeface="等线 Light" panose="02010600030101010101" charset="-122"/>
              </a:rPr>
              <a:t>表达</a:t>
            </a:r>
            <a:r>
              <a:rPr lang="zh-CN" altLang="en-US" sz="4000" b="1">
                <a:solidFill>
                  <a:schemeClr val="accent5"/>
                </a:solidFill>
                <a:latin typeface="微软雅黑" panose="020B0503020204020204" charset="-122"/>
                <a:ea typeface="微软雅黑" panose="020B0503020204020204" charset="-122"/>
                <a:cs typeface="等线 Light" panose="02010600030101010101" charset="-122"/>
              </a:rPr>
              <a:t>和</a:t>
            </a:r>
            <a:r>
              <a:rPr lang="zh-CN" altLang="en-US" sz="4000" b="1">
                <a:solidFill>
                  <a:schemeClr val="accent2"/>
                </a:solidFill>
                <a:latin typeface="微软雅黑" panose="020B0503020204020204" charset="-122"/>
                <a:ea typeface="微软雅黑" panose="020B0503020204020204" charset="-122"/>
                <a:cs typeface="等线 Light" panose="02010600030101010101" charset="-122"/>
              </a:rPr>
              <a:t>解决问题</a:t>
            </a:r>
            <a:r>
              <a:rPr lang="zh-CN" altLang="en-US" sz="4000" b="1">
                <a:solidFill>
                  <a:schemeClr val="accent5"/>
                </a:solidFill>
                <a:latin typeface="微软雅黑" panose="020B0503020204020204" charset="-122"/>
                <a:ea typeface="微软雅黑" panose="020B0503020204020204" charset="-122"/>
                <a:cs typeface="等线 Light" panose="02010600030101010101" charset="-122"/>
              </a:rPr>
              <a:t>的一种思考方法。</a:t>
            </a:r>
            <a:endParaRPr lang="zh-CN" altLang="en-US" sz="4000" b="1">
              <a:solidFill>
                <a:schemeClr val="accent5"/>
              </a:solidFill>
              <a:latin typeface="微软雅黑" panose="020B0503020204020204" charset="-122"/>
              <a:ea typeface="微软雅黑" panose="020B0503020204020204" charset="-122"/>
              <a:cs typeface="等线 Light" panose="02010600030101010101" charset="-122"/>
            </a:endParaRPr>
          </a:p>
        </p:txBody>
      </p:sp>
    </p:spTree>
    <p:custDataLst>
      <p:tags r:id="rId3"/>
    </p:custData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765300"/>
            <a:ext cx="12192000" cy="3046095"/>
          </a:xfrm>
          <a:prstGeom prst="rect">
            <a:avLst/>
          </a:prstGeom>
          <a:noFill/>
        </p:spPr>
        <p:txBody>
          <a:bodyPr wrap="square" rtlCol="0">
            <a:spAutoFit/>
          </a:bodyPr>
          <a:p>
            <a:pPr algn="ctr">
              <a:lnSpc>
                <a:spcPct val="160000"/>
              </a:lnSpc>
            </a:pPr>
            <a:r>
              <a:rPr lang="en-US" altLang="zh-CN" sz="6000" dirty="0">
                <a:solidFill>
                  <a:schemeClr val="bg1"/>
                </a:solidFill>
                <a:latin typeface="方正正粗黑简体" panose="02010600010101010101" charset="-122"/>
                <a:ea typeface="方正正粗黑简体" panose="02010600010101010101" charset="-122"/>
                <a:cs typeface="方正正粗黑简体" panose="02010600010101010101" charset="-122"/>
              </a:rPr>
              <a:t>Thanks</a:t>
            </a:r>
            <a:endParaRPr lang="en-US" altLang="zh-CN" sz="6000" dirty="0">
              <a:solidFill>
                <a:schemeClr val="bg1"/>
              </a:solidFill>
              <a:latin typeface="方正正粗黑简体" panose="02010600010101010101" charset="-122"/>
              <a:ea typeface="方正正粗黑简体" panose="02010600010101010101" charset="-122"/>
              <a:cs typeface="方正正粗黑简体" panose="02010600010101010101" charset="-122"/>
            </a:endParaRPr>
          </a:p>
          <a:p>
            <a:pPr algn="ctr">
              <a:lnSpc>
                <a:spcPct val="160000"/>
              </a:lnSpc>
            </a:pPr>
            <a:r>
              <a:rPr lang="zh-CN" altLang="en-US" sz="6000" dirty="0">
                <a:solidFill>
                  <a:schemeClr val="bg1"/>
                </a:solidFill>
                <a:latin typeface="方正正粗黑简体" panose="02010600010101010101" charset="-122"/>
                <a:ea typeface="方正正粗黑简体" panose="02010600010101010101" charset="-122"/>
                <a:cs typeface="方正正粗黑简体" panose="02010600010101010101" charset="-122"/>
              </a:rPr>
              <a:t>感谢聆听</a:t>
            </a:r>
            <a:endParaRPr lang="zh-CN" altLang="en-US" sz="6000" dirty="0">
              <a:solidFill>
                <a:schemeClr val="bg1"/>
              </a:solidFill>
              <a:latin typeface="方正正粗黑简体" panose="02010600010101010101" charset="-122"/>
              <a:ea typeface="方正正粗黑简体" panose="02010600010101010101" charset="-122"/>
              <a:cs typeface="方正正粗黑简体" panose="0201060001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765" y="396875"/>
            <a:ext cx="5963920" cy="994410"/>
          </a:xfrm>
        </p:spPr>
        <p:txBody>
          <a:bodyPr>
            <a:normAutofit/>
          </a:bodyPr>
          <a:lstStyle/>
          <a:p>
            <a:r>
              <a:rPr lang="zh-CN" altLang="en-US" sz="2800" b="1">
                <a:solidFill>
                  <a:schemeClr val="tx1"/>
                </a:solidFill>
                <a:sym typeface="+mn-ea"/>
              </a:rPr>
              <a:t>结构化思考的</a:t>
            </a:r>
            <a:r>
              <a:rPr lang="zh-CN" altLang="en-US" sz="2800" b="1">
                <a:solidFill>
                  <a:srgbClr val="FF0000"/>
                </a:solidFill>
                <a:sym typeface="+mn-ea"/>
              </a:rPr>
              <a:t>作用</a:t>
            </a:r>
            <a:endParaRPr lang="zh-CN" altLang="en-US" sz="2800" b="1">
              <a:solidFill>
                <a:srgbClr val="FF0000"/>
              </a:solidFill>
              <a:sym typeface="+mn-ea"/>
            </a:endParaRPr>
          </a:p>
        </p:txBody>
      </p:sp>
      <p:pic>
        <p:nvPicPr>
          <p:cNvPr id="4" name="图片 3"/>
          <p:cNvPicPr>
            <a:picLocks noChangeAspect="1"/>
          </p:cNvPicPr>
          <p:nvPr/>
        </p:nvPicPr>
        <p:blipFill>
          <a:blip r:embed="rId1"/>
          <a:stretch>
            <a:fillRect/>
          </a:stretch>
        </p:blipFill>
        <p:spPr>
          <a:xfrm>
            <a:off x="1014730" y="1682750"/>
            <a:ext cx="2935874" cy="2160000"/>
          </a:xfrm>
          <a:prstGeom prst="rect">
            <a:avLst/>
          </a:prstGeom>
        </p:spPr>
      </p:pic>
      <p:pic>
        <p:nvPicPr>
          <p:cNvPr id="5" name="图片 4"/>
          <p:cNvPicPr>
            <a:picLocks noChangeAspect="1"/>
          </p:cNvPicPr>
          <p:nvPr/>
        </p:nvPicPr>
        <p:blipFill>
          <a:blip r:embed="rId2"/>
          <a:srcRect l="2635" r="1977"/>
          <a:stretch>
            <a:fillRect/>
          </a:stretch>
        </p:blipFill>
        <p:spPr>
          <a:xfrm>
            <a:off x="4441190" y="1682750"/>
            <a:ext cx="3309620" cy="2160905"/>
          </a:xfrm>
          <a:prstGeom prst="rect">
            <a:avLst/>
          </a:prstGeom>
        </p:spPr>
      </p:pic>
      <p:pic>
        <p:nvPicPr>
          <p:cNvPr id="6" name="图片 5"/>
          <p:cNvPicPr>
            <a:picLocks noChangeAspect="1"/>
          </p:cNvPicPr>
          <p:nvPr/>
        </p:nvPicPr>
        <p:blipFill>
          <a:blip r:embed="rId3"/>
          <a:stretch>
            <a:fillRect/>
          </a:stretch>
        </p:blipFill>
        <p:spPr>
          <a:xfrm>
            <a:off x="8150225" y="1682750"/>
            <a:ext cx="2858135" cy="2159635"/>
          </a:xfrm>
          <a:prstGeom prst="rect">
            <a:avLst/>
          </a:prstGeom>
        </p:spPr>
      </p:pic>
      <p:sp>
        <p:nvSpPr>
          <p:cNvPr id="7" name="文本框 6"/>
          <p:cNvSpPr txBox="1"/>
          <p:nvPr/>
        </p:nvSpPr>
        <p:spPr>
          <a:xfrm>
            <a:off x="1080770" y="4162425"/>
            <a:ext cx="2856230" cy="460375"/>
          </a:xfrm>
          <a:prstGeom prst="rect">
            <a:avLst/>
          </a:prstGeom>
          <a:noFill/>
        </p:spPr>
        <p:txBody>
          <a:bodyPr wrap="square" rtlCol="0">
            <a:spAutoFit/>
          </a:bodyPr>
          <a:p>
            <a:pPr algn="ctr"/>
            <a:r>
              <a:rPr lang="zh-CN" altLang="en-US" sz="2400" b="1">
                <a:solidFill>
                  <a:schemeClr val="accent1"/>
                </a:solidFill>
                <a:latin typeface="等线 Light" panose="02010600030101010101" charset="-122"/>
                <a:ea typeface="等线 Light" panose="02010600030101010101" charset="-122"/>
              </a:rPr>
              <a:t>思考问题更有逻辑</a:t>
            </a:r>
            <a:endParaRPr lang="zh-CN" altLang="en-US" sz="2400" b="1">
              <a:solidFill>
                <a:schemeClr val="accent1"/>
              </a:solidFill>
              <a:latin typeface="等线 Light" panose="02010600030101010101" charset="-122"/>
              <a:ea typeface="等线 Light" panose="02010600030101010101" charset="-122"/>
            </a:endParaRPr>
          </a:p>
        </p:txBody>
      </p:sp>
      <p:sp>
        <p:nvSpPr>
          <p:cNvPr id="8" name="文本框 7"/>
          <p:cNvSpPr txBox="1"/>
          <p:nvPr/>
        </p:nvSpPr>
        <p:spPr>
          <a:xfrm>
            <a:off x="4694555" y="4162425"/>
            <a:ext cx="2856230" cy="460375"/>
          </a:xfrm>
          <a:prstGeom prst="rect">
            <a:avLst/>
          </a:prstGeom>
          <a:noFill/>
        </p:spPr>
        <p:txBody>
          <a:bodyPr wrap="square" rtlCol="0">
            <a:spAutoFit/>
          </a:bodyPr>
          <a:p>
            <a:pPr algn="ctr"/>
            <a:r>
              <a:rPr lang="zh-CN" altLang="en-US" sz="2400" b="1">
                <a:solidFill>
                  <a:schemeClr val="accent2"/>
                </a:solidFill>
                <a:latin typeface="等线 Light" panose="02010600030101010101" charset="-122"/>
                <a:ea typeface="等线 Light" panose="02010600030101010101" charset="-122"/>
              </a:rPr>
              <a:t>与人沟通更加清晰</a:t>
            </a:r>
            <a:endParaRPr lang="zh-CN" altLang="en-US" sz="2400" b="1">
              <a:solidFill>
                <a:schemeClr val="accent2"/>
              </a:solidFill>
              <a:latin typeface="等线 Light" panose="02010600030101010101" charset="-122"/>
              <a:ea typeface="等线 Light" panose="02010600030101010101" charset="-122"/>
            </a:endParaRPr>
          </a:p>
        </p:txBody>
      </p:sp>
      <p:sp>
        <p:nvSpPr>
          <p:cNvPr id="10" name="文本框 9"/>
          <p:cNvSpPr txBox="1"/>
          <p:nvPr/>
        </p:nvSpPr>
        <p:spPr>
          <a:xfrm>
            <a:off x="8221980" y="4162425"/>
            <a:ext cx="2767330" cy="460375"/>
          </a:xfrm>
          <a:prstGeom prst="rect">
            <a:avLst/>
          </a:prstGeom>
          <a:noFill/>
        </p:spPr>
        <p:txBody>
          <a:bodyPr wrap="square" rtlCol="0" anchor="t">
            <a:spAutoFit/>
          </a:bodyPr>
          <a:p>
            <a:pPr algn="ctr"/>
            <a:r>
              <a:rPr lang="zh-CN" altLang="en-US" sz="2400" b="1">
                <a:solidFill>
                  <a:schemeClr val="tx1">
                    <a:lumMod val="75000"/>
                    <a:lumOff val="25000"/>
                  </a:schemeClr>
                </a:solidFill>
                <a:latin typeface="等线 Light" panose="02010600030101010101" charset="-122"/>
                <a:ea typeface="等线 Light" panose="02010600030101010101" charset="-122"/>
              </a:rPr>
              <a:t>解决问题更加高效</a:t>
            </a:r>
            <a:endParaRPr lang="zh-CN" altLang="en-US" sz="2400" b="1">
              <a:solidFill>
                <a:schemeClr val="tx1">
                  <a:lumMod val="75000"/>
                  <a:lumOff val="25000"/>
                </a:schemeClr>
              </a:solidFill>
              <a:latin typeface="等线 Light" panose="02010600030101010101" charset="-122"/>
              <a:ea typeface="等线 Light" panose="02010600030101010101" charset="-122"/>
            </a:endParaRPr>
          </a:p>
        </p:txBody>
      </p:sp>
      <p:sp>
        <p:nvSpPr>
          <p:cNvPr id="12" name="矩形 11"/>
          <p:cNvSpPr/>
          <p:nvPr/>
        </p:nvSpPr>
        <p:spPr>
          <a:xfrm>
            <a:off x="1231900" y="4786630"/>
            <a:ext cx="2468880" cy="1014730"/>
          </a:xfrm>
          <a:prstGeom prst="rect">
            <a:avLst/>
          </a:prstGeom>
          <a:noFill/>
          <a:ln>
            <a:noFill/>
          </a:ln>
        </p:spPr>
        <p:txBody>
          <a:bodyPr wrap="none" rtlCol="0" anchor="t">
            <a:spAutoFit/>
            <a:scene3d>
              <a:camera prst="orthographicFront"/>
              <a:lightRig rig="threePt" dir="t"/>
            </a:scene3d>
          </a:bodyPr>
          <a:p>
            <a:pPr algn="ctr"/>
            <a:r>
              <a:rPr lang="zh-CN" altLang="en-US" sz="6000" b="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想清楚</a:t>
            </a:r>
            <a:endParaRPr lang="zh-CN" altLang="en-US" sz="6000" b="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p:txBody>
      </p:sp>
      <p:sp>
        <p:nvSpPr>
          <p:cNvPr id="13" name="矩形 12"/>
          <p:cNvSpPr/>
          <p:nvPr/>
        </p:nvSpPr>
        <p:spPr>
          <a:xfrm>
            <a:off x="4796473" y="4786630"/>
            <a:ext cx="2478405" cy="1014730"/>
          </a:xfrm>
          <a:prstGeom prst="rect">
            <a:avLst/>
          </a:prstGeom>
          <a:noFill/>
          <a:ln>
            <a:noFill/>
          </a:ln>
        </p:spPr>
        <p:txBody>
          <a:bodyPr wrap="none" rtlCol="0" anchor="t">
            <a:spAutoFit/>
            <a:scene3d>
              <a:camera prst="orthographicFront"/>
              <a:lightRig rig="threePt" dir="t"/>
            </a:scene3d>
          </a:bodyPr>
          <a:p>
            <a:pPr algn="ctr"/>
            <a:r>
              <a:rPr lang="zh-CN" altLang="en-US" sz="6000" b="1">
                <a:solidFill>
                  <a:schemeClr val="accent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讲明白</a:t>
            </a:r>
            <a:endParaRPr lang="zh-CN" altLang="en-US" sz="6000" b="1">
              <a:solidFill>
                <a:schemeClr val="accent2"/>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p:txBody>
      </p:sp>
      <p:sp>
        <p:nvSpPr>
          <p:cNvPr id="14" name="矩形 13"/>
          <p:cNvSpPr/>
          <p:nvPr/>
        </p:nvSpPr>
        <p:spPr>
          <a:xfrm>
            <a:off x="8365808" y="4786630"/>
            <a:ext cx="2478405" cy="1014730"/>
          </a:xfrm>
          <a:prstGeom prst="rect">
            <a:avLst/>
          </a:prstGeom>
          <a:noFill/>
          <a:ln>
            <a:noFill/>
          </a:ln>
        </p:spPr>
        <p:txBody>
          <a:bodyPr wrap="none" rtlCol="0" anchor="t">
            <a:spAutoFit/>
            <a:scene3d>
              <a:camera prst="orthographicFront"/>
              <a:lightRig rig="threePt" dir="t"/>
            </a:scene3d>
          </a:bodyPr>
          <a:p>
            <a:pPr algn="ctr"/>
            <a:r>
              <a:rPr lang="zh-CN" altLang="en-US" sz="6000" b="1">
                <a:solidFill>
                  <a:schemeClr val="tx1">
                    <a:lumMod val="75000"/>
                    <a:lumOff val="25000"/>
                  </a:schemeClr>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做到位</a:t>
            </a:r>
            <a:endParaRPr lang="zh-CN" altLang="en-US" sz="6000" b="1">
              <a:solidFill>
                <a:schemeClr val="tx1">
                  <a:lumMod val="75000"/>
                  <a:lumOff val="25000"/>
                </a:schemeClr>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900" y="2766060"/>
            <a:ext cx="11252835" cy="1325880"/>
          </a:xfrm>
        </p:spPr>
        <p:txBody>
          <a:bodyPr>
            <a:normAutofit/>
          </a:bodyPr>
          <a:lstStyle/>
          <a:p>
            <a:pPr algn="ctr"/>
            <a:r>
              <a:rPr lang="zh-CN" altLang="en-US" sz="5400" b="1">
                <a:sym typeface="+mn-ea"/>
              </a:rPr>
              <a:t>二、结构化的方法与应用</a:t>
            </a:r>
            <a:endParaRPr lang="zh-CN" altLang="en-US" sz="5400" b="1">
              <a:solidFill>
                <a:schemeClr val="accent4"/>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427863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nvSpPr>
        <p:spPr>
          <a:xfrm>
            <a:off x="3114040" y="2766060"/>
            <a:ext cx="596392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微软雅黑" panose="020B0503020204020204" charset="-122"/>
                <a:ea typeface="微软雅黑" panose="020B0503020204020204" charset="-122"/>
                <a:cs typeface="+mj-cs"/>
              </a:defRPr>
            </a:lvl1pPr>
          </a:lstStyle>
          <a:p>
            <a:pPr algn="ctr"/>
            <a:r>
              <a:rPr lang="en-US" altLang="zh-CN" b="1">
                <a:solidFill>
                  <a:schemeClr val="bg1"/>
                </a:solidFill>
                <a:sym typeface="+mn-ea"/>
              </a:rPr>
              <a:t>STEP 1</a:t>
            </a:r>
            <a:r>
              <a:rPr lang="zh-CN" altLang="en-US" b="1">
                <a:solidFill>
                  <a:schemeClr val="bg1"/>
                </a:solidFill>
                <a:sym typeface="+mn-ea"/>
              </a:rPr>
              <a:t>：想清楚</a:t>
            </a:r>
            <a:endParaRPr lang="zh-CN" altLang="en-US" b="1">
              <a:solidFill>
                <a:schemeClr val="bg1"/>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88645" y="215265"/>
            <a:ext cx="5963920" cy="1325880"/>
          </a:xfrm>
        </p:spPr>
        <p:txBody>
          <a:bodyPr>
            <a:normAutofit/>
          </a:bodyPr>
          <a:lstStyle/>
          <a:p>
            <a:r>
              <a:rPr lang="zh-CN" altLang="en-US" b="1">
                <a:solidFill>
                  <a:schemeClr val="accent5"/>
                </a:solidFill>
                <a:sym typeface="+mn-ea"/>
              </a:rPr>
              <a:t>逻辑树分析法</a:t>
            </a:r>
            <a:endParaRPr lang="zh-CN" altLang="en-US" b="1">
              <a:solidFill>
                <a:schemeClr val="accent5"/>
              </a:solidFill>
              <a:sym typeface="+mn-ea"/>
            </a:endParaRPr>
          </a:p>
        </p:txBody>
      </p:sp>
      <p:sp>
        <p:nvSpPr>
          <p:cNvPr id="3" name="文本框 2"/>
          <p:cNvSpPr txBox="1"/>
          <p:nvPr/>
        </p:nvSpPr>
        <p:spPr>
          <a:xfrm>
            <a:off x="897890" y="2240915"/>
            <a:ext cx="10499725" cy="4030980"/>
          </a:xfrm>
          <a:prstGeom prst="rect">
            <a:avLst/>
          </a:prstGeom>
          <a:noFill/>
        </p:spPr>
        <p:txBody>
          <a:bodyPr wrap="square" rtlCol="0" anchor="t">
            <a:spAutoFit/>
          </a:bodyPr>
          <a:p>
            <a:r>
              <a:rPr lang="zh-CN" altLang="en-US" sz="1600" b="1">
                <a:solidFill>
                  <a:schemeClr val="accent2"/>
                </a:solidFill>
                <a:latin typeface="等线 Light" panose="02010600030101010101" charset="-122"/>
                <a:ea typeface="等线 Light" panose="02010600030101010101" charset="-122"/>
                <a:cs typeface="等线 Light" panose="02010600030101010101" charset="-122"/>
              </a:rPr>
              <a:t>“逻辑树”分析法</a:t>
            </a:r>
            <a:r>
              <a:rPr lang="zh-CN" altLang="en-US" sz="1600">
                <a:latin typeface="等线 Light" panose="02010600030101010101" charset="-122"/>
                <a:ea typeface="等线 Light" panose="02010600030101010101" charset="-122"/>
                <a:cs typeface="等线 Light" panose="02010600030101010101" charset="-122"/>
              </a:rPr>
              <a:t>就是一种结构化的思维工具。它把各种各样的要素组合在一起，用树状结构来展示问题。通过这种方法，我们可以从“</a:t>
            </a:r>
            <a:r>
              <a:rPr lang="zh-CN" altLang="en-US" sz="1600">
                <a:solidFill>
                  <a:schemeClr val="accent2"/>
                </a:solidFill>
                <a:latin typeface="等线 Light" panose="02010600030101010101" charset="-122"/>
                <a:ea typeface="等线 Light" panose="02010600030101010101" charset="-122"/>
                <a:cs typeface="等线 Light" panose="02010600030101010101" charset="-122"/>
              </a:rPr>
              <a:t>广度</a:t>
            </a:r>
            <a:r>
              <a:rPr lang="zh-CN" altLang="en-US" sz="1600">
                <a:latin typeface="等线 Light" panose="02010600030101010101" charset="-122"/>
                <a:ea typeface="等线 Light" panose="02010600030101010101" charset="-122"/>
                <a:cs typeface="等线 Light" panose="02010600030101010101" charset="-122"/>
              </a:rPr>
              <a:t>”和“</a:t>
            </a:r>
            <a:r>
              <a:rPr lang="zh-CN" altLang="en-US" sz="1600">
                <a:solidFill>
                  <a:schemeClr val="accent2"/>
                </a:solidFill>
                <a:latin typeface="等线 Light" panose="02010600030101010101" charset="-122"/>
                <a:ea typeface="等线 Light" panose="02010600030101010101" charset="-122"/>
                <a:cs typeface="等线 Light" panose="02010600030101010101" charset="-122"/>
              </a:rPr>
              <a:t>深度</a:t>
            </a:r>
            <a:r>
              <a:rPr lang="zh-CN" altLang="en-US" sz="1600">
                <a:latin typeface="等线 Light" panose="02010600030101010101" charset="-122"/>
                <a:ea typeface="等线 Light" panose="02010600030101010101" charset="-122"/>
                <a:cs typeface="等线 Light" panose="02010600030101010101" charset="-122"/>
              </a:rPr>
              <a:t>”两方面找出问题所在。</a:t>
            </a:r>
            <a:endParaRPr lang="zh-CN" altLang="en-US" sz="1600">
              <a:latin typeface="等线 Light" panose="02010600030101010101" charset="-122"/>
              <a:ea typeface="等线 Light" panose="02010600030101010101" charset="-122"/>
              <a:cs typeface="等线 Light" panose="02010600030101010101" charset="-122"/>
            </a:endParaRPr>
          </a:p>
          <a:p>
            <a:endParaRPr lang="zh-CN" altLang="en-US" sz="1600">
              <a:latin typeface="等线 Light" panose="02010600030101010101" charset="-122"/>
              <a:ea typeface="等线 Light" panose="02010600030101010101" charset="-122"/>
              <a:cs typeface="等线 Light" panose="02010600030101010101" charset="-122"/>
            </a:endParaRPr>
          </a:p>
          <a:p>
            <a:r>
              <a:rPr lang="zh-CN" altLang="en-US" sz="1600">
                <a:latin typeface="等线 Light" panose="02010600030101010101" charset="-122"/>
                <a:ea typeface="等线 Light" panose="02010600030101010101" charset="-122"/>
                <a:cs typeface="等线 Light" panose="02010600030101010101" charset="-122"/>
              </a:rPr>
              <a:t>逻辑树又称</a:t>
            </a:r>
            <a:r>
              <a:rPr lang="zh-CN" altLang="en-US" sz="1600">
                <a:solidFill>
                  <a:schemeClr val="accent2"/>
                </a:solidFill>
                <a:latin typeface="等线 Light" panose="02010600030101010101" charset="-122"/>
                <a:ea typeface="等线 Light" panose="02010600030101010101" charset="-122"/>
                <a:cs typeface="等线 Light" panose="02010600030101010101" charset="-122"/>
              </a:rPr>
              <a:t>问题树</a:t>
            </a:r>
            <a:r>
              <a:rPr lang="zh-CN" altLang="en-US" sz="1600">
                <a:latin typeface="等线 Light" panose="02010600030101010101" charset="-122"/>
                <a:ea typeface="等线 Light" panose="02010600030101010101" charset="-122"/>
                <a:cs typeface="等线 Light" panose="02010600030101010101" charset="-122"/>
              </a:rPr>
              <a:t>、</a:t>
            </a:r>
            <a:r>
              <a:rPr lang="zh-CN" altLang="en-US" sz="1600">
                <a:solidFill>
                  <a:schemeClr val="accent2"/>
                </a:solidFill>
                <a:latin typeface="等线 Light" panose="02010600030101010101" charset="-122"/>
                <a:ea typeface="等线 Light" panose="02010600030101010101" charset="-122"/>
                <a:cs typeface="等线 Light" panose="02010600030101010101" charset="-122"/>
              </a:rPr>
              <a:t>演绎树</a:t>
            </a:r>
            <a:r>
              <a:rPr lang="zh-CN" altLang="en-US" sz="1600">
                <a:latin typeface="等线 Light" panose="02010600030101010101" charset="-122"/>
                <a:ea typeface="等线 Light" panose="02010600030101010101" charset="-122"/>
                <a:cs typeface="等线 Light" panose="02010600030101010101" charset="-122"/>
              </a:rPr>
              <a:t>或</a:t>
            </a:r>
            <a:r>
              <a:rPr lang="zh-CN" altLang="en-US" sz="1600">
                <a:solidFill>
                  <a:schemeClr val="accent2"/>
                </a:solidFill>
                <a:latin typeface="等线 Light" panose="02010600030101010101" charset="-122"/>
                <a:ea typeface="等线 Light" panose="02010600030101010101" charset="-122"/>
                <a:cs typeface="等线 Light" panose="02010600030101010101" charset="-122"/>
              </a:rPr>
              <a:t>分解树</a:t>
            </a:r>
            <a:r>
              <a:rPr lang="zh-CN" altLang="en-US" sz="1600">
                <a:latin typeface="等线 Light" panose="02010600030101010101" charset="-122"/>
                <a:ea typeface="等线 Light" panose="02010600030101010101" charset="-122"/>
                <a:cs typeface="等线 Light" panose="02010600030101010101" charset="-122"/>
              </a:rPr>
              <a:t>等。</a:t>
            </a:r>
            <a:endParaRPr lang="zh-CN" altLang="en-US" sz="1600">
              <a:latin typeface="等线 Light" panose="02010600030101010101" charset="-122"/>
              <a:ea typeface="等线 Light" panose="02010600030101010101" charset="-122"/>
              <a:cs typeface="等线 Light" panose="02010600030101010101" charset="-122"/>
            </a:endParaRPr>
          </a:p>
          <a:p>
            <a:endParaRPr lang="zh-CN" altLang="en-US" sz="1600">
              <a:latin typeface="等线 Light" panose="02010600030101010101" charset="-122"/>
              <a:ea typeface="等线 Light" panose="02010600030101010101" charset="-122"/>
              <a:cs typeface="等线 Light" panose="02010600030101010101" charset="-122"/>
            </a:endParaRPr>
          </a:p>
          <a:p>
            <a:r>
              <a:rPr lang="zh-CN" altLang="en-US" sz="1600">
                <a:latin typeface="等线 Light" panose="02010600030101010101" charset="-122"/>
                <a:ea typeface="等线 Light" panose="02010600030101010101" charset="-122"/>
                <a:cs typeface="等线 Light" panose="02010600030101010101" charset="-122"/>
              </a:rPr>
              <a:t>麦肯锡分析问题最常使用的工具就是"逻辑树"。逻辑树是将问题的所有子问题分层罗列,从最高层开始,并逐步向下扩展。</a:t>
            </a:r>
            <a:endParaRPr lang="zh-CN" altLang="en-US" sz="1600">
              <a:latin typeface="等线 Light" panose="02010600030101010101" charset="-122"/>
              <a:ea typeface="等线 Light" panose="02010600030101010101" charset="-122"/>
              <a:cs typeface="等线 Light" panose="02010600030101010101" charset="-122"/>
            </a:endParaRPr>
          </a:p>
          <a:p>
            <a:r>
              <a:rPr lang="zh-CN" altLang="en-US" sz="1600">
                <a:latin typeface="等线 Light" panose="02010600030101010101" charset="-122"/>
                <a:ea typeface="等线 Light" panose="02010600030101010101" charset="-122"/>
                <a:cs typeface="等线 Light" panose="02010600030101010101" charset="-122"/>
              </a:rPr>
              <a:t>	</a:t>
            </a:r>
            <a:endParaRPr lang="zh-CN" altLang="en-US" sz="1600">
              <a:latin typeface="等线 Light" panose="02010600030101010101" charset="-122"/>
              <a:ea typeface="等线 Light" panose="02010600030101010101" charset="-122"/>
              <a:cs typeface="等线 Light" panose="02010600030101010101" charset="-122"/>
            </a:endParaRPr>
          </a:p>
          <a:p>
            <a:r>
              <a:rPr lang="zh-CN" altLang="en-US" sz="1600">
                <a:latin typeface="等线 Light" panose="02010600030101010101" charset="-122"/>
                <a:ea typeface="等线 Light" panose="02010600030101010101" charset="-122"/>
                <a:cs typeface="等线 Light" panose="02010600030101010101" charset="-122"/>
              </a:rPr>
              <a:t>把一个已知问题当成树干,然后开始考虑这个问题和哪些相关问题或者子任务有关。每想到一点,就给这个问题(也就是树干)加一个"树枝"并标明这个“树枝”代表什么问题。一个大的"树枝”上还可以有小的"树枝” ,如此类推,找出问题的所有相关联项目。逻辑树主要是帮助你理清自己的思路,不进行重复和无关的思考。</a:t>
            </a:r>
            <a:endParaRPr lang="zh-CN" altLang="en-US" sz="1600">
              <a:latin typeface="等线 Light" panose="02010600030101010101" charset="-122"/>
              <a:ea typeface="等线 Light" panose="02010600030101010101" charset="-122"/>
              <a:cs typeface="等线 Light" panose="02010600030101010101" charset="-122"/>
            </a:endParaRPr>
          </a:p>
          <a:p>
            <a:endParaRPr lang="zh-CN" altLang="en-US" sz="1600">
              <a:latin typeface="等线 Light" panose="02010600030101010101" charset="-122"/>
              <a:ea typeface="等线 Light" panose="02010600030101010101" charset="-122"/>
              <a:cs typeface="等线 Light" panose="02010600030101010101" charset="-122"/>
            </a:endParaRPr>
          </a:p>
          <a:p>
            <a:r>
              <a:rPr lang="zh-CN" altLang="en-US" sz="1600">
                <a:latin typeface="等线 Light" panose="02010600030101010101" charset="-122"/>
                <a:ea typeface="等线 Light" panose="02010600030101010101" charset="-122"/>
                <a:cs typeface="等线 Light" panose="02010600030101010101" charset="-122"/>
              </a:rPr>
              <a:t>逻辑树能保证解决问题的过程的完整性;它能将工作细分为一些利于操作的部分;确定各部分的优先顺序;明确地把责任落实到个人。</a:t>
            </a:r>
            <a:endParaRPr lang="zh-CN" altLang="en-US" sz="1600">
              <a:latin typeface="等线 Light" panose="02010600030101010101" charset="-122"/>
              <a:ea typeface="等线 Light" panose="02010600030101010101" charset="-122"/>
              <a:cs typeface="等线 Light" panose="02010600030101010101" charset="-122"/>
            </a:endParaRPr>
          </a:p>
          <a:p>
            <a:endParaRPr lang="zh-CN" altLang="en-US" sz="1600">
              <a:latin typeface="等线 Light" panose="02010600030101010101" charset="-122"/>
              <a:ea typeface="等线 Light" panose="02010600030101010101" charset="-122"/>
              <a:cs typeface="等线 Light" panose="02010600030101010101" charset="-122"/>
            </a:endParaRPr>
          </a:p>
          <a:p>
            <a:r>
              <a:rPr lang="zh-CN" altLang="en-US" sz="1600">
                <a:latin typeface="等线 Light" panose="02010600030101010101" charset="-122"/>
                <a:ea typeface="等线 Light" panose="02010600030101010101" charset="-122"/>
                <a:cs typeface="等线 Light" panose="02010600030101010101" charset="-122"/>
              </a:rPr>
              <a:t>逻辑树是所界定的问题与议题之间的纽带;它能在解决问题的小组内建立一种共识。</a:t>
            </a:r>
            <a:endParaRPr lang="zh-CN" altLang="en-US" sz="1600">
              <a:latin typeface="等线 Light" panose="02010600030101010101" charset="-122"/>
              <a:ea typeface="等线 Light" panose="02010600030101010101" charset="-122"/>
              <a:cs typeface="等线 Light" panose="02010600030101010101" charset="-122"/>
            </a:endParaRPr>
          </a:p>
        </p:txBody>
      </p:sp>
      <p:sp>
        <p:nvSpPr>
          <p:cNvPr id="2" name="标题 1"/>
          <p:cNvSpPr>
            <a:spLocks noGrp="1"/>
          </p:cNvSpPr>
          <p:nvPr/>
        </p:nvSpPr>
        <p:spPr>
          <a:xfrm>
            <a:off x="986155" y="144399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方法论价值：分析问题</a:t>
            </a:r>
            <a:endParaRPr lang="zh-CN" alt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l="2478" b="1059"/>
          <a:stretch>
            <a:fillRect/>
          </a:stretch>
        </p:blipFill>
        <p:spPr>
          <a:xfrm rot="21420000">
            <a:off x="-42545" y="1556385"/>
            <a:ext cx="6572885" cy="4448175"/>
          </a:xfrm>
          <a:prstGeom prst="rect">
            <a:avLst/>
          </a:prstGeom>
        </p:spPr>
      </p:pic>
      <p:sp>
        <p:nvSpPr>
          <p:cNvPr id="2" name="标题 1"/>
          <p:cNvSpPr>
            <a:spLocks noGrp="1"/>
          </p:cNvSpPr>
          <p:nvPr>
            <p:ph type="title"/>
          </p:nvPr>
        </p:nvSpPr>
        <p:spPr/>
        <p:txBody>
          <a:bodyPr/>
          <a:lstStyle/>
          <a:p>
            <a:r>
              <a:rPr lang="zh-CN" altLang="en-US"/>
              <a:t>概念与作用</a:t>
            </a:r>
            <a:endParaRPr lang="zh-CN" altLang="en-US"/>
          </a:p>
        </p:txBody>
      </p:sp>
      <p:sp>
        <p:nvSpPr>
          <p:cNvPr id="7" name="文本框 6"/>
          <p:cNvSpPr txBox="1"/>
          <p:nvPr/>
        </p:nvSpPr>
        <p:spPr>
          <a:xfrm>
            <a:off x="6458585" y="1315085"/>
            <a:ext cx="5459730" cy="2970530"/>
          </a:xfrm>
          <a:prstGeom prst="rect">
            <a:avLst/>
          </a:prstGeom>
          <a:noFill/>
        </p:spPr>
        <p:txBody>
          <a:bodyPr wrap="square" rtlCol="0" anchor="t">
            <a:spAutoFit/>
          </a:bodyPr>
          <a:lstStyle/>
          <a:p>
            <a:pPr>
              <a:lnSpc>
                <a:spcPct val="120000"/>
              </a:lnSpc>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sym typeface="+mn-ea"/>
              </a:rPr>
              <a:t>逻辑树分析法</a:t>
            </a:r>
            <a:r>
              <a:rPr lang="zh-CN" altLang="en-US">
                <a:latin typeface="微软雅黑" panose="020B0503020204020204" charset="-122"/>
                <a:ea typeface="微软雅黑" panose="020B0503020204020204" charset="-122"/>
                <a:cs typeface="微软雅黑" panose="020B0503020204020204" charset="-122"/>
                <a:sym typeface="+mn-ea"/>
              </a:rPr>
              <a:t>是将问题的所有子问题分层罗列，从最高层开始，并逐步向下扩展，可以帮助我们理清思路，将零散的想法转化为有条理的分析思路。</a:t>
            </a:r>
            <a:endParaRPr lang="zh-CN" altLang="en-US">
              <a:latin typeface="微软雅黑" panose="020B0503020204020204" charset="-122"/>
              <a:ea typeface="微软雅黑" panose="020B0503020204020204" charset="-122"/>
              <a:cs typeface="微软雅黑" panose="020B0503020204020204" charset="-122"/>
              <a:sym typeface="+mn-ea"/>
            </a:endParaRPr>
          </a:p>
          <a:p>
            <a:pPr>
              <a:lnSpc>
                <a:spcPct val="120000"/>
              </a:lnSpc>
            </a:pPr>
            <a:endParaRPr lang="zh-CN" altLang="en-US" b="1">
              <a:solidFill>
                <a:schemeClr val="accent2"/>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r>
              <a:rPr lang="zh-CN" altLang="en-US" sz="2400" b="1">
                <a:solidFill>
                  <a:schemeClr val="accent2"/>
                </a:solidFill>
                <a:latin typeface="微软雅黑" panose="020B0503020204020204" charset="-122"/>
                <a:ea typeface="微软雅黑" panose="020B0503020204020204" charset="-122"/>
                <a:cs typeface="微软雅黑" panose="020B0503020204020204" charset="-122"/>
              </a:rPr>
              <a:t>作用：</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sym typeface="+mn-ea"/>
              </a:rPr>
              <a:t>形成有条理的思路，不进行重复和无关的思考；</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sym typeface="+mn-ea"/>
              </a:rPr>
              <a:t>按照层次分解，将复杂问题变得简单；</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sym typeface="+mn-ea"/>
              </a:rPr>
              <a:t>能保证解决问题的过程的完整性；</a:t>
            </a:r>
            <a:endParaRPr lang="zh-CN" altLang="en-US"/>
          </a:p>
        </p:txBody>
      </p:sp>
      <p:sp>
        <p:nvSpPr>
          <p:cNvPr id="8" name="矩形 7"/>
          <p:cNvSpPr/>
          <p:nvPr/>
        </p:nvSpPr>
        <p:spPr>
          <a:xfrm>
            <a:off x="6496685" y="4670425"/>
            <a:ext cx="5383530" cy="135826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latin typeface="等线 Light" panose="02010600030101010101" charset="-122"/>
                <a:ea typeface="等线 Light" panose="02010600030101010101" charset="-122"/>
              </a:rPr>
              <a:t>简而言之</a:t>
            </a:r>
            <a:r>
              <a:rPr lang="zh-CN" altLang="en-US" b="1">
                <a:latin typeface="等线 Light" panose="02010600030101010101" charset="-122"/>
                <a:ea typeface="等线 Light" panose="02010600030101010101" charset="-122"/>
              </a:rPr>
              <a:t>：把问题看做树木的树干，通过不同的分枝，把问题拆解为一个个的子问题。</a:t>
            </a:r>
            <a:endParaRPr lang="zh-CN" altLang="en-US" b="1">
              <a:latin typeface="等线 Light" panose="02010600030101010101" charset="-122"/>
              <a:ea typeface="等线 Light" panose="02010600030101010101" charset="-122"/>
            </a:endParaRPr>
          </a:p>
          <a:p>
            <a:pPr algn="l"/>
            <a:endParaRPr lang="zh-CN" altLang="en-US" b="1">
              <a:solidFill>
                <a:schemeClr val="accent4"/>
              </a:solidFill>
              <a:latin typeface="等线 Light" panose="02010600030101010101" charset="-122"/>
              <a:ea typeface="等线 Light" panose="02010600030101010101" charset="-122"/>
            </a:endParaRPr>
          </a:p>
          <a:p>
            <a:pPr algn="l"/>
            <a:r>
              <a:rPr lang="zh-CN" altLang="en-US" b="1">
                <a:solidFill>
                  <a:schemeClr val="accent4"/>
                </a:solidFill>
                <a:latin typeface="等线 Light" panose="02010600030101010101" charset="-122"/>
                <a:ea typeface="等线 Light" panose="02010600030101010101" charset="-122"/>
              </a:rPr>
              <a:t>通过解决单独的子问题，从而汇总得出问题的答案</a:t>
            </a:r>
            <a:r>
              <a:rPr lang="zh-CN" altLang="en-US" b="1">
                <a:solidFill>
                  <a:schemeClr val="bg1"/>
                </a:solidFill>
                <a:latin typeface="等线 Light" panose="02010600030101010101" charset="-122"/>
                <a:ea typeface="等线 Light" panose="02010600030101010101" charset="-122"/>
              </a:rPr>
              <a:t>。</a:t>
            </a:r>
            <a:endParaRPr lang="zh-CN" altLang="en-US" b="1">
              <a:solidFill>
                <a:schemeClr val="bg1"/>
              </a:solidFill>
              <a:latin typeface="等线 Light" panose="02010600030101010101" charset="-122"/>
              <a:ea typeface="等线 Light" panose="02010600030101010101" charset="-122"/>
            </a:endParaRPr>
          </a:p>
        </p:txBody>
      </p:sp>
      <p:sp>
        <p:nvSpPr>
          <p:cNvPr id="18"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逻辑树分析法</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经典案例</a:t>
            </a:r>
            <a:endParaRPr lang="zh-CN" altLang="en-US"/>
          </a:p>
        </p:txBody>
      </p:sp>
      <p:sp>
        <p:nvSpPr>
          <p:cNvPr id="11" name="标题 10"/>
          <p:cNvSpPr>
            <a:spLocks noGrp="1"/>
          </p:cNvSpPr>
          <p:nvPr/>
        </p:nvSpPr>
        <p:spPr>
          <a:xfrm>
            <a:off x="552450" y="1140460"/>
            <a:ext cx="4902835" cy="494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pPr algn="ctr"/>
            <a:r>
              <a:rPr lang="zh-CN" altLang="en-US" sz="1800" b="1">
                <a:solidFill>
                  <a:schemeClr val="accent2"/>
                </a:solidFill>
                <a:sym typeface="+mn-ea"/>
              </a:rPr>
              <a:t>费米问题：芝加哥有多少钢琴调音师？</a:t>
            </a:r>
            <a:endParaRPr lang="zh-CN" altLang="en-US" sz="1800" b="1">
              <a:solidFill>
                <a:schemeClr val="accent2"/>
              </a:solidFill>
              <a:sym typeface="+mn-ea"/>
            </a:endParaRPr>
          </a:p>
        </p:txBody>
      </p:sp>
      <p:sp>
        <p:nvSpPr>
          <p:cNvPr id="5" name="圆角矩形 4"/>
          <p:cNvSpPr/>
          <p:nvPr/>
        </p:nvSpPr>
        <p:spPr>
          <a:xfrm>
            <a:off x="512445" y="3414395"/>
            <a:ext cx="1833245" cy="672465"/>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芝加哥有多少钢琴调音师？</a:t>
            </a:r>
            <a:endParaRPr lang="zh-CN" altLang="en-US" sz="1400">
              <a:solidFill>
                <a:schemeClr val="tx1"/>
              </a:solidFill>
              <a:latin typeface="微软雅黑" panose="020B0503020204020204" charset="-122"/>
              <a:ea typeface="微软雅黑" panose="020B0503020204020204" charset="-122"/>
            </a:endParaRPr>
          </a:p>
        </p:txBody>
      </p:sp>
      <p:sp>
        <p:nvSpPr>
          <p:cNvPr id="6" name="圆角矩形 5"/>
          <p:cNvSpPr/>
          <p:nvPr/>
        </p:nvSpPr>
        <p:spPr>
          <a:xfrm>
            <a:off x="2855595" y="2634615"/>
            <a:ext cx="2839720" cy="520700"/>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全部调音师一年的总工作时长是多少？</a:t>
            </a:r>
            <a:endParaRPr lang="zh-CN" altLang="en-US" sz="1400">
              <a:solidFill>
                <a:schemeClr val="tx1"/>
              </a:solidFill>
              <a:latin typeface="微软雅黑" panose="020B0503020204020204" charset="-122"/>
              <a:ea typeface="微软雅黑" panose="020B0503020204020204" charset="-122"/>
            </a:endParaRPr>
          </a:p>
        </p:txBody>
      </p:sp>
      <p:sp>
        <p:nvSpPr>
          <p:cNvPr id="7" name="圆角矩形 6"/>
          <p:cNvSpPr/>
          <p:nvPr/>
        </p:nvSpPr>
        <p:spPr>
          <a:xfrm>
            <a:off x="2855595" y="4305300"/>
            <a:ext cx="2839720" cy="520700"/>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一位调音师每年的工作时间？</a:t>
            </a:r>
            <a:endParaRPr lang="zh-CN" altLang="en-US" sz="1400">
              <a:solidFill>
                <a:schemeClr val="tx1"/>
              </a:solidFill>
              <a:latin typeface="微软雅黑" panose="020B0503020204020204" charset="-122"/>
              <a:ea typeface="微软雅黑" panose="020B0503020204020204" charset="-122"/>
            </a:endParaRPr>
          </a:p>
        </p:txBody>
      </p:sp>
      <p:sp>
        <p:nvSpPr>
          <p:cNvPr id="8" name="圆角矩形 7"/>
          <p:cNvSpPr/>
          <p:nvPr/>
        </p:nvSpPr>
        <p:spPr>
          <a:xfrm>
            <a:off x="6638925" y="1854835"/>
            <a:ext cx="2379980" cy="520700"/>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芝加哥有多少钢琴？</a:t>
            </a:r>
            <a:endParaRPr lang="zh-CN" altLang="en-US" sz="1400">
              <a:solidFill>
                <a:schemeClr val="tx1"/>
              </a:solidFill>
              <a:latin typeface="微软雅黑" panose="020B0503020204020204" charset="-122"/>
              <a:ea typeface="微软雅黑" panose="020B0503020204020204" charset="-122"/>
            </a:endParaRPr>
          </a:p>
        </p:txBody>
      </p:sp>
      <p:sp>
        <p:nvSpPr>
          <p:cNvPr id="9" name="圆角矩形 8"/>
          <p:cNvSpPr/>
          <p:nvPr/>
        </p:nvSpPr>
        <p:spPr>
          <a:xfrm>
            <a:off x="6638925" y="2634615"/>
            <a:ext cx="2379980" cy="520700"/>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钢琴每年要调几次音？</a:t>
            </a:r>
            <a:endParaRPr lang="zh-CN" altLang="en-US" sz="1400">
              <a:solidFill>
                <a:schemeClr val="tx1"/>
              </a:solidFill>
              <a:latin typeface="微软雅黑" panose="020B0503020204020204" charset="-122"/>
              <a:ea typeface="微软雅黑" panose="020B0503020204020204" charset="-122"/>
            </a:endParaRPr>
          </a:p>
        </p:txBody>
      </p:sp>
      <p:sp>
        <p:nvSpPr>
          <p:cNvPr id="10" name="圆角矩形 9"/>
          <p:cNvSpPr/>
          <p:nvPr/>
        </p:nvSpPr>
        <p:spPr>
          <a:xfrm>
            <a:off x="6638925" y="3414395"/>
            <a:ext cx="2379980" cy="520700"/>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调一次需要多长时间？</a:t>
            </a:r>
            <a:endParaRPr lang="zh-CN" altLang="en-US" sz="1400">
              <a:solidFill>
                <a:schemeClr val="tx1"/>
              </a:solidFill>
              <a:latin typeface="微软雅黑" panose="020B0503020204020204" charset="-122"/>
              <a:ea typeface="微软雅黑" panose="020B0503020204020204" charset="-122"/>
            </a:endParaRPr>
          </a:p>
        </p:txBody>
      </p:sp>
      <p:sp>
        <p:nvSpPr>
          <p:cNvPr id="12" name="圆角矩形 11"/>
          <p:cNvSpPr/>
          <p:nvPr/>
        </p:nvSpPr>
        <p:spPr>
          <a:xfrm>
            <a:off x="9451975" y="1597660"/>
            <a:ext cx="2069465" cy="36957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芝加哥有多少人口</a:t>
            </a:r>
            <a:endParaRPr lang="zh-CN" altLang="en-US" sz="1400">
              <a:solidFill>
                <a:schemeClr val="tx1"/>
              </a:solidFill>
              <a:latin typeface="微软雅黑" panose="020B0503020204020204" charset="-122"/>
              <a:ea typeface="微软雅黑" panose="020B0503020204020204" charset="-122"/>
            </a:endParaRPr>
          </a:p>
        </p:txBody>
      </p:sp>
      <p:sp>
        <p:nvSpPr>
          <p:cNvPr id="13" name="圆角矩形 12"/>
          <p:cNvSpPr/>
          <p:nvPr/>
        </p:nvSpPr>
        <p:spPr>
          <a:xfrm>
            <a:off x="9451975" y="2265045"/>
            <a:ext cx="2069465" cy="36957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有钢琴的人占多少比例</a:t>
            </a:r>
            <a:endParaRPr lang="zh-CN" altLang="en-US" sz="1400">
              <a:solidFill>
                <a:schemeClr val="tx1"/>
              </a:solidFill>
              <a:latin typeface="微软雅黑" panose="020B0503020204020204" charset="-122"/>
              <a:ea typeface="微软雅黑" panose="020B0503020204020204" charset="-122"/>
            </a:endParaRPr>
          </a:p>
        </p:txBody>
      </p:sp>
      <p:cxnSp>
        <p:nvCxnSpPr>
          <p:cNvPr id="16" name="肘形连接符 15"/>
          <p:cNvCxnSpPr>
            <a:stCxn id="5" idx="0"/>
            <a:endCxn id="6" idx="1"/>
          </p:cNvCxnSpPr>
          <p:nvPr/>
        </p:nvCxnSpPr>
        <p:spPr>
          <a:xfrm rot="16200000">
            <a:off x="1893570" y="2441575"/>
            <a:ext cx="519430" cy="1426210"/>
          </a:xfrm>
          <a:prstGeom prst="bentConnector2">
            <a:avLst/>
          </a:prstGeom>
        </p:spPr>
        <p:style>
          <a:lnRef idx="3">
            <a:schemeClr val="dk1"/>
          </a:lnRef>
          <a:fillRef idx="0">
            <a:schemeClr val="dk1"/>
          </a:fillRef>
          <a:effectRef idx="2">
            <a:schemeClr val="dk1"/>
          </a:effectRef>
          <a:fontRef idx="minor">
            <a:schemeClr val="tx1"/>
          </a:fontRef>
        </p:style>
      </p:cxnSp>
      <p:cxnSp>
        <p:nvCxnSpPr>
          <p:cNvPr id="17" name="肘形连接符 16"/>
          <p:cNvCxnSpPr>
            <a:stCxn id="5" idx="2"/>
            <a:endCxn id="7" idx="1"/>
          </p:cNvCxnSpPr>
          <p:nvPr/>
        </p:nvCxnSpPr>
        <p:spPr>
          <a:xfrm rot="5400000" flipV="1">
            <a:off x="1913890" y="3613150"/>
            <a:ext cx="478790" cy="1426210"/>
          </a:xfrm>
          <a:prstGeom prst="bentConnector2">
            <a:avLst/>
          </a:prstGeom>
        </p:spPr>
        <p:style>
          <a:lnRef idx="3">
            <a:schemeClr val="dk1"/>
          </a:lnRef>
          <a:fillRef idx="0">
            <a:schemeClr val="dk1"/>
          </a:fillRef>
          <a:effectRef idx="2">
            <a:schemeClr val="dk1"/>
          </a:effectRef>
          <a:fontRef idx="minor">
            <a:schemeClr val="tx1"/>
          </a:fontRef>
        </p:style>
      </p:cxnSp>
      <p:cxnSp>
        <p:nvCxnSpPr>
          <p:cNvPr id="18" name="肘形连接符 17"/>
          <p:cNvCxnSpPr>
            <a:stCxn id="6" idx="3"/>
            <a:endCxn id="9" idx="1"/>
          </p:cNvCxnSpPr>
          <p:nvPr/>
        </p:nvCxnSpPr>
        <p:spPr>
          <a:xfrm>
            <a:off x="5706110" y="2894965"/>
            <a:ext cx="943610" cy="3175"/>
          </a:xfrm>
          <a:prstGeom prst="bentConnector2">
            <a:avLst/>
          </a:prstGeom>
        </p:spPr>
        <p:style>
          <a:lnRef idx="3">
            <a:schemeClr val="dk1"/>
          </a:lnRef>
          <a:fillRef idx="0">
            <a:schemeClr val="dk1"/>
          </a:fillRef>
          <a:effectRef idx="2">
            <a:schemeClr val="dk1"/>
          </a:effectRef>
          <a:fontRef idx="minor">
            <a:schemeClr val="tx1"/>
          </a:fontRef>
        </p:style>
      </p:cxnSp>
      <p:cxnSp>
        <p:nvCxnSpPr>
          <p:cNvPr id="21" name="肘形连接符 20"/>
          <p:cNvCxnSpPr>
            <a:endCxn id="8" idx="1"/>
          </p:cNvCxnSpPr>
          <p:nvPr/>
        </p:nvCxnSpPr>
        <p:spPr>
          <a:xfrm flipV="1">
            <a:off x="5838825" y="2115185"/>
            <a:ext cx="810895" cy="781050"/>
          </a:xfrm>
          <a:prstGeom prst="bentConnector3">
            <a:avLst>
              <a:gd name="adj1" fmla="val 783"/>
            </a:avLst>
          </a:prstGeom>
        </p:spPr>
        <p:style>
          <a:lnRef idx="3">
            <a:schemeClr val="dk1"/>
          </a:lnRef>
          <a:fillRef idx="0">
            <a:schemeClr val="dk1"/>
          </a:fillRef>
          <a:effectRef idx="2">
            <a:schemeClr val="dk1"/>
          </a:effectRef>
          <a:fontRef idx="minor">
            <a:schemeClr val="tx1"/>
          </a:fontRef>
        </p:style>
      </p:cxnSp>
      <p:cxnSp>
        <p:nvCxnSpPr>
          <p:cNvPr id="22" name="肘形连接符 21"/>
          <p:cNvCxnSpPr/>
          <p:nvPr/>
        </p:nvCxnSpPr>
        <p:spPr>
          <a:xfrm>
            <a:off x="5838825" y="2907030"/>
            <a:ext cx="810895" cy="767715"/>
          </a:xfrm>
          <a:prstGeom prst="bentConnector3">
            <a:avLst>
              <a:gd name="adj1" fmla="val -548"/>
            </a:avLst>
          </a:prstGeom>
        </p:spPr>
        <p:style>
          <a:lnRef idx="3">
            <a:schemeClr val="dk1"/>
          </a:lnRef>
          <a:fillRef idx="0">
            <a:schemeClr val="dk1"/>
          </a:fillRef>
          <a:effectRef idx="2">
            <a:schemeClr val="dk1"/>
          </a:effectRef>
          <a:fontRef idx="minor">
            <a:schemeClr val="tx1"/>
          </a:fontRef>
        </p:style>
      </p:cxnSp>
      <p:cxnSp>
        <p:nvCxnSpPr>
          <p:cNvPr id="23" name="肘形连接符 22"/>
          <p:cNvCxnSpPr>
            <a:stCxn id="8" idx="3"/>
            <a:endCxn id="12" idx="1"/>
          </p:cNvCxnSpPr>
          <p:nvPr/>
        </p:nvCxnSpPr>
        <p:spPr>
          <a:xfrm flipV="1">
            <a:off x="9029700" y="1782445"/>
            <a:ext cx="433070" cy="332740"/>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4" name="肘形连接符 23"/>
          <p:cNvCxnSpPr>
            <a:endCxn id="13" idx="1"/>
          </p:cNvCxnSpPr>
          <p:nvPr/>
        </p:nvCxnSpPr>
        <p:spPr>
          <a:xfrm>
            <a:off x="9044940" y="2108200"/>
            <a:ext cx="417830" cy="341630"/>
          </a:xfrm>
          <a:prstGeom prst="bentConnector3">
            <a:avLst>
              <a:gd name="adj1" fmla="val 44984"/>
            </a:avLst>
          </a:prstGeom>
        </p:spPr>
        <p:style>
          <a:lnRef idx="3">
            <a:schemeClr val="dk1"/>
          </a:lnRef>
          <a:fillRef idx="0">
            <a:schemeClr val="dk1"/>
          </a:fillRef>
          <a:effectRef idx="2">
            <a:schemeClr val="dk1"/>
          </a:effectRef>
          <a:fontRef idx="minor">
            <a:schemeClr val="tx1"/>
          </a:fontRef>
        </p:style>
      </p:cxnSp>
      <p:sp>
        <p:nvSpPr>
          <p:cNvPr id="25" name="文本框 24"/>
          <p:cNvSpPr txBox="1"/>
          <p:nvPr/>
        </p:nvSpPr>
        <p:spPr>
          <a:xfrm>
            <a:off x="9451975" y="1325880"/>
            <a:ext cx="2786380" cy="306705"/>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cs typeface="微软雅黑" panose="020B0503020204020204" charset="-122"/>
              </a:rPr>
              <a:t>人口调查大约有</a:t>
            </a:r>
            <a:r>
              <a:rPr lang="en-US" altLang="zh-CN" sz="1400">
                <a:solidFill>
                  <a:srgbClr val="FF0000"/>
                </a:solidFill>
                <a:latin typeface="微软雅黑" panose="020B0503020204020204" charset="-122"/>
                <a:ea typeface="微软雅黑" panose="020B0503020204020204" charset="-122"/>
                <a:cs typeface="微软雅黑" panose="020B0503020204020204" charset="-122"/>
              </a:rPr>
              <a:t>250</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万</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6" name="文本框 25"/>
          <p:cNvSpPr txBox="1"/>
          <p:nvPr/>
        </p:nvSpPr>
        <p:spPr>
          <a:xfrm>
            <a:off x="9451975" y="2634615"/>
            <a:ext cx="2742565" cy="306705"/>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cs typeface="微软雅黑" panose="020B0503020204020204" charset="-122"/>
              </a:rPr>
              <a:t>当时钢琴拥有率底估算</a:t>
            </a:r>
            <a:r>
              <a:rPr lang="en-US" altLang="zh-CN" sz="1400">
                <a:solidFill>
                  <a:srgbClr val="FF0000"/>
                </a:solidFill>
                <a:latin typeface="微软雅黑" panose="020B0503020204020204" charset="-122"/>
                <a:ea typeface="微软雅黑" panose="020B0503020204020204" charset="-122"/>
                <a:cs typeface="微软雅黑" panose="020B0503020204020204" charset="-122"/>
              </a:rPr>
              <a:t>2%</a:t>
            </a:r>
            <a:endParaRPr lang="en-US" altLang="zh-CN"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7" name="文本框 26"/>
          <p:cNvSpPr txBox="1"/>
          <p:nvPr/>
        </p:nvSpPr>
        <p:spPr>
          <a:xfrm>
            <a:off x="7999730" y="3130550"/>
            <a:ext cx="2786380" cy="306705"/>
          </a:xfrm>
          <a:prstGeom prst="rect">
            <a:avLst/>
          </a:prstGeom>
          <a:noFill/>
        </p:spPr>
        <p:txBody>
          <a:bodyPr wrap="square" rtlCol="0">
            <a:spAutoFit/>
          </a:bodyPr>
          <a:lstStyle/>
          <a:p>
            <a:r>
              <a:rPr lang="zh-CN" altLang="en-US" sz="1400">
                <a:solidFill>
                  <a:schemeClr val="tx1"/>
                </a:solidFill>
                <a:latin typeface="微软雅黑" panose="020B0503020204020204" charset="-122"/>
                <a:ea typeface="微软雅黑" panose="020B0503020204020204" charset="-122"/>
                <a:cs typeface="微软雅黑" panose="020B0503020204020204" charset="-122"/>
              </a:rPr>
              <a:t>估算</a:t>
            </a:r>
            <a:r>
              <a:rPr lang="en-US" altLang="zh-CN" sz="140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次</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nvSpPr>
        <p:spPr>
          <a:xfrm>
            <a:off x="7999730" y="3943350"/>
            <a:ext cx="2786380" cy="306705"/>
          </a:xfrm>
          <a:prstGeom prst="rect">
            <a:avLst/>
          </a:prstGeom>
          <a:noFill/>
        </p:spPr>
        <p:txBody>
          <a:bodyPr wrap="square" rtlCol="0">
            <a:spAutoFit/>
          </a:bodyPr>
          <a:lstStyle/>
          <a:p>
            <a:r>
              <a:rPr lang="zh-CN" altLang="en-US" sz="1400">
                <a:solidFill>
                  <a:schemeClr val="tx1"/>
                </a:solidFill>
                <a:latin typeface="微软雅黑" panose="020B0503020204020204" charset="-122"/>
                <a:ea typeface="微软雅黑" panose="020B0503020204020204" charset="-122"/>
                <a:cs typeface="微软雅黑" panose="020B0503020204020204" charset="-122"/>
              </a:rPr>
              <a:t>估算</a:t>
            </a:r>
            <a:r>
              <a:rPr lang="en-US" altLang="zh-CN" sz="140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小时</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2885440" y="4815205"/>
            <a:ext cx="6717030" cy="521970"/>
          </a:xfrm>
          <a:prstGeom prst="rect">
            <a:avLst/>
          </a:prstGeom>
          <a:noFill/>
        </p:spPr>
        <p:txBody>
          <a:bodyPr wrap="square" rtlCol="0" anchor="t">
            <a:spAutoFit/>
          </a:bodyPr>
          <a:lstStyle/>
          <a:p>
            <a:r>
              <a:rPr lang="zh-CN" altLang="en-US" sz="1400">
                <a:latin typeface="微软雅黑" panose="020B0503020204020204" charset="-122"/>
                <a:ea typeface="微软雅黑" panose="020B0503020204020204" charset="-122"/>
                <a:cs typeface="微软雅黑" panose="020B0503020204020204" charset="-122"/>
              </a:rPr>
              <a:t>一年50个星期，一星期工作5天，每天8小时，路程消耗</a:t>
            </a:r>
            <a:r>
              <a:rPr lang="en-US" altLang="zh-CN" sz="1400">
                <a:latin typeface="微软雅黑" panose="020B0503020204020204" charset="-122"/>
                <a:ea typeface="微软雅黑" panose="020B0503020204020204" charset="-122"/>
                <a:cs typeface="微软雅黑" panose="020B0503020204020204" charset="-122"/>
              </a:rPr>
              <a:t>20%</a:t>
            </a:r>
            <a:endParaRPr lang="en-US" altLang="zh-CN"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得出每年调音时间</a:t>
            </a:r>
            <a:r>
              <a:rPr lang="en-US" altLang="zh-CN" sz="1400">
                <a:solidFill>
                  <a:srgbClr val="FF0000"/>
                </a:solidFill>
                <a:latin typeface="微软雅黑" panose="020B0503020204020204" charset="-122"/>
                <a:ea typeface="微软雅黑" panose="020B0503020204020204" charset="-122"/>
                <a:cs typeface="微软雅黑" panose="020B0503020204020204" charset="-122"/>
              </a:rPr>
              <a:t>16</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00小时</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0" name="文本框 29"/>
          <p:cNvSpPr txBox="1"/>
          <p:nvPr/>
        </p:nvSpPr>
        <p:spPr>
          <a:xfrm>
            <a:off x="2819400" y="3139440"/>
            <a:ext cx="2876550" cy="306705"/>
          </a:xfrm>
          <a:prstGeom prst="rect">
            <a:avLst/>
          </a:prstGeom>
          <a:noFill/>
        </p:spPr>
        <p:txBody>
          <a:bodyPr wrap="square" rtlCol="0" anchor="t">
            <a:spAutoFit/>
          </a:bodyPr>
          <a:lstStyle/>
          <a:p>
            <a:r>
              <a:rPr lang="en-US" altLang="zh-CN" sz="1400">
                <a:solidFill>
                  <a:schemeClr val="tx1"/>
                </a:solidFill>
                <a:latin typeface="微软雅黑" panose="020B0503020204020204" charset="-122"/>
                <a:ea typeface="微软雅黑" panose="020B0503020204020204" charset="-122"/>
                <a:cs typeface="微软雅黑" panose="020B0503020204020204" charset="-122"/>
              </a:rPr>
              <a:t>2500000*2%*1*2=</a:t>
            </a:r>
            <a:r>
              <a:rPr lang="en-US" altLang="zh-CN" sz="1400">
                <a:solidFill>
                  <a:srgbClr val="FF0000"/>
                </a:solidFill>
                <a:latin typeface="微软雅黑" panose="020B0503020204020204" charset="-122"/>
                <a:ea typeface="微软雅黑" panose="020B0503020204020204" charset="-122"/>
                <a:cs typeface="微软雅黑" panose="020B0503020204020204" charset="-122"/>
              </a:rPr>
              <a:t>100000</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小时</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512445" y="4086860"/>
            <a:ext cx="2876550" cy="306705"/>
          </a:xfrm>
          <a:prstGeom prst="rect">
            <a:avLst/>
          </a:prstGeom>
          <a:noFill/>
        </p:spPr>
        <p:txBody>
          <a:bodyPr wrap="square" rtlCol="0" anchor="t">
            <a:spAutoFit/>
          </a:bodyPr>
          <a:lstStyle/>
          <a:p>
            <a:r>
              <a:rPr lang="zh-CN" altLang="en-US" sz="1400">
                <a:solidFill>
                  <a:schemeClr val="tx1"/>
                </a:solidFill>
                <a:latin typeface="微软雅黑" panose="020B0503020204020204" charset="-122"/>
                <a:ea typeface="微软雅黑" panose="020B0503020204020204" charset="-122"/>
                <a:cs typeface="微软雅黑" panose="020B0503020204020204" charset="-122"/>
              </a:rPr>
              <a:t>100000/1600 约=</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63（人）</a:t>
            </a:r>
            <a:endParaRPr lang="zh-CN" altLang="en-US" sz="14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nvSpPr>
        <p:spPr>
          <a:xfrm>
            <a:off x="364490" y="5817870"/>
            <a:ext cx="7786370" cy="645160"/>
          </a:xfrm>
          <a:prstGeom prst="rect">
            <a:avLst/>
          </a:prstGeom>
          <a:solidFill>
            <a:srgbClr val="C00000"/>
          </a:solidFill>
        </p:spPr>
        <p:txBody>
          <a:bodyPr wrap="square" rtlCol="0" anchor="t">
            <a:spAutoFit/>
          </a:bodyPr>
          <a:lstStyle/>
          <a:p>
            <a:r>
              <a:rPr lang="zh-CN" altLang="en-US">
                <a:solidFill>
                  <a:schemeClr val="bg1"/>
                </a:solidFill>
                <a:latin typeface="微软雅黑" panose="020B0503020204020204" charset="-122"/>
                <a:ea typeface="微软雅黑" panose="020B0503020204020204" charset="-122"/>
                <a:cs typeface="微软雅黑" panose="020B0503020204020204" charset="-122"/>
              </a:rPr>
              <a:t>后来费米找到了一份芝加哥的调音师表，上面记录了83名调音师，但是有不少名字是重复的。可见费米估计的人数是十分接近事实的</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逻辑树分析法</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3"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2"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2"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2"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9" presetClass="entr" presetSubtype="0" fill="hold" grpId="1"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1000" fill="hold"/>
                                        <p:tgtEl>
                                          <p:spTgt spid="25"/>
                                        </p:tgtEl>
                                        <p:attrNameLst>
                                          <p:attrName>ppt_x</p:attrName>
                                        </p:attrNameLst>
                                      </p:cBhvr>
                                      <p:tavLst>
                                        <p:tav tm="0">
                                          <p:val>
                                            <p:strVal val="#ppt_x-.2"/>
                                          </p:val>
                                        </p:tav>
                                        <p:tav tm="100000">
                                          <p:val>
                                            <p:strVal val="#ppt_x"/>
                                          </p:val>
                                        </p:tav>
                                      </p:tavLst>
                                    </p:anim>
                                    <p:anim calcmode="lin" valueType="num">
                                      <p:cBhvr>
                                        <p:cTn id="56"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57" dur="10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9"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1000" fill="hold"/>
                                        <p:tgtEl>
                                          <p:spTgt spid="26"/>
                                        </p:tgtEl>
                                        <p:attrNameLst>
                                          <p:attrName>ppt_x</p:attrName>
                                        </p:attrNameLst>
                                      </p:cBhvr>
                                      <p:tavLst>
                                        <p:tav tm="0">
                                          <p:val>
                                            <p:strVal val="#ppt_x-.2"/>
                                          </p:val>
                                        </p:tav>
                                        <p:tav tm="100000">
                                          <p:val>
                                            <p:strVal val="#ppt_x"/>
                                          </p:val>
                                        </p:tav>
                                      </p:tavLst>
                                    </p:anim>
                                    <p:anim calcmode="lin" valueType="num">
                                      <p:cBhvr>
                                        <p:cTn id="63"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64" dur="10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9"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p:cTn id="69" dur="1000" fill="hold"/>
                                        <p:tgtEl>
                                          <p:spTgt spid="27"/>
                                        </p:tgtEl>
                                        <p:attrNameLst>
                                          <p:attrName>ppt_x</p:attrName>
                                        </p:attrNameLst>
                                      </p:cBhvr>
                                      <p:tavLst>
                                        <p:tav tm="0">
                                          <p:val>
                                            <p:strVal val="#ppt_x-.2"/>
                                          </p:val>
                                        </p:tav>
                                        <p:tav tm="100000">
                                          <p:val>
                                            <p:strVal val="#ppt_x"/>
                                          </p:val>
                                        </p:tav>
                                      </p:tavLst>
                                    </p:anim>
                                    <p:anim calcmode="lin" valueType="num">
                                      <p:cBhvr>
                                        <p:cTn id="70"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71" dur="10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9"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p:cTn id="76" dur="1000" fill="hold"/>
                                        <p:tgtEl>
                                          <p:spTgt spid="28"/>
                                        </p:tgtEl>
                                        <p:attrNameLst>
                                          <p:attrName>ppt_x</p:attrName>
                                        </p:attrNameLst>
                                      </p:cBhvr>
                                      <p:tavLst>
                                        <p:tav tm="0">
                                          <p:val>
                                            <p:strVal val="#ppt_x-.2"/>
                                          </p:val>
                                        </p:tav>
                                        <p:tav tm="100000">
                                          <p:val>
                                            <p:strVal val="#ppt_x"/>
                                          </p:val>
                                        </p:tav>
                                      </p:tavLst>
                                    </p:anim>
                                    <p:anim calcmode="lin" valueType="num">
                                      <p:cBhvr>
                                        <p:cTn id="77"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78" dur="10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29"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p:cTn id="83" dur="1000" fill="hold"/>
                                        <p:tgtEl>
                                          <p:spTgt spid="30"/>
                                        </p:tgtEl>
                                        <p:attrNameLst>
                                          <p:attrName>ppt_x</p:attrName>
                                        </p:attrNameLst>
                                      </p:cBhvr>
                                      <p:tavLst>
                                        <p:tav tm="0">
                                          <p:val>
                                            <p:strVal val="#ppt_x-.2"/>
                                          </p:val>
                                        </p:tav>
                                        <p:tav tm="100000">
                                          <p:val>
                                            <p:strVal val="#ppt_x"/>
                                          </p:val>
                                        </p:tav>
                                      </p:tavLst>
                                    </p:anim>
                                    <p:anim calcmode="lin" valueType="num">
                                      <p:cBhvr>
                                        <p:cTn id="84"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85" dur="10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29" presetClass="entr" presetSubtype="0"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p:cTn id="90" dur="1000" fill="hold"/>
                                        <p:tgtEl>
                                          <p:spTgt spid="29"/>
                                        </p:tgtEl>
                                        <p:attrNameLst>
                                          <p:attrName>ppt_x</p:attrName>
                                        </p:attrNameLst>
                                      </p:cBhvr>
                                      <p:tavLst>
                                        <p:tav tm="0">
                                          <p:val>
                                            <p:strVal val="#ppt_x-.2"/>
                                          </p:val>
                                        </p:tav>
                                        <p:tav tm="100000">
                                          <p:val>
                                            <p:strVal val="#ppt_x"/>
                                          </p:val>
                                        </p:tav>
                                      </p:tavLst>
                                    </p:anim>
                                    <p:anim calcmode="lin" valueType="num">
                                      <p:cBhvr>
                                        <p:cTn id="91" dur="1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92" dur="10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29"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p:cTn id="97" dur="1000" fill="hold"/>
                                        <p:tgtEl>
                                          <p:spTgt spid="32"/>
                                        </p:tgtEl>
                                        <p:attrNameLst>
                                          <p:attrName>ppt_x</p:attrName>
                                        </p:attrNameLst>
                                      </p:cBhvr>
                                      <p:tavLst>
                                        <p:tav tm="0">
                                          <p:val>
                                            <p:strVal val="#ppt_x-.2"/>
                                          </p:val>
                                        </p:tav>
                                        <p:tav tm="100000">
                                          <p:val>
                                            <p:strVal val="#ppt_x"/>
                                          </p:val>
                                        </p:tav>
                                      </p:tavLst>
                                    </p:anim>
                                    <p:anim calcmode="lin" valueType="num">
                                      <p:cBhvr>
                                        <p:cTn id="98"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99" dur="10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bldLvl="0" animBg="1"/>
      <p:bldP spid="7" grpId="0" animBg="1"/>
      <p:bldP spid="7" grpId="1" bldLvl="0" animBg="1"/>
      <p:bldP spid="8" grpId="0" animBg="1"/>
      <p:bldP spid="8" grpId="1" animBg="1"/>
      <p:bldP spid="8" grpId="2" animBg="1"/>
      <p:bldP spid="8" grpId="3" bldLvl="0" animBg="1"/>
      <p:bldP spid="9" grpId="0" animBg="1"/>
      <p:bldP spid="9" grpId="1" animBg="1"/>
      <p:bldP spid="9" grpId="2" bldLvl="0" animBg="1"/>
      <p:bldP spid="10" grpId="0" animBg="1"/>
      <p:bldP spid="10" grpId="1" animBg="1"/>
      <p:bldP spid="10" grpId="2" bldLvl="0" animBg="1"/>
      <p:bldP spid="12" grpId="0" animBg="1"/>
      <p:bldP spid="12" grpId="1" bldLvl="0" animBg="1"/>
      <p:bldP spid="13" grpId="0" animBg="1"/>
      <p:bldP spid="13" grpId="1" animBg="1"/>
      <p:bldP spid="13" grpId="2" bldLvl="0" animBg="1"/>
      <p:bldP spid="25" grpId="0"/>
      <p:bldP spid="25" grpId="1"/>
      <p:bldP spid="26" grpId="0"/>
      <p:bldP spid="27" grpId="0"/>
      <p:bldP spid="28" grpId="0"/>
      <p:bldP spid="29" grpId="0"/>
      <p:bldP spid="30" grpId="0"/>
      <p:bldP spid="32" grpId="0"/>
      <p:bldP spid="3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举例一</a:t>
            </a:r>
            <a:endParaRPr lang="zh-CN" altLang="en-US"/>
          </a:p>
        </p:txBody>
      </p:sp>
      <p:pic>
        <p:nvPicPr>
          <p:cNvPr id="4" name="图片 3"/>
          <p:cNvPicPr>
            <a:picLocks noChangeAspect="1"/>
          </p:cNvPicPr>
          <p:nvPr/>
        </p:nvPicPr>
        <p:blipFill>
          <a:blip r:embed="rId1"/>
          <a:stretch>
            <a:fillRect/>
          </a:stretch>
        </p:blipFill>
        <p:spPr>
          <a:xfrm>
            <a:off x="2176145" y="991870"/>
            <a:ext cx="7839075" cy="5369560"/>
          </a:xfrm>
          <a:prstGeom prst="rect">
            <a:avLst/>
          </a:prstGeom>
        </p:spPr>
      </p:pic>
      <p:sp>
        <p:nvSpPr>
          <p:cNvPr id="18"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逻辑树分析法</a:t>
            </a:r>
            <a:endParaRPr lang="zh-CN" altLang="en-US">
              <a:solidFill>
                <a:schemeClr val="bg1">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101850" y="645795"/>
            <a:ext cx="7416800" cy="6212205"/>
          </a:xfrm>
          <a:prstGeom prst="rect">
            <a:avLst/>
          </a:prstGeom>
        </p:spPr>
      </p:pic>
      <p:sp>
        <p:nvSpPr>
          <p:cNvPr id="2" name="标题 1"/>
          <p:cNvSpPr>
            <a:spLocks noGrp="1"/>
          </p:cNvSpPr>
          <p:nvPr>
            <p:ph type="title"/>
          </p:nvPr>
        </p:nvSpPr>
        <p:spPr/>
        <p:txBody>
          <a:bodyPr/>
          <a:lstStyle/>
          <a:p>
            <a:r>
              <a:rPr lang="zh-CN" altLang="en-US"/>
              <a:t>举例二</a:t>
            </a:r>
            <a:endParaRPr lang="zh-CN" altLang="en-US"/>
          </a:p>
        </p:txBody>
      </p:sp>
      <p:sp>
        <p:nvSpPr>
          <p:cNvPr id="18"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逻辑树分析法</a:t>
            </a:r>
            <a:endParaRPr lang="zh-CN" altLang="en-US">
              <a:solidFill>
                <a:schemeClr val="bg1">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915" y="1032510"/>
            <a:ext cx="9907905" cy="1325880"/>
          </a:xfrm>
        </p:spPr>
        <p:txBody>
          <a:bodyPr>
            <a:normAutofit/>
          </a:bodyPr>
          <a:lstStyle/>
          <a:p>
            <a:r>
              <a:rPr lang="zh-CN" altLang="en-US" b="1">
                <a:solidFill>
                  <a:schemeClr val="accent5"/>
                </a:solidFill>
                <a:sym typeface="+mn-ea"/>
              </a:rPr>
              <a:t>MECE分析法（</a:t>
            </a:r>
            <a:r>
              <a:rPr lang="en-US" altLang="zh-CN" b="1">
                <a:solidFill>
                  <a:schemeClr val="accent5"/>
                </a:solidFill>
                <a:sym typeface="+mn-ea"/>
              </a:rPr>
              <a:t>MECE</a:t>
            </a:r>
            <a:r>
              <a:rPr lang="zh-CN" altLang="en-US" b="1">
                <a:solidFill>
                  <a:schemeClr val="accent5"/>
                </a:solidFill>
                <a:sym typeface="+mn-ea"/>
              </a:rPr>
              <a:t>原则）</a:t>
            </a:r>
            <a:endParaRPr lang="zh-CN" altLang="en-US" b="1">
              <a:solidFill>
                <a:schemeClr val="accent5"/>
              </a:solidFill>
              <a:sym typeface="+mn-ea"/>
            </a:endParaRPr>
          </a:p>
        </p:txBody>
      </p:sp>
      <p:sp>
        <p:nvSpPr>
          <p:cNvPr id="3" name="文本框 2"/>
          <p:cNvSpPr txBox="1"/>
          <p:nvPr/>
        </p:nvSpPr>
        <p:spPr>
          <a:xfrm>
            <a:off x="778510" y="3022600"/>
            <a:ext cx="10325100" cy="2360930"/>
          </a:xfrm>
          <a:prstGeom prst="rect">
            <a:avLst/>
          </a:prstGeom>
          <a:noFill/>
        </p:spPr>
        <p:txBody>
          <a:bodyPr wrap="square" rtlCol="0" anchor="t">
            <a:spAutoFit/>
          </a:bodyPr>
          <a:p>
            <a:pPr>
              <a:lnSpc>
                <a:spcPct val="120000"/>
              </a:lnSpc>
            </a:pPr>
            <a:r>
              <a:rPr lang="zh-CN" altLang="en-US" b="1">
                <a:solidFill>
                  <a:schemeClr val="accent2"/>
                </a:solidFill>
                <a:latin typeface="等线" panose="02010600030101010101" charset="-122"/>
                <a:ea typeface="等线" panose="02010600030101010101" charset="-122"/>
                <a:cs typeface="等线" panose="02010600030101010101" charset="-122"/>
              </a:rPr>
              <a:t>MECE原则</a:t>
            </a:r>
            <a:r>
              <a:rPr lang="zh-CN" altLang="en-US">
                <a:latin typeface="等线" panose="02010600030101010101" charset="-122"/>
                <a:ea typeface="等线" panose="02010600030101010101" charset="-122"/>
                <a:cs typeface="等线" panose="02010600030101010101" charset="-122"/>
              </a:rPr>
              <a:t>，是Mutually Exclusive Collectively Exhaustive的缩写，中文意思是“</a:t>
            </a:r>
            <a:r>
              <a:rPr lang="zh-CN" altLang="en-US">
                <a:solidFill>
                  <a:schemeClr val="accent2"/>
                </a:solidFill>
                <a:latin typeface="等线" panose="02010600030101010101" charset="-122"/>
                <a:ea typeface="等线" panose="02010600030101010101" charset="-122"/>
                <a:cs typeface="等线" panose="02010600030101010101" charset="-122"/>
              </a:rPr>
              <a:t>相互独立，完全穷尽</a:t>
            </a:r>
            <a:r>
              <a:rPr lang="zh-CN" altLang="en-US">
                <a:latin typeface="等线" panose="02010600030101010101" charset="-122"/>
                <a:ea typeface="等线" panose="02010600030101010101" charset="-122"/>
                <a:cs typeface="等线" panose="02010600030101010101" charset="-122"/>
              </a:rPr>
              <a:t>”。 也就是对于一个重大的议题，能够做到不重叠、不遗漏的</a:t>
            </a:r>
            <a:r>
              <a:rPr lang="zh-CN" altLang="en-US">
                <a:solidFill>
                  <a:schemeClr val="accent2"/>
                </a:solidFill>
                <a:latin typeface="等线" panose="02010600030101010101" charset="-122"/>
                <a:ea typeface="等线" panose="02010600030101010101" charset="-122"/>
                <a:cs typeface="等线" panose="02010600030101010101" charset="-122"/>
              </a:rPr>
              <a:t>分类</a:t>
            </a:r>
            <a:r>
              <a:rPr lang="zh-CN" altLang="en-US">
                <a:latin typeface="等线" panose="02010600030101010101" charset="-122"/>
                <a:ea typeface="等线" panose="02010600030101010101" charset="-122"/>
                <a:cs typeface="等线" panose="02010600030101010101" charset="-122"/>
              </a:rPr>
              <a:t>，而且能够借此有效把握</a:t>
            </a:r>
            <a:r>
              <a:rPr lang="zh-CN" altLang="en-US">
                <a:solidFill>
                  <a:schemeClr val="accent2"/>
                </a:solidFill>
                <a:latin typeface="等线" panose="02010600030101010101" charset="-122"/>
                <a:ea typeface="等线" panose="02010600030101010101" charset="-122"/>
                <a:cs typeface="等线" panose="02010600030101010101" charset="-122"/>
              </a:rPr>
              <a:t>问题的核心</a:t>
            </a:r>
            <a:r>
              <a:rPr lang="zh-CN" altLang="en-US">
                <a:latin typeface="等线" panose="02010600030101010101" charset="-122"/>
                <a:ea typeface="等线" panose="02010600030101010101" charset="-122"/>
                <a:cs typeface="等线" panose="02010600030101010101" charset="-122"/>
              </a:rPr>
              <a:t>，并成为有效解决问题的方法。</a:t>
            </a:r>
            <a:endParaRPr lang="zh-CN" altLang="en-US">
              <a:latin typeface="等线" panose="02010600030101010101" charset="-122"/>
              <a:ea typeface="等线" panose="02010600030101010101" charset="-122"/>
              <a:cs typeface="等线" panose="02010600030101010101" charset="-122"/>
            </a:endParaRPr>
          </a:p>
          <a:p>
            <a:pPr>
              <a:lnSpc>
                <a:spcPct val="120000"/>
              </a:lnSpc>
            </a:pPr>
            <a:endParaRPr lang="zh-CN" altLang="en-US">
              <a:latin typeface="等线" panose="02010600030101010101" charset="-122"/>
              <a:ea typeface="等线" panose="02010600030101010101" charset="-122"/>
              <a:cs typeface="等线" panose="02010600030101010101" charset="-122"/>
            </a:endParaRPr>
          </a:p>
          <a:p>
            <a:pPr>
              <a:lnSpc>
                <a:spcPct val="120000"/>
              </a:lnSpc>
            </a:pPr>
            <a:r>
              <a:rPr lang="zh-CN" altLang="en-US">
                <a:latin typeface="等线" panose="02010600030101010101" charset="-122"/>
                <a:ea typeface="等线" panose="02010600030101010101" charset="-122"/>
                <a:cs typeface="等线" panose="02010600030101010101" charset="-122"/>
              </a:rPr>
              <a:t>它是麦肯锡的第一个女咨询顾问巴巴拉·明托（Barbara Minto）在金字塔原理（The Minto Pyramid Principle）书中提出的一个很重要的原则。</a:t>
            </a:r>
            <a:endParaRPr lang="zh-CN" altLang="en-US">
              <a:latin typeface="等线" panose="02010600030101010101" charset="-122"/>
              <a:ea typeface="等线" panose="02010600030101010101" charset="-122"/>
              <a:cs typeface="等线" panose="02010600030101010101" charset="-122"/>
            </a:endParaRPr>
          </a:p>
          <a:p>
            <a:endParaRPr lang="zh-CN" altLang="en-US">
              <a:latin typeface="等线" panose="02010600030101010101" charset="-122"/>
              <a:ea typeface="等线" panose="02010600030101010101" charset="-122"/>
              <a:cs typeface="等线" panose="02010600030101010101" charset="-122"/>
            </a:endParaRPr>
          </a:p>
        </p:txBody>
      </p:sp>
      <p:sp>
        <p:nvSpPr>
          <p:cNvPr id="4" name="标题 1"/>
          <p:cNvSpPr>
            <a:spLocks noGrp="1"/>
          </p:cNvSpPr>
          <p:nvPr/>
        </p:nvSpPr>
        <p:spPr>
          <a:xfrm>
            <a:off x="986155" y="218630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方法论价值：事物分类，分析问题基础</a:t>
            </a: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436893"/>
            <a:ext cx="45719" cy="807477"/>
          </a:xfrm>
          <a:prstGeom prst="rect">
            <a:avLst/>
          </a:prstGeom>
          <a:solidFill>
            <a:srgbClr val="0057E1"/>
          </a:solidFill>
          <a:ln>
            <a:solidFill>
              <a:srgbClr val="0057E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50" name="文本框 49"/>
          <p:cNvSpPr txBox="1"/>
          <p:nvPr>
            <p:custDataLst>
              <p:tags r:id="rId2"/>
            </p:custDataLst>
          </p:nvPr>
        </p:nvSpPr>
        <p:spPr>
          <a:xfrm>
            <a:off x="345222" y="538480"/>
            <a:ext cx="11277600" cy="605155"/>
          </a:xfrm>
          <a:prstGeom prst="rect">
            <a:avLst/>
          </a:prstGeom>
          <a:noFill/>
        </p:spPr>
        <p:txBody>
          <a:bodyPr wrap="square" tIns="0" rtlCol="0">
            <a:noAutofit/>
          </a:bodyPr>
          <a:lstStyle/>
          <a:p>
            <a:pPr>
              <a:lnSpc>
                <a:spcPct val="120000"/>
              </a:lnSpc>
            </a:pPr>
            <a:r>
              <a:rPr lang="zh-CN" altLang="en-US"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rPr>
              <a:t>讲师介绍</a:t>
            </a:r>
            <a:endParaRPr lang="zh-CN" altLang="en-US"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endParaRPr>
          </a:p>
        </p:txBody>
      </p:sp>
      <p:sp>
        <p:nvSpPr>
          <p:cNvPr id="11" name="文本框 10"/>
          <p:cNvSpPr txBox="1">
            <a:spLocks noChangeArrowheads="1"/>
          </p:cNvSpPr>
          <p:nvPr/>
        </p:nvSpPr>
        <p:spPr bwMode="auto">
          <a:xfrm>
            <a:off x="6304280" y="1977390"/>
            <a:ext cx="3033395" cy="9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2pPr>
            <a:lvl3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3pPr>
            <a:lvl4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4pPr>
            <a:lvl5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9pPr>
          </a:lstStyle>
          <a:p>
            <a:pPr algn="ctr" hangingPunct="0">
              <a:lnSpc>
                <a:spcPct val="140000"/>
              </a:lnSpc>
            </a:pPr>
            <a:r>
              <a:rPr lang="zh-CN" altLang="en-US" sz="2800" dirty="0">
                <a:solidFill>
                  <a:schemeClr val="bg2">
                    <a:lumMod val="25000"/>
                  </a:schemeClr>
                </a:solidFill>
                <a:latin typeface="微软雅黑" panose="020B0503020204020204" charset="-122"/>
                <a:ea typeface="微软雅黑" panose="020B0503020204020204" charset="-122"/>
                <a:sym typeface="微软雅黑" panose="020B0503020204020204" charset="-122"/>
              </a:rPr>
              <a:t>谢华亮</a:t>
            </a:r>
            <a:r>
              <a:rPr lang="en-US" altLang="zh-CN" sz="2800" dirty="0">
                <a:solidFill>
                  <a:schemeClr val="bg2">
                    <a:lumMod val="25000"/>
                  </a:schemeClr>
                </a:solidFill>
                <a:latin typeface="微软雅黑" panose="020B0503020204020204" charset="-122"/>
                <a:ea typeface="微软雅黑" panose="020B0503020204020204" charset="-122"/>
                <a:sym typeface="微软雅黑" panose="020B0503020204020204" charset="-122"/>
              </a:rPr>
              <a:t> </a:t>
            </a:r>
            <a:endParaRPr lang="en-US" altLang="zh-CN" sz="2800" dirty="0">
              <a:solidFill>
                <a:schemeClr val="bg2">
                  <a:lumMod val="25000"/>
                </a:schemeClr>
              </a:solidFill>
              <a:latin typeface="微软雅黑" panose="020B0503020204020204" charset="-122"/>
              <a:ea typeface="微软雅黑" panose="020B0503020204020204" charset="-122"/>
              <a:sym typeface="微软雅黑" panose="020B0503020204020204" charset="-122"/>
            </a:endParaRPr>
          </a:p>
          <a:p>
            <a:pPr algn="ctr" hangingPunct="0">
              <a:lnSpc>
                <a:spcPct val="140000"/>
              </a:lnSpc>
            </a:pPr>
            <a:r>
              <a:rPr lang="zh-CN" altLang="en-US" sz="1400" dirty="0">
                <a:solidFill>
                  <a:schemeClr val="bg2">
                    <a:lumMod val="25000"/>
                  </a:schemeClr>
                </a:solidFill>
                <a:latin typeface="等线 Light" panose="02010600030101010101" charset="-122"/>
                <a:ea typeface="等线 Light" panose="02010600030101010101" charset="-122"/>
                <a:cs typeface="等线 Light" panose="02010600030101010101" charset="-122"/>
                <a:sym typeface="微软雅黑" panose="020B0503020204020204" charset="-122"/>
              </a:rPr>
              <a:t>黑夜路人</a:t>
            </a:r>
            <a:r>
              <a:rPr lang="en-US" altLang="zh-CN" sz="1400" dirty="0">
                <a:solidFill>
                  <a:schemeClr val="bg2">
                    <a:lumMod val="25000"/>
                  </a:schemeClr>
                </a:solidFill>
                <a:latin typeface="等线 Light" panose="02010600030101010101" charset="-122"/>
                <a:ea typeface="等线 Light" panose="02010600030101010101" charset="-122"/>
                <a:cs typeface="等线 Light" panose="02010600030101010101" charset="-122"/>
                <a:sym typeface="微软雅黑" panose="020B0503020204020204" charset="-122"/>
              </a:rPr>
              <a:t>Black</a:t>
            </a:r>
            <a:endParaRPr lang="en-US" altLang="zh-CN" sz="1400" dirty="0">
              <a:solidFill>
                <a:schemeClr val="bg2">
                  <a:lumMod val="25000"/>
                </a:schemeClr>
              </a:solidFill>
              <a:latin typeface="等线 Light" panose="02010600030101010101" charset="-122"/>
              <a:ea typeface="等线 Light" panose="02010600030101010101" charset="-122"/>
              <a:cs typeface="等线 Light" panose="02010600030101010101" charset="-122"/>
              <a:sym typeface="微软雅黑" panose="020B0503020204020204" charset="-122"/>
            </a:endParaRPr>
          </a:p>
        </p:txBody>
      </p:sp>
      <p:sp>
        <p:nvSpPr>
          <p:cNvPr id="3" name="文本框 2"/>
          <p:cNvSpPr txBox="1">
            <a:spLocks noChangeArrowheads="1"/>
          </p:cNvSpPr>
          <p:nvPr/>
        </p:nvSpPr>
        <p:spPr bwMode="auto">
          <a:xfrm>
            <a:off x="6897370" y="3157220"/>
            <a:ext cx="417131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2pPr>
            <a:lvl3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3pPr>
            <a:lvl4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4pPr>
            <a:lvl5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9pPr>
          </a:lstStyle>
          <a:p>
            <a:pPr algn="l" hangingPunct="0">
              <a:lnSpc>
                <a:spcPct val="120000"/>
              </a:lnSpc>
            </a:pP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好未来集团技术总监</a:t>
            </a:r>
            <a:endPar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endParaRPr>
          </a:p>
          <a:p>
            <a:pPr algn="l" hangingPunct="0">
              <a:lnSpc>
                <a:spcPct val="120000"/>
              </a:lnSpc>
            </a:pP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好未来集团服务端技术研究员</a:t>
            </a:r>
            <a:endPar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endParaRPr>
          </a:p>
          <a:p>
            <a:pPr algn="l" hangingPunct="0">
              <a:lnSpc>
                <a:spcPct val="120000"/>
              </a:lnSpc>
            </a:pP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好未来集团服务端</a:t>
            </a: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技术</a:t>
            </a: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通道主席</a:t>
            </a:r>
            <a:endPar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endParaRPr>
          </a:p>
          <a:p>
            <a:pPr algn="l" hangingPunct="0">
              <a:lnSpc>
                <a:spcPct val="120000"/>
              </a:lnSpc>
            </a:pP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学而思网校技术委员会主席</a:t>
            </a:r>
            <a:endPar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endParaRPr>
          </a:p>
          <a:p>
            <a:pPr algn="l" hangingPunct="0">
              <a:lnSpc>
                <a:spcPct val="120000"/>
              </a:lnSpc>
            </a:pPr>
            <a:r>
              <a:rPr lang="en-US" altLang="zh-CN"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CSDN</a:t>
            </a: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博客技术专家</a:t>
            </a:r>
            <a:endPar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endParaRPr>
          </a:p>
          <a:p>
            <a:pPr algn="l" hangingPunct="0">
              <a:lnSpc>
                <a:spcPct val="120000"/>
              </a:lnSpc>
            </a:pPr>
            <a:r>
              <a:rPr lang="zh-CN" altLang="en-US" sz="1400" b="0" dirty="0">
                <a:solidFill>
                  <a:schemeClr val="bg2">
                    <a:lumMod val="50000"/>
                  </a:schemeClr>
                </a:solidFill>
                <a:latin typeface="等线" panose="02010600030101010101" charset="-122"/>
                <a:ea typeface="等线" panose="02010600030101010101" charset="-122"/>
                <a:cs typeface="等线" panose="02010600030101010101" charset="-122"/>
                <a:sym typeface="微软雅黑" panose="020B0503020204020204" charset="-122"/>
              </a:rPr>
              <a:t>国内开源技术及社区布道者</a:t>
            </a:r>
            <a:endParaRPr lang="zh-CN" altLang="en-US" sz="1400" b="0" dirty="0">
              <a:solidFill>
                <a:schemeClr val="accent1">
                  <a:lumMod val="75000"/>
                </a:schemeClr>
              </a:solidFill>
              <a:latin typeface="等线" panose="02010600030101010101" charset="-122"/>
              <a:ea typeface="等线" panose="02010600030101010101" charset="-122"/>
              <a:cs typeface="等线" panose="02010600030101010101" charset="-122"/>
              <a:sym typeface="微软雅黑" panose="020B0503020204020204" charset="-122"/>
            </a:endParaRPr>
          </a:p>
        </p:txBody>
      </p:sp>
      <p:sp>
        <p:nvSpPr>
          <p:cNvPr id="6" name="矩形 5"/>
          <p:cNvSpPr/>
          <p:nvPr/>
        </p:nvSpPr>
        <p:spPr>
          <a:xfrm>
            <a:off x="2762263" y="2048719"/>
            <a:ext cx="1203767" cy="2673752"/>
          </a:xfrm>
          <a:prstGeom prst="rect">
            <a:avLst/>
          </a:prstGeom>
          <a:solidFill>
            <a:srgbClr val="2E8DFF">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3566795" y="2047240"/>
            <a:ext cx="2470785" cy="2668270"/>
          </a:xfrm>
          <a:prstGeom prst="rect">
            <a:avLst/>
          </a:prstGeom>
        </p:spPr>
      </p:pic>
    </p:spTree>
    <p:custDataLst>
      <p:tags r:id="rId4"/>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1760" y="1409700"/>
            <a:ext cx="5009515" cy="4300220"/>
          </a:xfrm>
          <a:prstGeom prst="rect">
            <a:avLst/>
          </a:prstGeom>
        </p:spPr>
      </p:pic>
      <p:sp>
        <p:nvSpPr>
          <p:cNvPr id="2" name="标题 1"/>
          <p:cNvSpPr>
            <a:spLocks noGrp="1"/>
          </p:cNvSpPr>
          <p:nvPr>
            <p:ph type="title"/>
          </p:nvPr>
        </p:nvSpPr>
        <p:spPr/>
        <p:txBody>
          <a:bodyPr/>
          <a:lstStyle/>
          <a:p>
            <a:r>
              <a:rPr lang="zh-CN" altLang="en-US"/>
              <a:t>定义与原则</a:t>
            </a:r>
            <a:endParaRPr lang="zh-CN" altLang="en-US"/>
          </a:p>
        </p:txBody>
      </p:sp>
      <p:sp>
        <p:nvSpPr>
          <p:cNvPr id="4" name="文本框 3"/>
          <p:cNvSpPr txBox="1"/>
          <p:nvPr/>
        </p:nvSpPr>
        <p:spPr>
          <a:xfrm>
            <a:off x="4658360" y="1521460"/>
            <a:ext cx="7466330" cy="3744595"/>
          </a:xfrm>
          <a:prstGeom prst="rect">
            <a:avLst/>
          </a:prstGeom>
          <a:solidFill>
            <a:schemeClr val="bg1"/>
          </a:solidFill>
        </p:spPr>
        <p:txBody>
          <a:bodyPr wrap="square" rtlCol="0" anchor="t">
            <a:spAutoFit/>
          </a:bodyPr>
          <a:lstStyle/>
          <a:p>
            <a:pPr>
              <a:lnSpc>
                <a:spcPct val="120000"/>
              </a:lnSpc>
            </a:pPr>
            <a:r>
              <a:rPr lang="en-US" altLang="zh-CN" b="1">
                <a:solidFill>
                  <a:schemeClr val="accent2"/>
                </a:solidFill>
                <a:latin typeface="微软雅黑" panose="020B0503020204020204" charset="-122"/>
                <a:ea typeface="微软雅黑" panose="020B0503020204020204" charset="-122"/>
                <a:cs typeface="微软雅黑" panose="020B0503020204020204" charset="-122"/>
              </a:rPr>
              <a:t>MECE</a:t>
            </a:r>
            <a:r>
              <a:rPr lang="zh-CN" altLang="en-US" b="1">
                <a:solidFill>
                  <a:schemeClr val="accent2"/>
                </a:solidFill>
                <a:latin typeface="微软雅黑" panose="020B0503020204020204" charset="-122"/>
                <a:ea typeface="微软雅黑" panose="020B0503020204020204" charset="-122"/>
                <a:cs typeface="微软雅黑" panose="020B0503020204020204" charset="-122"/>
              </a:rPr>
              <a:t>是</a:t>
            </a:r>
            <a:r>
              <a:rPr lang="zh-CN" altLang="en-US" b="1">
                <a:solidFill>
                  <a:schemeClr val="accent2"/>
                </a:solidFill>
                <a:latin typeface="微软雅黑" panose="020B0503020204020204" charset="-122"/>
                <a:ea typeface="微软雅黑" panose="020B0503020204020204" charset="-122"/>
                <a:cs typeface="微软雅黑" panose="020B0503020204020204" charset="-122"/>
                <a:sym typeface="+mn-ea"/>
              </a:rPr>
              <a:t>归纳分类常用方法</a:t>
            </a:r>
            <a:endParaRPr lang="zh-CN" altLang="en-US" b="1">
              <a:solidFill>
                <a:schemeClr val="accent2"/>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endParaRPr lang="zh-CN" altLang="en-US" b="1">
              <a:solidFill>
                <a:schemeClr val="accent2"/>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b="1">
                <a:solidFill>
                  <a:schemeClr val="accent2"/>
                </a:solidFill>
                <a:latin typeface="微软雅黑" panose="020B0503020204020204" charset="-122"/>
                <a:ea typeface="微软雅黑" panose="020B0503020204020204" charset="-122"/>
                <a:cs typeface="微软雅黑" panose="020B0503020204020204" charset="-122"/>
                <a:sym typeface="+mn-ea"/>
              </a:rPr>
              <a:t>  【定义】</a:t>
            </a:r>
            <a:r>
              <a:rPr lang="zh-CN" altLang="en-US">
                <a:latin typeface="微软雅黑" panose="020B0503020204020204" charset="-122"/>
                <a:ea typeface="微软雅黑" panose="020B0503020204020204" charset="-122"/>
                <a:cs typeface="微软雅黑" panose="020B0503020204020204" charset="-122"/>
              </a:rPr>
              <a:t>MECE分析法，全称Mutually Exclusive Collectively Exhaustive，中文意思是</a:t>
            </a:r>
            <a:r>
              <a:rPr lang="zh-CN" altLang="en-US" b="1">
                <a:solidFill>
                  <a:srgbClr val="FF0000"/>
                </a:solidFill>
                <a:latin typeface="微软雅黑" panose="020B0503020204020204" charset="-122"/>
                <a:ea typeface="微软雅黑" panose="020B0503020204020204" charset="-122"/>
                <a:cs typeface="微软雅黑" panose="020B0503020204020204" charset="-122"/>
              </a:rPr>
              <a:t>相互独立，完全穷尽</a:t>
            </a:r>
            <a:r>
              <a:rPr lang="zh-CN" altLang="en-US" b="1">
                <a:solidFill>
                  <a:schemeClr val="tx1"/>
                </a:solidFill>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 也就是对于一个重大的议题，能够做到不重叠、不遗漏的分类，而且能够借此有效把握问题的核心，并解决问题的方法。</a:t>
            </a:r>
            <a:endParaRPr lang="zh-CN" altLang="en-US">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a:latin typeface="微软雅黑" panose="020B0503020204020204" charset="-122"/>
                <a:ea typeface="微软雅黑" panose="020B0503020204020204" charset="-122"/>
                <a:cs typeface="微软雅黑" panose="020B0503020204020204" charset="-122"/>
              </a:rPr>
              <a:t>    </a:t>
            </a:r>
            <a:r>
              <a:rPr lang="zh-CN" altLang="en-US" b="1">
                <a:solidFill>
                  <a:schemeClr val="accent2"/>
                </a:solidFill>
                <a:latin typeface="微软雅黑" panose="020B0503020204020204" charset="-122"/>
                <a:ea typeface="微软雅黑" panose="020B0503020204020204" charset="-122"/>
                <a:cs typeface="微软雅黑" panose="020B0503020204020204" charset="-122"/>
              </a:rPr>
              <a:t>【原则】</a:t>
            </a:r>
            <a:r>
              <a:rPr lang="zh-CN" altLang="en-US">
                <a:latin typeface="微软雅黑" panose="020B0503020204020204" charset="-122"/>
                <a:ea typeface="微软雅黑" panose="020B0503020204020204" charset="-122"/>
                <a:cs typeface="微软雅黑" panose="020B0503020204020204" charset="-122"/>
              </a:rPr>
              <a:t>MECE即把一个工作项目分解为若干个更细的工作任务的方法。它主要有两条原则：</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完整性：说的是分解工作的过程中不要漏掉某项，要保证完整性；</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独立性：强调了每项工作之间要独立，每项工作之间不要有交叉重叠。</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8"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分析步骤</a:t>
            </a:r>
            <a:endParaRPr lang="zh-CN" altLang="en-US"/>
          </a:p>
        </p:txBody>
      </p:sp>
      <p:grpSp>
        <p:nvGrpSpPr>
          <p:cNvPr id="14" name="组合 13"/>
          <p:cNvGrpSpPr/>
          <p:nvPr/>
        </p:nvGrpSpPr>
        <p:grpSpPr>
          <a:xfrm>
            <a:off x="955040" y="1266190"/>
            <a:ext cx="10282555" cy="4048760"/>
            <a:chOff x="1924" y="2211"/>
            <a:chExt cx="16193" cy="6376"/>
          </a:xfrm>
        </p:grpSpPr>
        <p:grpSp>
          <p:nvGrpSpPr>
            <p:cNvPr id="5" name="组合 4"/>
            <p:cNvGrpSpPr/>
            <p:nvPr/>
          </p:nvGrpSpPr>
          <p:grpSpPr>
            <a:xfrm>
              <a:off x="6884" y="2211"/>
              <a:ext cx="4532" cy="6377"/>
              <a:chOff x="7543" y="3047"/>
              <a:chExt cx="3743" cy="5267"/>
            </a:xfrm>
          </p:grpSpPr>
          <p:grpSp>
            <p:nvGrpSpPr>
              <p:cNvPr id="48" name="组合 5"/>
              <p:cNvGrpSpPr/>
              <p:nvPr/>
            </p:nvGrpSpPr>
            <p:grpSpPr bwMode="auto">
              <a:xfrm>
                <a:off x="7543" y="3047"/>
                <a:ext cx="1416" cy="1414"/>
                <a:chOff x="3919552" y="-898457"/>
                <a:chExt cx="900000" cy="898457"/>
              </a:xfrm>
            </p:grpSpPr>
            <p:sp>
              <p:nvSpPr>
                <p:cNvPr id="49" name="MH_Other_8"/>
                <p:cNvSpPr/>
                <p:nvPr>
                  <p:custDataLst>
                    <p:tags r:id="rId1"/>
                  </p:custDataLst>
                </p:nvPr>
              </p:nvSpPr>
              <p:spPr>
                <a:xfrm>
                  <a:off x="3919552" y="-898457"/>
                  <a:ext cx="900000"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solidFill>
                      <a:schemeClr val="tx1"/>
                    </a:solidFill>
                  </a:endParaRPr>
                </a:p>
              </p:txBody>
            </p:sp>
            <p:sp>
              <p:nvSpPr>
                <p:cNvPr id="50" name="MH_Other_9"/>
                <p:cNvSpPr/>
                <p:nvPr>
                  <p:custDataLst>
                    <p:tags r:id="rId2"/>
                  </p:custDataLst>
                </p:nvPr>
              </p:nvSpPr>
              <p:spPr>
                <a:xfrm>
                  <a:off x="4052529" y="-773229"/>
                  <a:ext cx="648000" cy="648000"/>
                </a:xfrm>
                <a:prstGeom prst="ellipse">
                  <a:avLst/>
                </a:prstGeom>
                <a:solidFill>
                  <a:srgbClr val="C0000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defRPr/>
                  </a:pPr>
                  <a:endParaRPr lang="zh-CN" altLang="en-US" noProof="1">
                    <a:solidFill>
                      <a:schemeClr val="tx1"/>
                    </a:solidFill>
                    <a:ea typeface="微软雅黑" panose="020B0503020204020204" charset="-122"/>
                  </a:endParaRPr>
                </a:p>
              </p:txBody>
            </p:sp>
          </p:grpSp>
          <p:grpSp>
            <p:nvGrpSpPr>
              <p:cNvPr id="52" name="组合 6"/>
              <p:cNvGrpSpPr/>
              <p:nvPr/>
            </p:nvGrpSpPr>
            <p:grpSpPr bwMode="auto">
              <a:xfrm>
                <a:off x="9870" y="4354"/>
                <a:ext cx="1418" cy="1416"/>
                <a:chOff x="5500583" y="-816118"/>
                <a:chExt cx="900000" cy="898457"/>
              </a:xfrm>
            </p:grpSpPr>
            <p:sp>
              <p:nvSpPr>
                <p:cNvPr id="53" name="MH_Other_4"/>
                <p:cNvSpPr/>
                <p:nvPr>
                  <p:custDataLst>
                    <p:tags r:id="rId3"/>
                  </p:custDataLst>
                </p:nvPr>
              </p:nvSpPr>
              <p:spPr>
                <a:xfrm>
                  <a:off x="5500583" y="-816118"/>
                  <a:ext cx="900000"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solidFill>
                      <a:schemeClr val="tx1"/>
                    </a:solidFill>
                  </a:endParaRPr>
                </a:p>
              </p:txBody>
            </p:sp>
            <p:sp>
              <p:nvSpPr>
                <p:cNvPr id="54" name="MH_Other_5"/>
                <p:cNvSpPr/>
                <p:nvPr>
                  <p:custDataLst>
                    <p:tags r:id="rId4"/>
                  </p:custDataLst>
                </p:nvPr>
              </p:nvSpPr>
              <p:spPr>
                <a:xfrm>
                  <a:off x="5634274" y="-690890"/>
                  <a:ext cx="648000" cy="648000"/>
                </a:xfrm>
                <a:prstGeom prst="ellipse">
                  <a:avLst/>
                </a:prstGeom>
                <a:solidFill>
                  <a:srgbClr val="C0000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defRPr/>
                  </a:pPr>
                  <a:endParaRPr lang="zh-CN" altLang="en-US" noProof="1">
                    <a:solidFill>
                      <a:schemeClr val="tx1"/>
                    </a:solidFill>
                    <a:ea typeface="微软雅黑" panose="020B0503020204020204" charset="-122"/>
                  </a:endParaRPr>
                </a:p>
              </p:txBody>
            </p:sp>
          </p:grpSp>
          <p:grpSp>
            <p:nvGrpSpPr>
              <p:cNvPr id="56" name="组合 7"/>
              <p:cNvGrpSpPr/>
              <p:nvPr/>
            </p:nvGrpSpPr>
            <p:grpSpPr bwMode="auto">
              <a:xfrm>
                <a:off x="9870" y="6900"/>
                <a:ext cx="1418" cy="1414"/>
                <a:chOff x="6858304" y="-918373"/>
                <a:chExt cx="900000" cy="898457"/>
              </a:xfrm>
            </p:grpSpPr>
            <p:sp>
              <p:nvSpPr>
                <p:cNvPr id="57" name="MH_Other_4"/>
                <p:cNvSpPr/>
                <p:nvPr>
                  <p:custDataLst>
                    <p:tags r:id="rId5"/>
                  </p:custDataLst>
                </p:nvPr>
              </p:nvSpPr>
              <p:spPr>
                <a:xfrm>
                  <a:off x="6858304" y="-918373"/>
                  <a:ext cx="900000"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solidFill>
                      <a:schemeClr val="tx1"/>
                    </a:solidFill>
                  </a:endParaRPr>
                </a:p>
              </p:txBody>
            </p:sp>
            <p:sp>
              <p:nvSpPr>
                <p:cNvPr id="58" name="MH_Other_5"/>
                <p:cNvSpPr/>
                <p:nvPr>
                  <p:custDataLst>
                    <p:tags r:id="rId6"/>
                  </p:custDataLst>
                </p:nvPr>
              </p:nvSpPr>
              <p:spPr>
                <a:xfrm>
                  <a:off x="6984304" y="-793145"/>
                  <a:ext cx="648000" cy="648000"/>
                </a:xfrm>
                <a:prstGeom prst="ellipse">
                  <a:avLst/>
                </a:prstGeom>
                <a:solidFill>
                  <a:srgbClr val="C0000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defRPr/>
                  </a:pPr>
                  <a:endParaRPr lang="zh-CN" altLang="en-US" noProof="1">
                    <a:solidFill>
                      <a:schemeClr val="tx1"/>
                    </a:solidFill>
                    <a:ea typeface="微软雅黑" panose="020B0503020204020204" charset="-122"/>
                  </a:endParaRPr>
                </a:p>
              </p:txBody>
            </p:sp>
          </p:grpSp>
          <p:grpSp>
            <p:nvGrpSpPr>
              <p:cNvPr id="60" name="组合 9"/>
              <p:cNvGrpSpPr/>
              <p:nvPr/>
            </p:nvGrpSpPr>
            <p:grpSpPr bwMode="auto">
              <a:xfrm>
                <a:off x="7543" y="5663"/>
                <a:ext cx="1416" cy="1416"/>
                <a:chOff x="4604995" y="235364"/>
                <a:chExt cx="900000" cy="898457"/>
              </a:xfrm>
            </p:grpSpPr>
            <p:sp>
              <p:nvSpPr>
                <p:cNvPr id="61" name="MH_Other_8"/>
                <p:cNvSpPr/>
                <p:nvPr>
                  <p:custDataLst>
                    <p:tags r:id="rId7"/>
                  </p:custDataLst>
                </p:nvPr>
              </p:nvSpPr>
              <p:spPr>
                <a:xfrm>
                  <a:off x="4604995" y="235364"/>
                  <a:ext cx="900000" cy="898457"/>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solidFill>
                      <a:schemeClr val="tx1"/>
                    </a:solidFill>
                  </a:endParaRPr>
                </a:p>
              </p:txBody>
            </p:sp>
            <p:sp>
              <p:nvSpPr>
                <p:cNvPr id="62" name="MH_Other_9"/>
                <p:cNvSpPr/>
                <p:nvPr>
                  <p:custDataLst>
                    <p:tags r:id="rId8"/>
                  </p:custDataLst>
                </p:nvPr>
              </p:nvSpPr>
              <p:spPr>
                <a:xfrm>
                  <a:off x="4730995" y="360592"/>
                  <a:ext cx="648000" cy="648000"/>
                </a:xfrm>
                <a:prstGeom prst="ellipse">
                  <a:avLst/>
                </a:prstGeom>
                <a:solidFill>
                  <a:srgbClr val="C00000"/>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defRPr/>
                  </a:pPr>
                  <a:endParaRPr lang="zh-CN" altLang="en-US" noProof="1">
                    <a:solidFill>
                      <a:schemeClr val="tx1"/>
                    </a:solidFill>
                    <a:ea typeface="微软雅黑" panose="020B0503020204020204" charset="-122"/>
                  </a:endParaRPr>
                </a:p>
              </p:txBody>
            </p:sp>
          </p:grpSp>
          <p:sp>
            <p:nvSpPr>
              <p:cNvPr id="64" name="MH_Other_2"/>
              <p:cNvSpPr/>
              <p:nvPr>
                <p:custDataLst>
                  <p:tags r:id="rId9"/>
                </p:custDataLst>
              </p:nvPr>
            </p:nvSpPr>
            <p:spPr>
              <a:xfrm flipV="1">
                <a:off x="8167" y="4461"/>
                <a:ext cx="1704" cy="771"/>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fontAlgn="auto">
                  <a:defRPr/>
                </a:pPr>
                <a:endParaRPr lang="zh-CN" altLang="en-US" noProof="1">
                  <a:solidFill>
                    <a:schemeClr val="tx1"/>
                  </a:solidFill>
                  <a:ea typeface="微软雅黑" panose="020B0503020204020204" charset="-122"/>
                </a:endParaRPr>
              </a:p>
            </p:txBody>
          </p:sp>
          <p:sp>
            <p:nvSpPr>
              <p:cNvPr id="65" name="MH_Other_1"/>
              <p:cNvSpPr/>
              <p:nvPr>
                <p:custDataLst>
                  <p:tags r:id="rId10"/>
                </p:custDataLst>
              </p:nvPr>
            </p:nvSpPr>
            <p:spPr>
              <a:xfrm flipH="1" flipV="1">
                <a:off x="8959" y="5760"/>
                <a:ext cx="1706" cy="771"/>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fontAlgn="auto">
                  <a:defRPr/>
                </a:pPr>
                <a:endParaRPr lang="zh-CN" altLang="en-US" noProof="1">
                  <a:solidFill>
                    <a:schemeClr val="tx1"/>
                  </a:solidFill>
                  <a:ea typeface="微软雅黑" panose="020B0503020204020204" charset="-122"/>
                </a:endParaRPr>
              </a:p>
            </p:txBody>
          </p:sp>
          <p:sp>
            <p:nvSpPr>
              <p:cNvPr id="66" name="MH_Other_3"/>
              <p:cNvSpPr/>
              <p:nvPr>
                <p:custDataLst>
                  <p:tags r:id="rId11"/>
                </p:custDataLst>
              </p:nvPr>
            </p:nvSpPr>
            <p:spPr>
              <a:xfrm flipV="1">
                <a:off x="8167" y="7065"/>
                <a:ext cx="1704" cy="769"/>
              </a:xfrm>
              <a:prstGeom prst="bentArrow">
                <a:avLst>
                  <a:gd name="adj1" fmla="val 14574"/>
                  <a:gd name="adj2" fmla="val 17832"/>
                  <a:gd name="adj3" fmla="val 22629"/>
                  <a:gd name="adj4" fmla="val 43750"/>
                </a:avLst>
              </a:prstGeom>
              <a:solidFill>
                <a:srgbClr val="FFFFFF"/>
              </a:solidFill>
              <a:ln w="3175">
                <a:solidFill>
                  <a:srgbClr val="EAEAEA"/>
                </a:solidFill>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fontAlgn="auto">
                  <a:defRPr/>
                </a:pPr>
                <a:endParaRPr lang="zh-CN" altLang="en-US" noProof="1">
                  <a:solidFill>
                    <a:schemeClr val="tx1"/>
                  </a:solidFill>
                  <a:ea typeface="微软雅黑" panose="020B0503020204020204" charset="-122"/>
                </a:endParaRPr>
              </a:p>
            </p:txBody>
          </p:sp>
        </p:grpSp>
        <p:sp>
          <p:nvSpPr>
            <p:cNvPr id="6" name="矩形 5"/>
            <p:cNvSpPr/>
            <p:nvPr/>
          </p:nvSpPr>
          <p:spPr>
            <a:xfrm>
              <a:off x="7291" y="2377"/>
              <a:ext cx="822" cy="1307"/>
            </a:xfrm>
            <a:prstGeom prst="rect">
              <a:avLst/>
            </a:prstGeom>
            <a:noFill/>
            <a:ln>
              <a:noFill/>
            </a:ln>
          </p:spPr>
          <p:txBody>
            <a:bodyPr wrap="none" rtlCol="0" anchor="t">
              <a:spAutoFit/>
            </a:bodyPr>
            <a:lstStyle/>
            <a:p>
              <a:pPr algn="ctr"/>
              <a:r>
                <a:rPr lang="en-US" altLang="zh-CN" sz="4800" b="1">
                  <a:solidFill>
                    <a:schemeClr val="bg1"/>
                  </a:solidFill>
                  <a:effectLst>
                    <a:outerShdw blurRad="38100" dist="19050" dir="2700000" algn="tl" rotWithShape="0">
                      <a:schemeClr val="dk1">
                        <a:alpha val="40000"/>
                      </a:schemeClr>
                    </a:outerShdw>
                  </a:effectLst>
                </a:rPr>
                <a:t>1</a:t>
              </a:r>
              <a:endParaRPr lang="en-US" altLang="zh-CN" sz="4800" b="1">
                <a:solidFill>
                  <a:schemeClr val="bg1"/>
                </a:solidFill>
                <a:effectLst>
                  <a:outerShdw blurRad="38100" dist="19050" dir="2700000" algn="tl" rotWithShape="0">
                    <a:schemeClr val="dk1">
                      <a:alpha val="40000"/>
                    </a:schemeClr>
                  </a:outerShdw>
                </a:effectLst>
              </a:endParaRPr>
            </a:p>
          </p:txBody>
        </p:sp>
        <p:sp>
          <p:nvSpPr>
            <p:cNvPr id="7" name="矩形 6"/>
            <p:cNvSpPr/>
            <p:nvPr/>
          </p:nvSpPr>
          <p:spPr>
            <a:xfrm>
              <a:off x="10148" y="3997"/>
              <a:ext cx="822" cy="1307"/>
            </a:xfrm>
            <a:prstGeom prst="rect">
              <a:avLst/>
            </a:prstGeom>
            <a:noFill/>
            <a:ln>
              <a:noFill/>
            </a:ln>
          </p:spPr>
          <p:txBody>
            <a:bodyPr wrap="none" rtlCol="0" anchor="t">
              <a:spAutoFit/>
            </a:bodyPr>
            <a:lstStyle/>
            <a:p>
              <a:pPr algn="ctr"/>
              <a:r>
                <a:rPr lang="en-US" altLang="zh-CN" sz="4800" b="1">
                  <a:solidFill>
                    <a:schemeClr val="bg1"/>
                  </a:solidFill>
                  <a:effectLst>
                    <a:outerShdw blurRad="38100" dist="19050" dir="2700000" algn="tl" rotWithShape="0">
                      <a:schemeClr val="dk1">
                        <a:alpha val="40000"/>
                      </a:schemeClr>
                    </a:outerShdw>
                  </a:effectLst>
                </a:rPr>
                <a:t>2</a:t>
              </a:r>
              <a:endParaRPr lang="en-US" altLang="zh-CN" sz="4800" b="1">
                <a:solidFill>
                  <a:schemeClr val="bg1"/>
                </a:solidFill>
                <a:effectLst>
                  <a:outerShdw blurRad="38100" dist="19050" dir="2700000" algn="tl" rotWithShape="0">
                    <a:schemeClr val="dk1">
                      <a:alpha val="40000"/>
                    </a:schemeClr>
                  </a:outerShdw>
                </a:effectLst>
              </a:endParaRPr>
            </a:p>
          </p:txBody>
        </p:sp>
        <p:sp>
          <p:nvSpPr>
            <p:cNvPr id="8" name="矩形 7"/>
            <p:cNvSpPr/>
            <p:nvPr/>
          </p:nvSpPr>
          <p:spPr>
            <a:xfrm>
              <a:off x="7343" y="5581"/>
              <a:ext cx="822" cy="1307"/>
            </a:xfrm>
            <a:prstGeom prst="rect">
              <a:avLst/>
            </a:prstGeom>
            <a:noFill/>
            <a:ln>
              <a:noFill/>
            </a:ln>
          </p:spPr>
          <p:txBody>
            <a:bodyPr wrap="none" rtlCol="0" anchor="t">
              <a:spAutoFit/>
            </a:bodyPr>
            <a:lstStyle/>
            <a:p>
              <a:pPr algn="ctr"/>
              <a:r>
                <a:rPr lang="en-US" altLang="zh-CN" sz="4800" b="1">
                  <a:solidFill>
                    <a:schemeClr val="bg1"/>
                  </a:solidFill>
                  <a:effectLst>
                    <a:outerShdw blurRad="38100" dist="19050" dir="2700000" algn="tl" rotWithShape="0">
                      <a:schemeClr val="dk1">
                        <a:alpha val="40000"/>
                      </a:schemeClr>
                    </a:outerShdw>
                  </a:effectLst>
                </a:rPr>
                <a:t>3</a:t>
              </a:r>
              <a:endParaRPr lang="en-US" altLang="zh-CN" sz="4800" b="1">
                <a:solidFill>
                  <a:schemeClr val="bg1"/>
                </a:solidFill>
                <a:effectLst>
                  <a:outerShdw blurRad="38100" dist="19050" dir="2700000" algn="tl" rotWithShape="0">
                    <a:schemeClr val="dk1">
                      <a:alpha val="40000"/>
                    </a:schemeClr>
                  </a:outerShdw>
                </a:effectLst>
              </a:endParaRPr>
            </a:p>
          </p:txBody>
        </p:sp>
        <p:sp>
          <p:nvSpPr>
            <p:cNvPr id="9" name="矩形 8"/>
            <p:cNvSpPr/>
            <p:nvPr/>
          </p:nvSpPr>
          <p:spPr>
            <a:xfrm>
              <a:off x="10148" y="7049"/>
              <a:ext cx="822" cy="1307"/>
            </a:xfrm>
            <a:prstGeom prst="rect">
              <a:avLst/>
            </a:prstGeom>
            <a:noFill/>
            <a:ln>
              <a:noFill/>
            </a:ln>
          </p:spPr>
          <p:txBody>
            <a:bodyPr wrap="none" rtlCol="0" anchor="t">
              <a:spAutoFit/>
            </a:bodyPr>
            <a:lstStyle/>
            <a:p>
              <a:pPr algn="ctr"/>
              <a:r>
                <a:rPr lang="en-US" altLang="zh-CN" sz="4800" b="1">
                  <a:solidFill>
                    <a:schemeClr val="bg1"/>
                  </a:solidFill>
                  <a:effectLst>
                    <a:outerShdw blurRad="38100" dist="19050" dir="2700000" algn="tl" rotWithShape="0">
                      <a:schemeClr val="dk1">
                        <a:alpha val="40000"/>
                      </a:schemeClr>
                    </a:outerShdw>
                  </a:effectLst>
                </a:rPr>
                <a:t>4</a:t>
              </a:r>
              <a:endParaRPr lang="en-US" altLang="zh-CN" sz="4800" b="1">
                <a:solidFill>
                  <a:schemeClr val="bg1"/>
                </a:solidFill>
                <a:effectLst>
                  <a:outerShdw blurRad="38100" dist="19050" dir="2700000" algn="tl" rotWithShape="0">
                    <a:schemeClr val="dk1">
                      <a:alpha val="40000"/>
                    </a:schemeClr>
                  </a:outerShdw>
                </a:effectLst>
              </a:endParaRPr>
            </a:p>
          </p:txBody>
        </p:sp>
        <p:sp>
          <p:nvSpPr>
            <p:cNvPr id="10" name="文本框 9"/>
            <p:cNvSpPr txBox="1"/>
            <p:nvPr/>
          </p:nvSpPr>
          <p:spPr>
            <a:xfrm>
              <a:off x="3715" y="2559"/>
              <a:ext cx="2808" cy="1016"/>
            </a:xfrm>
            <a:prstGeom prst="rect">
              <a:avLst/>
            </a:prstGeom>
            <a:noFill/>
          </p:spPr>
          <p:txBody>
            <a:bodyPr wrap="none" rtlCol="0">
              <a:spAutoFit/>
            </a:bodyPr>
            <a:lstStyle/>
            <a:p>
              <a:r>
                <a:rPr lang="zh-CN" altLang="en-US">
                  <a:solidFill>
                    <a:srgbClr val="FF0000"/>
                  </a:solidFill>
                  <a:latin typeface="微软雅黑" panose="020B0503020204020204" charset="-122"/>
                  <a:ea typeface="微软雅黑" panose="020B0503020204020204" charset="-122"/>
                </a:rPr>
                <a:t>确定范围</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明确问题和目的</a:t>
              </a:r>
              <a:endParaRPr lang="zh-CN" altLang="en-US">
                <a:latin typeface="微软雅黑" panose="020B0503020204020204" charset="-122"/>
                <a:ea typeface="微软雅黑" panose="020B0503020204020204" charset="-122"/>
              </a:endParaRPr>
            </a:p>
          </p:txBody>
        </p:sp>
        <p:sp>
          <p:nvSpPr>
            <p:cNvPr id="11" name="文本框 10"/>
            <p:cNvSpPr txBox="1"/>
            <p:nvPr/>
          </p:nvSpPr>
          <p:spPr>
            <a:xfrm>
              <a:off x="11695" y="3923"/>
              <a:ext cx="6423" cy="1452"/>
            </a:xfrm>
            <a:prstGeom prst="rect">
              <a:avLst/>
            </a:prstGeom>
            <a:noFill/>
          </p:spPr>
          <p:txBody>
            <a:bodyPr wrap="square" rtlCol="0" anchor="t">
              <a:spAutoFit/>
            </a:bodyPr>
            <a:lstStyle/>
            <a:p>
              <a:r>
                <a:rPr lang="zh-CN" altLang="en-US">
                  <a:solidFill>
                    <a:srgbClr val="FF0000"/>
                  </a:solidFill>
                  <a:latin typeface="微软雅黑" panose="020B0503020204020204" charset="-122"/>
                  <a:ea typeface="微软雅黑" panose="020B0503020204020204" charset="-122"/>
                  <a:cs typeface="微软雅黑" panose="020B0503020204020204" charset="-122"/>
                </a:rPr>
                <a:t>寻找切入点</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即按什么属性进行分类</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比如：时间、年龄、行业、重要性等等</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1924" y="5269"/>
              <a:ext cx="5419" cy="1888"/>
            </a:xfrm>
            <a:prstGeom prst="rect">
              <a:avLst/>
            </a:prstGeom>
            <a:noFill/>
          </p:spPr>
          <p:txBody>
            <a:bodyPr wrap="square" rtlCol="0" anchor="t">
              <a:spAutoFit/>
            </a:bodyPr>
            <a:lstStyle/>
            <a:p>
              <a:r>
                <a:rPr lang="zh-CN" altLang="en-US">
                  <a:solidFill>
                    <a:srgbClr val="FF0000"/>
                  </a:solidFill>
                  <a:latin typeface="微软雅黑" panose="020B0503020204020204" charset="-122"/>
                  <a:ea typeface="微软雅黑" panose="020B0503020204020204" charset="-122"/>
                  <a:cs typeface="微软雅黑" panose="020B0503020204020204" charset="-122"/>
                </a:rPr>
                <a:t>考虑是否可以继续细分</a:t>
              </a:r>
              <a:endParaRPr lang="zh-CN" altLang="en-US">
                <a:solidFill>
                  <a:srgbClr val="FF0000"/>
                </a:solidFill>
                <a:latin typeface="微软雅黑" panose="020B0503020204020204" charset="-122"/>
                <a:ea typeface="微软雅黑" panose="020B0503020204020204" charset="-122"/>
                <a:cs typeface="微软雅黑" panose="020B0503020204020204" charset="-122"/>
              </a:endParaRPr>
            </a:p>
            <a:p>
              <a:r>
                <a:rPr lang="zh-CN" altLang="en-US">
                  <a:solidFill>
                    <a:schemeClr val="tx1"/>
                  </a:solidFill>
                  <a:latin typeface="微软雅黑" panose="020B0503020204020204" charset="-122"/>
                  <a:ea typeface="微软雅黑" panose="020B0503020204020204" charset="-122"/>
                  <a:cs typeface="微软雅黑" panose="020B0503020204020204" charset="-122"/>
                </a:rPr>
                <a:t>比如行业</a:t>
              </a:r>
              <a:r>
                <a:rPr lang="en-US" altLang="zh-CN">
                  <a:solidFill>
                    <a:schemeClr val="tx1"/>
                  </a:solidFill>
                  <a:latin typeface="微软雅黑" panose="020B0503020204020204" charset="-122"/>
                  <a:ea typeface="微软雅黑" panose="020B0503020204020204" charset="-122"/>
                  <a:cs typeface="微软雅黑" panose="020B0503020204020204" charset="-122"/>
                </a:rPr>
                <a:t>-</a:t>
              </a:r>
              <a:r>
                <a:rPr lang="zh-CN" altLang="en-US">
                  <a:solidFill>
                    <a:schemeClr val="tx1"/>
                  </a:solidFill>
                  <a:latin typeface="微软雅黑" panose="020B0503020204020204" charset="-122"/>
                  <a:ea typeface="微软雅黑" panose="020B0503020204020204" charset="-122"/>
                  <a:cs typeface="微软雅黑" panose="020B0503020204020204" charset="-122"/>
                </a:rPr>
                <a:t>教育分支细分为：</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a:solidFill>
                    <a:schemeClr val="tx1"/>
                  </a:solidFill>
                  <a:latin typeface="微软雅黑" panose="020B0503020204020204" charset="-122"/>
                  <a:ea typeface="微软雅黑" panose="020B0503020204020204" charset="-122"/>
                  <a:cs typeface="微软雅黑" panose="020B0503020204020204" charset="-122"/>
                </a:rPr>
                <a:t>K12</a:t>
              </a:r>
              <a:r>
                <a:rPr lang="zh-CN" altLang="en-US">
                  <a:solidFill>
                    <a:schemeClr val="tx1"/>
                  </a:solidFill>
                  <a:latin typeface="微软雅黑" panose="020B0503020204020204" charset="-122"/>
                  <a:ea typeface="微软雅黑" panose="020B0503020204020204" charset="-122"/>
                  <a:cs typeface="微软雅黑" panose="020B0503020204020204" charset="-122"/>
                </a:rPr>
                <a:t>、成人教育等等</a:t>
              </a:r>
              <a:endParaRPr lang="zh-CN" altLang="en-US">
                <a:solidFill>
                  <a:srgbClr val="FF0000"/>
                </a:solidFill>
                <a:latin typeface="微软雅黑" panose="020B0503020204020204" charset="-122"/>
                <a:ea typeface="微软雅黑" panose="020B0503020204020204" charset="-122"/>
                <a:cs typeface="微软雅黑" panose="020B0503020204020204" charset="-122"/>
              </a:endParaRPr>
            </a:p>
            <a:p>
              <a:endParaRPr lang="zh-CN" altLang="en-US">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11695" y="6864"/>
              <a:ext cx="4000" cy="580"/>
            </a:xfrm>
            <a:prstGeom prst="rect">
              <a:avLst/>
            </a:prstGeom>
            <a:noFill/>
          </p:spPr>
          <p:txBody>
            <a:bodyPr wrap="square" rtlCol="0" anchor="t">
              <a:spAutoFit/>
            </a:bodyPr>
            <a:lstStyle/>
            <a:p>
              <a:r>
                <a:rPr lang="zh-CN" altLang="en-US">
                  <a:solidFill>
                    <a:srgbClr val="FF0000"/>
                  </a:solidFill>
                  <a:latin typeface="微软雅黑" panose="020B0503020204020204" charset="-122"/>
                  <a:ea typeface="微软雅黑" panose="020B0503020204020204" charset="-122"/>
                </a:rPr>
                <a:t>确认有没有遗漏或重复</a:t>
              </a:r>
              <a:endParaRPr lang="zh-CN" altLang="en-US">
                <a:solidFill>
                  <a:srgbClr val="FF0000"/>
                </a:solidFill>
                <a:latin typeface="微软雅黑" panose="020B0503020204020204" charset="-122"/>
                <a:ea typeface="微软雅黑" panose="020B0503020204020204" charset="-122"/>
              </a:endParaRPr>
            </a:p>
          </p:txBody>
        </p:sp>
      </p:grpSp>
      <p:sp>
        <p:nvSpPr>
          <p:cNvPr id="16" name="矩形 15"/>
          <p:cNvSpPr/>
          <p:nvPr/>
        </p:nvSpPr>
        <p:spPr>
          <a:xfrm>
            <a:off x="0" y="5668645"/>
            <a:ext cx="12192635" cy="118935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bg1"/>
                </a:solidFill>
              </a:rPr>
              <a:t>    </a:t>
            </a:r>
            <a:r>
              <a:rPr lang="zh-CN" altLang="en-US" sz="2000">
                <a:solidFill>
                  <a:schemeClr val="bg1"/>
                </a:solidFill>
              </a:rPr>
              <a:t>以上步骤操作时全部围绕一个原则</a:t>
            </a:r>
            <a:r>
              <a:rPr lang="zh-CN" altLang="en-US" sz="3200">
                <a:solidFill>
                  <a:schemeClr val="accent4"/>
                </a:solidFill>
              </a:rPr>
              <a:t>【以始为终】</a:t>
            </a:r>
            <a:endParaRPr lang="zh-CN" altLang="en-US" sz="2000">
              <a:solidFill>
                <a:schemeClr val="bg1"/>
              </a:solidFill>
            </a:endParaRPr>
          </a:p>
          <a:p>
            <a:pPr algn="l"/>
            <a:r>
              <a:rPr lang="zh-CN" altLang="en-US" sz="2000">
                <a:solidFill>
                  <a:schemeClr val="bg1"/>
                </a:solidFill>
              </a:rPr>
              <a:t>    即当初要解决的</a:t>
            </a:r>
            <a:r>
              <a:rPr lang="en-US" altLang="zh-CN" sz="2000">
                <a:solidFill>
                  <a:schemeClr val="bg1"/>
                </a:solidFill>
              </a:rPr>
              <a:t>'</a:t>
            </a:r>
            <a:r>
              <a:rPr lang="zh-CN" altLang="en-US" sz="2000">
                <a:solidFill>
                  <a:schemeClr val="bg1"/>
                </a:solidFill>
              </a:rPr>
              <a:t>问题</a:t>
            </a:r>
            <a:r>
              <a:rPr lang="en-US" altLang="zh-CN" sz="2000">
                <a:solidFill>
                  <a:schemeClr val="bg1"/>
                </a:solidFill>
              </a:rPr>
              <a:t>'</a:t>
            </a:r>
            <a:r>
              <a:rPr lang="zh-CN" altLang="en-US" sz="2000">
                <a:solidFill>
                  <a:schemeClr val="bg1"/>
                </a:solidFill>
              </a:rPr>
              <a:t>或当初分析的</a:t>
            </a:r>
            <a:r>
              <a:rPr lang="en-US" altLang="zh-CN" sz="2000">
                <a:solidFill>
                  <a:schemeClr val="bg1"/>
                </a:solidFill>
              </a:rPr>
              <a:t>'</a:t>
            </a:r>
            <a:r>
              <a:rPr lang="zh-CN" altLang="en-US" sz="2000">
                <a:solidFill>
                  <a:schemeClr val="bg1"/>
                </a:solidFill>
              </a:rPr>
              <a:t>目的</a:t>
            </a:r>
            <a:r>
              <a:rPr lang="en-US" altLang="zh-CN" sz="2000">
                <a:solidFill>
                  <a:schemeClr val="bg1"/>
                </a:solidFill>
              </a:rPr>
              <a:t>'</a:t>
            </a:r>
            <a:r>
              <a:rPr lang="zh-CN" altLang="en-US" sz="2000">
                <a:solidFill>
                  <a:schemeClr val="bg1"/>
                </a:solidFill>
              </a:rPr>
              <a:t>是什么，按此寻找切入点、细分</a:t>
            </a:r>
            <a:endParaRPr lang="zh-CN" altLang="en-US" sz="2000">
              <a:solidFill>
                <a:schemeClr val="bg1"/>
              </a:solidFill>
            </a:endParaRPr>
          </a:p>
        </p:txBody>
      </p:sp>
      <p:sp>
        <p:nvSpPr>
          <p:cNvPr id="3"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分类方法</a:t>
            </a:r>
            <a:endParaRPr lang="zh-CN" altLang="en-US"/>
          </a:p>
        </p:txBody>
      </p:sp>
      <p:grpSp>
        <p:nvGrpSpPr>
          <p:cNvPr id="16" name="Group 57"/>
          <p:cNvGrpSpPr/>
          <p:nvPr/>
        </p:nvGrpSpPr>
        <p:grpSpPr>
          <a:xfrm>
            <a:off x="7175510" y="2196137"/>
            <a:ext cx="2428892" cy="3571900"/>
            <a:chOff x="3285725" y="973793"/>
            <a:chExt cx="2882322" cy="4169707"/>
          </a:xfrm>
        </p:grpSpPr>
        <p:sp>
          <p:nvSpPr>
            <p:cNvPr id="17" name="Freeform 5"/>
            <p:cNvSpPr/>
            <p:nvPr/>
          </p:nvSpPr>
          <p:spPr bwMode="auto">
            <a:xfrm>
              <a:off x="3739829" y="3869949"/>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chemeClr val="accent6"/>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18" name="Freeform 6"/>
            <p:cNvSpPr/>
            <p:nvPr/>
          </p:nvSpPr>
          <p:spPr bwMode="auto">
            <a:xfrm>
              <a:off x="5224584" y="1646612"/>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chemeClr val="accent2"/>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19" name="Freeform 9"/>
            <p:cNvSpPr/>
            <p:nvPr/>
          </p:nvSpPr>
          <p:spPr bwMode="auto">
            <a:xfrm>
              <a:off x="4063592" y="973793"/>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chemeClr val="accent5"/>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0" name="Freeform 13"/>
            <p:cNvSpPr/>
            <p:nvPr/>
          </p:nvSpPr>
          <p:spPr bwMode="auto">
            <a:xfrm>
              <a:off x="4626382" y="3128837"/>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a:no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1" name="Freeform 18"/>
            <p:cNvSpPr/>
            <p:nvPr/>
          </p:nvSpPr>
          <p:spPr bwMode="auto">
            <a:xfrm>
              <a:off x="3609565" y="1235586"/>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chemeClr val="accent2"/>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2" name="Freeform 20"/>
            <p:cNvSpPr/>
            <p:nvPr/>
          </p:nvSpPr>
          <p:spPr bwMode="auto">
            <a:xfrm>
              <a:off x="4063592" y="1646612"/>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a:no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3" name="Freeform 22"/>
            <p:cNvSpPr/>
            <p:nvPr/>
          </p:nvSpPr>
          <p:spPr bwMode="auto">
            <a:xfrm>
              <a:off x="3297185" y="4378358"/>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a:solidFill>
              <a:schemeClr val="bg1">
                <a:lumMod val="75000"/>
              </a:schemeClr>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4" name="Freeform 23"/>
            <p:cNvSpPr/>
            <p:nvPr/>
          </p:nvSpPr>
          <p:spPr bwMode="auto">
            <a:xfrm>
              <a:off x="3580477" y="3995155"/>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a:solidFill>
              <a:schemeClr val="bg1">
                <a:lumMod val="85000"/>
              </a:schemeClr>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5" name="Freeform 50"/>
            <p:cNvSpPr/>
            <p:nvPr/>
          </p:nvSpPr>
          <p:spPr bwMode="auto">
            <a:xfrm>
              <a:off x="4063592" y="2055109"/>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a:solidFill>
              <a:schemeClr val="accent2"/>
            </a:solidFill>
            <a:ln>
              <a:noFill/>
            </a:ln>
          </p:spPr>
          <p:txBody>
            <a:bodyPr vert="horz" wrap="square" lIns="31402" tIns="15701" rIns="31402" bIns="15701" numCol="1" anchor="t" anchorCtr="0" compatLnSpc="1">
              <a:noAutofit/>
            </a:bodyPr>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6" name="Freeform 51"/>
            <p:cNvSpPr/>
            <p:nvPr/>
          </p:nvSpPr>
          <p:spPr bwMode="auto">
            <a:xfrm>
              <a:off x="3476772" y="2826574"/>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a:solidFill>
              <a:schemeClr val="accent6"/>
            </a:solidFill>
            <a:ln>
              <a:noFill/>
            </a:ln>
          </p:spPr>
          <p:txBody>
            <a:bodyPr vert="horz" wrap="square" lIns="31402" tIns="15701" rIns="31402" bIns="15701" numCol="1" anchor="t" anchorCtr="0" compatLnSpc="1">
              <a:noAutofit/>
            </a:bodyPr>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7" name="Freeform 52"/>
            <p:cNvSpPr/>
            <p:nvPr/>
          </p:nvSpPr>
          <p:spPr bwMode="auto">
            <a:xfrm>
              <a:off x="5224583" y="2099374"/>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a:solidFill>
              <a:schemeClr val="accent1"/>
            </a:solidFill>
            <a:ln>
              <a:noFill/>
            </a:ln>
          </p:spPr>
          <p:txBody>
            <a:bodyPr vert="horz" wrap="square" lIns="31402" tIns="15701" rIns="31402" bIns="15701" numCol="1" anchor="t" anchorCtr="0" compatLnSpc="1">
              <a:noAutofit/>
            </a:bodyPr>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8" name="Freeform 53"/>
            <p:cNvSpPr/>
            <p:nvPr/>
          </p:nvSpPr>
          <p:spPr bwMode="auto">
            <a:xfrm>
              <a:off x="4626382" y="2815192"/>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a:solidFill>
              <a:schemeClr val="accent1"/>
            </a:solidFill>
            <a:ln>
              <a:noFill/>
            </a:ln>
          </p:spPr>
          <p:txBody>
            <a:bodyPr vert="horz" wrap="square" lIns="31402" tIns="15701" rIns="31402" bIns="15701" numCol="1" anchor="t" anchorCtr="0" compatLnSpc="1">
              <a:noAutofit/>
            </a:bodyPr>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29" name="Freeform 38"/>
            <p:cNvSpPr/>
            <p:nvPr/>
          </p:nvSpPr>
          <p:spPr bwMode="auto">
            <a:xfrm>
              <a:off x="3295921" y="1646612"/>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chemeClr val="accent3"/>
            </a:solidFill>
            <a:ln>
              <a:noFill/>
            </a:ln>
          </p:spPr>
          <p:txBody>
            <a:bodyPr vert="horz" wrap="square" lIns="31402" tIns="15701" rIns="31402" bIns="15701" numCol="1" anchor="t" anchorCtr="0" compatLnSpc="1"/>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30" name="Freeform 55"/>
            <p:cNvSpPr/>
            <p:nvPr/>
          </p:nvSpPr>
          <p:spPr bwMode="auto">
            <a:xfrm>
              <a:off x="4063592" y="1312731"/>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a:solidFill>
              <a:schemeClr val="accent3"/>
            </a:solidFill>
            <a:ln>
              <a:noFill/>
            </a:ln>
          </p:spPr>
          <p:txBody>
            <a:bodyPr vert="horz" wrap="square" lIns="31402" tIns="15701" rIns="31402" bIns="15701" numCol="1" anchor="t" anchorCtr="0" compatLnSpc="1">
              <a:noAutofit/>
            </a:bodyPr>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sp>
          <p:nvSpPr>
            <p:cNvPr id="38" name="Freeform 56"/>
            <p:cNvSpPr/>
            <p:nvPr/>
          </p:nvSpPr>
          <p:spPr bwMode="auto">
            <a:xfrm>
              <a:off x="3285725" y="2056374"/>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a:solidFill>
              <a:schemeClr val="accent2"/>
            </a:solidFill>
            <a:ln>
              <a:noFill/>
            </a:ln>
          </p:spPr>
          <p:txBody>
            <a:bodyPr vert="horz" wrap="square" lIns="31402" tIns="15701" rIns="31402" bIns="15701" numCol="1" anchor="t" anchorCtr="0" compatLnSpc="1">
              <a:noAutofit/>
            </a:bodyPr>
            <a:lstStyle/>
            <a:p>
              <a:pPr>
                <a:lnSpc>
                  <a:spcPct val="120000"/>
                </a:lnSpc>
              </a:pPr>
              <a:endParaRPr lang="en-US" sz="1375">
                <a:latin typeface="Arial" panose="020B0604020202020204" pitchFamily="34" charset="0"/>
                <a:ea typeface="微软雅黑" panose="020B0503020204020204" charset="-122"/>
                <a:sym typeface="Arial" panose="020B0604020202020204" pitchFamily="34" charset="0"/>
              </a:endParaRPr>
            </a:p>
          </p:txBody>
        </p:sp>
      </p:grpSp>
      <p:sp>
        <p:nvSpPr>
          <p:cNvPr id="137" name="矩形 136"/>
          <p:cNvSpPr/>
          <p:nvPr/>
        </p:nvSpPr>
        <p:spPr>
          <a:xfrm>
            <a:off x="2341880" y="2277110"/>
            <a:ext cx="2077720" cy="483870"/>
          </a:xfrm>
          <a:prstGeom prst="rect">
            <a:avLst/>
          </a:prstGeom>
          <a:solidFill>
            <a:schemeClr val="accent5"/>
          </a:solidFill>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1.</a:t>
            </a:r>
            <a:r>
              <a:rPr lang="zh-CN" altLang="en-US" dirty="0">
                <a:solidFill>
                  <a:schemeClr val="bg1"/>
                </a:solidFill>
                <a:latin typeface="微软雅黑" panose="020B0503020204020204" charset="-122"/>
                <a:ea typeface="微软雅黑" panose="020B0503020204020204" charset="-122"/>
              </a:rPr>
              <a:t>二分法</a:t>
            </a:r>
            <a:endParaRPr lang="zh-CN" altLang="en-US"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2341880" y="3028950"/>
            <a:ext cx="2077720" cy="483870"/>
          </a:xfrm>
          <a:prstGeom prst="rect">
            <a:avLst/>
          </a:prstGeom>
          <a:solidFill>
            <a:schemeClr val="accent5"/>
          </a:solidFill>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2.</a:t>
            </a:r>
            <a:r>
              <a:rPr lang="zh-CN" altLang="en-US" dirty="0">
                <a:solidFill>
                  <a:schemeClr val="bg1"/>
                </a:solidFill>
                <a:latin typeface="微软雅黑" panose="020B0503020204020204" charset="-122"/>
                <a:ea typeface="微软雅黑" panose="020B0503020204020204" charset="-122"/>
              </a:rPr>
              <a:t>过程法</a:t>
            </a:r>
            <a:endParaRPr lang="zh-CN" altLang="en-US"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2341880" y="3780790"/>
            <a:ext cx="2077720" cy="483870"/>
          </a:xfrm>
          <a:prstGeom prst="rect">
            <a:avLst/>
          </a:prstGeom>
          <a:solidFill>
            <a:schemeClr val="accent5"/>
          </a:solidFill>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3.</a:t>
            </a:r>
            <a:r>
              <a:rPr lang="zh-CN" altLang="en-US" dirty="0">
                <a:solidFill>
                  <a:schemeClr val="bg1"/>
                </a:solidFill>
                <a:latin typeface="微软雅黑" panose="020B0503020204020204" charset="-122"/>
                <a:ea typeface="微软雅黑" panose="020B0503020204020204" charset="-122"/>
              </a:rPr>
              <a:t>要素法</a:t>
            </a:r>
            <a:endParaRPr lang="zh-CN" altLang="en-US"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2341880" y="4532630"/>
            <a:ext cx="2077720" cy="483870"/>
          </a:xfrm>
          <a:prstGeom prst="rect">
            <a:avLst/>
          </a:prstGeom>
          <a:solidFill>
            <a:schemeClr val="accent5"/>
          </a:solidFill>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4.</a:t>
            </a:r>
            <a:r>
              <a:rPr lang="zh-CN" altLang="en-US" dirty="0">
                <a:solidFill>
                  <a:schemeClr val="bg1"/>
                </a:solidFill>
                <a:latin typeface="微软雅黑" panose="020B0503020204020204" charset="-122"/>
                <a:ea typeface="微软雅黑" panose="020B0503020204020204" charset="-122"/>
              </a:rPr>
              <a:t>公式法</a:t>
            </a:r>
            <a:endParaRPr lang="zh-CN" altLang="en-US"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2341880" y="5284470"/>
            <a:ext cx="2077720" cy="483870"/>
          </a:xfrm>
          <a:prstGeom prst="rect">
            <a:avLst/>
          </a:prstGeom>
          <a:solidFill>
            <a:schemeClr val="accent5"/>
          </a:solidFill>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5.</a:t>
            </a:r>
            <a:r>
              <a:rPr lang="zh-CN" altLang="en-US" dirty="0">
                <a:solidFill>
                  <a:schemeClr val="bg1"/>
                </a:solidFill>
                <a:latin typeface="微软雅黑" panose="020B0503020204020204" charset="-122"/>
                <a:ea typeface="微软雅黑" panose="020B0503020204020204" charset="-122"/>
              </a:rPr>
              <a:t>矩阵法</a:t>
            </a:r>
            <a:endParaRPr lang="zh-CN" altLang="en-US" dirty="0">
              <a:solidFill>
                <a:schemeClr val="bg1"/>
              </a:solidFill>
              <a:latin typeface="微软雅黑" panose="020B0503020204020204" charset="-122"/>
              <a:ea typeface="微软雅黑" panose="020B0503020204020204" charset="-122"/>
            </a:endParaRPr>
          </a:p>
        </p:txBody>
      </p:sp>
      <p:sp>
        <p:nvSpPr>
          <p:cNvPr id="7"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
        <p:nvSpPr>
          <p:cNvPr id="8" name="文本框 7"/>
          <p:cNvSpPr txBox="1"/>
          <p:nvPr/>
        </p:nvSpPr>
        <p:spPr>
          <a:xfrm>
            <a:off x="902335" y="1181100"/>
            <a:ext cx="9581515" cy="645160"/>
          </a:xfrm>
          <a:prstGeom prst="rect">
            <a:avLst/>
          </a:prstGeom>
          <a:noFill/>
        </p:spPr>
        <p:txBody>
          <a:bodyPr wrap="square" rtlCol="0" anchor="t">
            <a:spAutoFit/>
          </a:bodyPr>
          <a:p>
            <a:r>
              <a:rPr lang="en-US" altLang="zh-CN">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a:solidFill>
                  <a:schemeClr val="accent2"/>
                </a:solidFill>
                <a:latin typeface="微软雅黑" panose="020B0503020204020204" charset="-122"/>
                <a:ea typeface="微软雅黑" panose="020B0503020204020204" charset="-122"/>
                <a:cs typeface="微软雅黑" panose="020B0503020204020204" charset="-122"/>
              </a:rPr>
              <a:t>常规分类方法跟我们语文词语分类很类似，根据并列关系、递进关系、转折关系、条件关系、因果关系等等，总结了以下</a:t>
            </a:r>
            <a:r>
              <a:rPr lang="en-US" altLang="zh-CN">
                <a:solidFill>
                  <a:schemeClr val="accent2"/>
                </a:solidFill>
                <a:latin typeface="微软雅黑" panose="020B0503020204020204" charset="-122"/>
                <a:ea typeface="微软雅黑" panose="020B0503020204020204" charset="-122"/>
                <a:cs typeface="微软雅黑" panose="020B0503020204020204" charset="-122"/>
              </a:rPr>
              <a:t>5</a:t>
            </a:r>
            <a:r>
              <a:rPr lang="zh-CN" altLang="en-US">
                <a:solidFill>
                  <a:schemeClr val="accent2"/>
                </a:solidFill>
                <a:latin typeface="微软雅黑" panose="020B0503020204020204" charset="-122"/>
                <a:ea typeface="微软雅黑" panose="020B0503020204020204" charset="-122"/>
                <a:cs typeface="微软雅黑" panose="020B0503020204020204" charset="-122"/>
              </a:rPr>
              <a:t>种</a:t>
            </a:r>
            <a:r>
              <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rPr>
              <a:t>分类方法。</a:t>
            </a:r>
            <a:endPar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iterate type="lt">
                                    <p:tmPct val="10000"/>
                                  </p:iterate>
                                  <p:childTnLst>
                                    <p:set>
                                      <p:cBhvr>
                                        <p:cTn id="11" dur="1" fill="hold">
                                          <p:stCondLst>
                                            <p:cond delay="0"/>
                                          </p:stCondLst>
                                        </p:cTn>
                                        <p:tgtEl>
                                          <p:spTgt spid="137"/>
                                        </p:tgtEl>
                                        <p:attrNameLst>
                                          <p:attrName>style.visibility</p:attrName>
                                        </p:attrNameLst>
                                      </p:cBhvr>
                                      <p:to>
                                        <p:strVal val="visible"/>
                                      </p:to>
                                    </p:set>
                                    <p:animEffect transition="in" filter="wipe(up)">
                                      <p:cBhvr>
                                        <p:cTn id="12" dur="500"/>
                                        <p:tgtEl>
                                          <p:spTgt spid="137"/>
                                        </p:tgtEl>
                                      </p:cBhvr>
                                    </p:animEffect>
                                  </p:childTnLst>
                                </p:cTn>
                              </p:par>
                            </p:childTnLst>
                          </p:cTn>
                        </p:par>
                        <p:par>
                          <p:cTn id="13" fill="hold">
                            <p:stCondLst>
                              <p:cond delay="1200"/>
                            </p:stCondLst>
                            <p:childTnLst>
                              <p:par>
                                <p:cTn id="14" presetID="22" presetClass="entr" presetSubtype="1"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1899"/>
                            </p:stCondLst>
                            <p:childTnLst>
                              <p:par>
                                <p:cTn id="18" presetID="22" presetClass="entr" presetSubtype="1"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par>
                          <p:cTn id="21" fill="hold">
                            <p:stCondLst>
                              <p:cond delay="2599"/>
                            </p:stCondLst>
                            <p:childTnLst>
                              <p:par>
                                <p:cTn id="22" presetID="22" presetClass="entr" presetSubtype="1"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3299"/>
                            </p:stCondLst>
                            <p:childTnLst>
                              <p:par>
                                <p:cTn id="26" presetID="22" presetClass="entr" presetSubtype="1" fill="hold" grpId="0" nodeType="after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bldLvl="0" animBg="1"/>
      <p:bldP spid="3" grpId="0" bldLvl="0" animBg="1"/>
      <p:bldP spid="4" grpId="0" bldLvl="0" animBg="1"/>
      <p:bldP spid="5" grpId="0" bldLvl="0" animBg="1"/>
      <p:bldP spid="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p:cNvSpPr/>
          <p:nvPr/>
        </p:nvSpPr>
        <p:spPr>
          <a:xfrm>
            <a:off x="2341880" y="1781810"/>
            <a:ext cx="2077720" cy="483870"/>
          </a:xfrm>
          <a:prstGeom prst="rect">
            <a:avLst/>
          </a:prstGeom>
          <a:solidFill>
            <a:schemeClr val="accent2"/>
          </a:solidFill>
          <a:ln>
            <a:solidFill>
              <a:schemeClr val="accent2"/>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1.</a:t>
            </a:r>
            <a:r>
              <a:rPr lang="zh-CN" altLang="en-US" dirty="0">
                <a:solidFill>
                  <a:schemeClr val="bg1"/>
                </a:solidFill>
                <a:latin typeface="微软雅黑" panose="020B0503020204020204" charset="-122"/>
                <a:ea typeface="微软雅黑" panose="020B0503020204020204" charset="-122"/>
              </a:rPr>
              <a:t>二分法</a:t>
            </a:r>
            <a:endParaRPr lang="zh-CN" altLang="en-US"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2341880" y="2533650"/>
            <a:ext cx="2077720" cy="48387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2.</a:t>
            </a:r>
            <a:r>
              <a:rPr lang="zh-CN" altLang="en-US" dirty="0">
                <a:solidFill>
                  <a:schemeClr val="bg1"/>
                </a:solidFill>
                <a:latin typeface="微软雅黑" panose="020B0503020204020204" charset="-122"/>
                <a:ea typeface="微软雅黑" panose="020B0503020204020204" charset="-122"/>
              </a:rPr>
              <a:t>过程法</a:t>
            </a:r>
            <a:endParaRPr lang="zh-CN" altLang="en-US" dirty="0">
              <a:solidFill>
                <a:schemeClr val="bg1"/>
              </a:solidFill>
              <a:latin typeface="微软雅黑" panose="020B0503020204020204" charset="-122"/>
              <a:ea typeface="微软雅黑" panose="020B0503020204020204" charset="-122"/>
            </a:endParaRPr>
          </a:p>
        </p:txBody>
      </p:sp>
      <p:sp>
        <p:nvSpPr>
          <p:cNvPr id="4" name="矩形 3"/>
          <p:cNvSpPr/>
          <p:nvPr/>
        </p:nvSpPr>
        <p:spPr>
          <a:xfrm>
            <a:off x="2341880" y="3285490"/>
            <a:ext cx="2077720" cy="48387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3.</a:t>
            </a:r>
            <a:r>
              <a:rPr lang="zh-CN" altLang="en-US" dirty="0">
                <a:solidFill>
                  <a:schemeClr val="bg1"/>
                </a:solidFill>
                <a:latin typeface="微软雅黑" panose="020B0503020204020204" charset="-122"/>
                <a:ea typeface="微软雅黑" panose="020B0503020204020204" charset="-122"/>
              </a:rPr>
              <a:t>要素法</a:t>
            </a:r>
            <a:endParaRPr lang="zh-CN" altLang="en-US"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2341880" y="4037330"/>
            <a:ext cx="2077720" cy="48387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4.</a:t>
            </a:r>
            <a:r>
              <a:rPr lang="zh-CN" altLang="en-US" dirty="0">
                <a:solidFill>
                  <a:schemeClr val="bg1"/>
                </a:solidFill>
                <a:latin typeface="微软雅黑" panose="020B0503020204020204" charset="-122"/>
                <a:ea typeface="微软雅黑" panose="020B0503020204020204" charset="-122"/>
              </a:rPr>
              <a:t>公式法</a:t>
            </a:r>
            <a:endParaRPr lang="zh-CN" altLang="en-US"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2341880" y="4789170"/>
            <a:ext cx="2077720" cy="48387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5.</a:t>
            </a:r>
            <a:r>
              <a:rPr lang="zh-CN" altLang="en-US" dirty="0">
                <a:solidFill>
                  <a:schemeClr val="bg1"/>
                </a:solidFill>
                <a:latin typeface="微软雅黑" panose="020B0503020204020204" charset="-122"/>
                <a:ea typeface="微软雅黑" panose="020B0503020204020204" charset="-122"/>
              </a:rPr>
              <a:t>矩阵法</a:t>
            </a:r>
            <a:endParaRPr lang="zh-CN" altLang="en-US" dirty="0">
              <a:solidFill>
                <a:schemeClr val="bg1"/>
              </a:solidFill>
              <a:latin typeface="微软雅黑" panose="020B0503020204020204" charset="-122"/>
              <a:ea typeface="微软雅黑" panose="020B0503020204020204" charset="-122"/>
            </a:endParaRPr>
          </a:p>
        </p:txBody>
      </p:sp>
      <p:grpSp>
        <p:nvGrpSpPr>
          <p:cNvPr id="12" name="组合 11"/>
          <p:cNvGrpSpPr/>
          <p:nvPr/>
        </p:nvGrpSpPr>
        <p:grpSpPr>
          <a:xfrm>
            <a:off x="6186170" y="1733550"/>
            <a:ext cx="3860165" cy="3620770"/>
            <a:chOff x="9814" y="2910"/>
            <a:chExt cx="5827" cy="5393"/>
          </a:xfrm>
        </p:grpSpPr>
        <p:sp>
          <p:nvSpPr>
            <p:cNvPr id="7" name="圆角矩形 6"/>
            <p:cNvSpPr/>
            <p:nvPr/>
          </p:nvSpPr>
          <p:spPr>
            <a:xfrm>
              <a:off x="9814" y="2910"/>
              <a:ext cx="5827" cy="5393"/>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prstClr val="white"/>
                </a:solidFill>
                <a:latin typeface="+mj-ea"/>
                <a:ea typeface="+mj-ea"/>
              </a:endParaRPr>
            </a:p>
          </p:txBody>
        </p:sp>
        <p:sp>
          <p:nvSpPr>
            <p:cNvPr id="8" name="圆角矩形 7"/>
            <p:cNvSpPr/>
            <p:nvPr/>
          </p:nvSpPr>
          <p:spPr>
            <a:xfrm>
              <a:off x="9982" y="3750"/>
              <a:ext cx="5342" cy="3929"/>
            </a:xfrm>
            <a:prstGeom prst="roundRect">
              <a:avLst>
                <a:gd name="adj" fmla="val 8586"/>
              </a:avLst>
            </a:prstGeom>
            <a:solidFill>
              <a:schemeClr val="accent5"/>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schemeClr val="bg1"/>
                </a:solidFill>
                <a:latin typeface="+mj-ea"/>
                <a:ea typeface="+mj-ea"/>
              </a:endParaRPr>
            </a:p>
          </p:txBody>
        </p:sp>
        <p:sp>
          <p:nvSpPr>
            <p:cNvPr id="9" name="文本框 113"/>
            <p:cNvSpPr txBox="1"/>
            <p:nvPr/>
          </p:nvSpPr>
          <p:spPr>
            <a:xfrm>
              <a:off x="10134" y="3983"/>
              <a:ext cx="5126" cy="730"/>
            </a:xfrm>
            <a:prstGeom prst="rect">
              <a:avLst/>
            </a:prstGeom>
            <a:noFill/>
          </p:spPr>
          <p:txBody>
            <a:bodyPr wrap="square" lIns="74965" tIns="37483" rIns="74965" bIns="37483" rtlCol="0">
              <a:spAutoFit/>
            </a:bodyPr>
            <a:lstStyle/>
            <a:p>
              <a:pPr algn="ctr">
                <a:lnSpc>
                  <a:spcPct val="150000"/>
                </a:lnSpc>
              </a:pPr>
              <a:endParaRPr lang="zh-CN" altLang="en-US" b="1" dirty="0">
                <a:solidFill>
                  <a:schemeClr val="bg1"/>
                </a:solidFill>
                <a:latin typeface="微软雅黑" panose="020B0503020204020204" charset="-122"/>
                <a:ea typeface="微软雅黑" panose="020B0503020204020204" charset="-122"/>
              </a:endParaRPr>
            </a:p>
          </p:txBody>
        </p:sp>
        <p:sp>
          <p:nvSpPr>
            <p:cNvPr id="10" name="TextBox 35"/>
            <p:cNvSpPr txBox="1">
              <a:spLocks noChangeArrowheads="1"/>
            </p:cNvSpPr>
            <p:nvPr/>
          </p:nvSpPr>
          <p:spPr bwMode="auto">
            <a:xfrm>
              <a:off x="9814" y="3071"/>
              <a:ext cx="5767" cy="524"/>
            </a:xfrm>
            <a:prstGeom prst="rect">
              <a:avLst/>
            </a:prstGeom>
            <a:noFill/>
            <a:ln w="9525">
              <a:noFill/>
              <a:miter lim="800000"/>
            </a:ln>
          </p:spPr>
          <p:txBody>
            <a:bodyPr wrap="square" lIns="74965" tIns="37483" rIns="74965" bIns="37483">
              <a:spAutoFit/>
            </a:bodyPr>
            <a:lstStyle/>
            <a:p>
              <a:pPr algn="ctr"/>
              <a:r>
                <a:rPr lang="zh-CN" altLang="en-US" b="1" dirty="0">
                  <a:latin typeface="微软雅黑" panose="020B0503020204020204" charset="-122"/>
                  <a:ea typeface="微软雅黑" panose="020B0503020204020204" charset="-122"/>
                </a:rPr>
                <a:t>二分法举例</a:t>
              </a:r>
              <a:endParaRPr lang="zh-CN" altLang="en-US" b="1" dirty="0">
                <a:latin typeface="微软雅黑" panose="020B0503020204020204" charset="-122"/>
                <a:ea typeface="微软雅黑" panose="020B0503020204020204" charset="-122"/>
              </a:endParaRPr>
            </a:p>
          </p:txBody>
        </p:sp>
      </p:grpSp>
      <p:sp>
        <p:nvSpPr>
          <p:cNvPr id="13" name="文本框 12"/>
          <p:cNvSpPr txBox="1"/>
          <p:nvPr/>
        </p:nvSpPr>
        <p:spPr>
          <a:xfrm>
            <a:off x="6761480" y="2533650"/>
            <a:ext cx="1840230" cy="2306955"/>
          </a:xfrm>
          <a:prstGeom prst="rect">
            <a:avLst/>
          </a:prstGeom>
          <a:noFill/>
        </p:spPr>
        <p:txBody>
          <a:bodyPr wrap="none" rtlCol="0">
            <a:spAutoFit/>
          </a:bodyPr>
          <a:lstStyle/>
          <a:p>
            <a:r>
              <a:rPr lang="en-US" altLang="zh-CN">
                <a:solidFill>
                  <a:schemeClr val="bg1"/>
                </a:solidFill>
                <a:latin typeface="微软雅黑" panose="020B0503020204020204" charset="-122"/>
                <a:ea typeface="微软雅黑" panose="020B0503020204020204" charset="-122"/>
                <a:cs typeface="微软雅黑" panose="020B0503020204020204" charset="-122"/>
              </a:rPr>
              <a:t>A</a:t>
            </a:r>
            <a:r>
              <a:rPr lang="zh-CN" altLang="en-US">
                <a:solidFill>
                  <a:schemeClr val="bg1"/>
                </a:solidFill>
                <a:latin typeface="微软雅黑" panose="020B0503020204020204" charset="-122"/>
                <a:ea typeface="微软雅黑" panose="020B0503020204020204" charset="-122"/>
                <a:cs typeface="微软雅黑" panose="020B0503020204020204" charset="-122"/>
              </a:rPr>
              <a:t>、非</a:t>
            </a:r>
            <a:r>
              <a:rPr lang="en-US" altLang="zh-CN">
                <a:solidFill>
                  <a:schemeClr val="bg1"/>
                </a:solidFill>
                <a:latin typeface="微软雅黑" panose="020B0503020204020204" charset="-122"/>
                <a:ea typeface="微软雅黑" panose="020B0503020204020204" charset="-122"/>
                <a:cs typeface="微软雅黑" panose="020B0503020204020204" charset="-122"/>
              </a:rPr>
              <a:t>A</a:t>
            </a:r>
            <a:endParaRPr lang="en-US" altLang="zh-CN">
              <a:solidFill>
                <a:schemeClr val="bg1"/>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rPr>
              <a:t>男、女</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rPr>
              <a:t>已婚、未婚</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rPr>
              <a:t>成年、未成年</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rPr>
              <a:t>收入、支出</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rPr>
              <a:t>专业、业余</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r>
              <a:rPr lang="en-US" altLang="zh-CN">
                <a:solidFill>
                  <a:schemeClr val="bg1"/>
                </a:solidFill>
                <a:latin typeface="微软雅黑" panose="020B0503020204020204" charset="-122"/>
                <a:ea typeface="微软雅黑" panose="020B0503020204020204" charset="-122"/>
                <a:cs typeface="微软雅黑" panose="020B0503020204020204" charset="-122"/>
              </a:rPr>
              <a:t>......</a:t>
            </a:r>
            <a:endParaRPr lang="en-US" altLang="zh-C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标题 15"/>
          <p:cNvSpPr>
            <a:spLocks noGrp="1"/>
          </p:cNvSpPr>
          <p:nvPr>
            <p:ph type="title"/>
          </p:nvPr>
        </p:nvSpPr>
        <p:spPr/>
        <p:txBody>
          <a:bodyPr/>
          <a:lstStyle/>
          <a:p>
            <a:r>
              <a:rPr lang="zh-CN" altLang="en-US"/>
              <a:t>分类方法</a:t>
            </a:r>
            <a:endParaRPr lang="zh-CN" altLang="en-US"/>
          </a:p>
        </p:txBody>
      </p:sp>
      <p:sp>
        <p:nvSpPr>
          <p:cNvPr id="17"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p:cNvSpPr/>
          <p:nvPr/>
        </p:nvSpPr>
        <p:spPr>
          <a:xfrm>
            <a:off x="2341880" y="178181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1.二分法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3" name="矩形 2"/>
          <p:cNvSpPr/>
          <p:nvPr/>
        </p:nvSpPr>
        <p:spPr>
          <a:xfrm>
            <a:off x="2341880" y="2533650"/>
            <a:ext cx="2077720" cy="483870"/>
          </a:xfrm>
          <a:prstGeom prst="rect">
            <a:avLst/>
          </a:prstGeom>
          <a:solidFill>
            <a:schemeClr val="accent2"/>
          </a:solidFill>
          <a:ln>
            <a:solidFill>
              <a:schemeClr val="accent2"/>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2.过程法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4" name="矩形 3"/>
          <p:cNvSpPr/>
          <p:nvPr/>
        </p:nvSpPr>
        <p:spPr>
          <a:xfrm>
            <a:off x="2341880" y="3285490"/>
            <a:ext cx="2077720" cy="483870"/>
          </a:xfrm>
          <a:prstGeom prst="rect">
            <a:avLst/>
          </a:prstGeom>
          <a:solidFill>
            <a:schemeClr val="accent5"/>
          </a:solidFill>
          <a:ln>
            <a:solidFill>
              <a:schemeClr val="accent5"/>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3.</a:t>
            </a:r>
            <a:r>
              <a:rPr lang="zh-CN" altLang="en-US" dirty="0">
                <a:solidFill>
                  <a:schemeClr val="bg1"/>
                </a:solidFill>
                <a:latin typeface="微软雅黑" panose="020B0503020204020204" charset="-122"/>
                <a:ea typeface="微软雅黑" panose="020B0503020204020204" charset="-122"/>
              </a:rPr>
              <a:t>要素法</a:t>
            </a:r>
            <a:endParaRPr lang="zh-CN" altLang="en-US"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2341880" y="4037330"/>
            <a:ext cx="2077720" cy="483870"/>
          </a:xfrm>
          <a:prstGeom prst="rect">
            <a:avLst/>
          </a:prstGeom>
          <a:solidFill>
            <a:schemeClr val="accent5"/>
          </a:solidFill>
          <a:ln>
            <a:solidFill>
              <a:schemeClr val="accent5"/>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4.</a:t>
            </a:r>
            <a:r>
              <a:rPr lang="zh-CN" altLang="en-US" dirty="0">
                <a:solidFill>
                  <a:schemeClr val="bg1"/>
                </a:solidFill>
                <a:latin typeface="微软雅黑" panose="020B0503020204020204" charset="-122"/>
                <a:ea typeface="微软雅黑" panose="020B0503020204020204" charset="-122"/>
              </a:rPr>
              <a:t>公式法</a:t>
            </a:r>
            <a:endParaRPr lang="zh-CN" altLang="en-US"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2341880" y="4789170"/>
            <a:ext cx="2077720" cy="483870"/>
          </a:xfrm>
          <a:prstGeom prst="rect">
            <a:avLst/>
          </a:prstGeom>
          <a:solidFill>
            <a:schemeClr val="accent5"/>
          </a:solidFill>
          <a:ln>
            <a:solidFill>
              <a:schemeClr val="accent5"/>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5.</a:t>
            </a:r>
            <a:r>
              <a:rPr lang="zh-CN" altLang="en-US" dirty="0">
                <a:solidFill>
                  <a:schemeClr val="bg1"/>
                </a:solidFill>
                <a:latin typeface="微软雅黑" panose="020B0503020204020204" charset="-122"/>
                <a:ea typeface="微软雅黑" panose="020B0503020204020204" charset="-122"/>
              </a:rPr>
              <a:t>矩阵法</a:t>
            </a:r>
            <a:endParaRPr lang="zh-CN" altLang="en-US" dirty="0">
              <a:solidFill>
                <a:schemeClr val="bg1"/>
              </a:solidFill>
              <a:latin typeface="微软雅黑" panose="020B0503020204020204" charset="-122"/>
              <a:ea typeface="微软雅黑" panose="020B0503020204020204" charset="-122"/>
            </a:endParaRPr>
          </a:p>
        </p:txBody>
      </p:sp>
      <p:grpSp>
        <p:nvGrpSpPr>
          <p:cNvPr id="12" name="组合 11"/>
          <p:cNvGrpSpPr/>
          <p:nvPr/>
        </p:nvGrpSpPr>
        <p:grpSpPr>
          <a:xfrm>
            <a:off x="6186170" y="1733550"/>
            <a:ext cx="3860165" cy="3620770"/>
            <a:chOff x="9814" y="2910"/>
            <a:chExt cx="5827" cy="5393"/>
          </a:xfrm>
        </p:grpSpPr>
        <p:sp>
          <p:nvSpPr>
            <p:cNvPr id="7" name="圆角矩形 6"/>
            <p:cNvSpPr/>
            <p:nvPr/>
          </p:nvSpPr>
          <p:spPr>
            <a:xfrm>
              <a:off x="9814" y="2910"/>
              <a:ext cx="5827" cy="5393"/>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prstClr val="white"/>
                </a:solidFill>
                <a:latin typeface="+mj-ea"/>
                <a:ea typeface="+mj-ea"/>
              </a:endParaRPr>
            </a:p>
          </p:txBody>
        </p:sp>
        <p:sp>
          <p:nvSpPr>
            <p:cNvPr id="8" name="圆角矩形 7"/>
            <p:cNvSpPr/>
            <p:nvPr/>
          </p:nvSpPr>
          <p:spPr>
            <a:xfrm>
              <a:off x="9982" y="3750"/>
              <a:ext cx="5342" cy="3929"/>
            </a:xfrm>
            <a:prstGeom prst="roundRect">
              <a:avLst>
                <a:gd name="adj" fmla="val 8586"/>
              </a:avLst>
            </a:prstGeom>
            <a:solidFill>
              <a:schemeClr val="accent5"/>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schemeClr val="bg1"/>
                </a:solidFill>
                <a:latin typeface="+mj-ea"/>
                <a:ea typeface="+mj-ea"/>
              </a:endParaRPr>
            </a:p>
          </p:txBody>
        </p:sp>
        <p:sp>
          <p:nvSpPr>
            <p:cNvPr id="9" name="文本框 113"/>
            <p:cNvSpPr txBox="1"/>
            <p:nvPr/>
          </p:nvSpPr>
          <p:spPr>
            <a:xfrm>
              <a:off x="10134" y="3983"/>
              <a:ext cx="5126" cy="730"/>
            </a:xfrm>
            <a:prstGeom prst="rect">
              <a:avLst/>
            </a:prstGeom>
            <a:noFill/>
          </p:spPr>
          <p:txBody>
            <a:bodyPr wrap="square" lIns="74965" tIns="37483" rIns="74965" bIns="37483" rtlCol="0">
              <a:spAutoFit/>
            </a:bodyPr>
            <a:lstStyle/>
            <a:p>
              <a:pPr algn="ctr">
                <a:lnSpc>
                  <a:spcPct val="150000"/>
                </a:lnSpc>
              </a:pPr>
              <a:endParaRPr lang="zh-CN" altLang="en-US" b="1" dirty="0">
                <a:solidFill>
                  <a:schemeClr val="bg1"/>
                </a:solidFill>
                <a:latin typeface="微软雅黑" panose="020B0503020204020204" charset="-122"/>
                <a:ea typeface="微软雅黑" panose="020B0503020204020204" charset="-122"/>
              </a:endParaRPr>
            </a:p>
          </p:txBody>
        </p:sp>
        <p:sp>
          <p:nvSpPr>
            <p:cNvPr id="10" name="TextBox 35"/>
            <p:cNvSpPr txBox="1">
              <a:spLocks noChangeArrowheads="1"/>
            </p:cNvSpPr>
            <p:nvPr/>
          </p:nvSpPr>
          <p:spPr bwMode="auto">
            <a:xfrm>
              <a:off x="9814" y="3071"/>
              <a:ext cx="5767" cy="524"/>
            </a:xfrm>
            <a:prstGeom prst="rect">
              <a:avLst/>
            </a:prstGeom>
            <a:noFill/>
            <a:ln w="9525">
              <a:noFill/>
              <a:miter lim="800000"/>
            </a:ln>
          </p:spPr>
          <p:txBody>
            <a:bodyPr wrap="square" lIns="74965" tIns="37483" rIns="74965" bIns="37483">
              <a:spAutoFit/>
            </a:bodyPr>
            <a:lstStyle/>
            <a:p>
              <a:pPr algn="ctr"/>
              <a:r>
                <a:rPr lang="zh-CN" altLang="en-US" b="1" dirty="0">
                  <a:latin typeface="微软雅黑" panose="020B0503020204020204" charset="-122"/>
                  <a:ea typeface="微软雅黑" panose="020B0503020204020204" charset="-122"/>
                </a:rPr>
                <a:t>过程法举例</a:t>
              </a:r>
              <a:endParaRPr lang="zh-CN" altLang="en-US" b="1" dirty="0">
                <a:latin typeface="微软雅黑" panose="020B0503020204020204" charset="-122"/>
                <a:ea typeface="微软雅黑" panose="020B0503020204020204" charset="-122"/>
              </a:endParaRPr>
            </a:p>
          </p:txBody>
        </p:sp>
      </p:grpSp>
      <p:sp>
        <p:nvSpPr>
          <p:cNvPr id="13" name="文本框 12"/>
          <p:cNvSpPr txBox="1"/>
          <p:nvPr/>
        </p:nvSpPr>
        <p:spPr>
          <a:xfrm>
            <a:off x="6398260" y="2350770"/>
            <a:ext cx="3437890" cy="2553335"/>
          </a:xfrm>
          <a:prstGeom prst="rect">
            <a:avLst/>
          </a:prstGeom>
          <a:noFill/>
        </p:spPr>
        <p:txBody>
          <a:bodyPr wrap="square" rtlCol="0">
            <a:spAutoFit/>
          </a:bodyPr>
          <a:lstStyle/>
          <a:p>
            <a:pPr algn="l"/>
            <a:r>
              <a:rPr lang="en-US" altLang="zh-CN" sz="1600">
                <a:solidFill>
                  <a:schemeClr val="bg1"/>
                </a:solidFill>
                <a:latin typeface="微软雅黑" panose="020B0503020204020204" charset="-122"/>
                <a:ea typeface="微软雅黑" panose="020B0503020204020204" charset="-122"/>
                <a:cs typeface="微软雅黑" panose="020B0503020204020204" charset="-122"/>
              </a:rPr>
              <a:t>按照事情发展的时间、流程、程序，对信息进行逐一</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分类</a:t>
            </a:r>
            <a:endParaRPr lang="en-US" altLang="zh-CN" sz="1600">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rPr>
              <a:t>按项目阶段</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rPr>
              <a:t>按审批流</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indent="0" algn="l">
              <a:buFont typeface="Arial" panose="020B0604020202020204" pitchFamily="34" charset="0"/>
              <a:buNone/>
            </a:pPr>
            <a:r>
              <a:rPr lang="en-US" altLang="zh-CN" sz="16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600">
                <a:solidFill>
                  <a:schemeClr val="bg1"/>
                </a:solidFill>
                <a:latin typeface="微软雅黑" panose="020B0503020204020204" charset="-122"/>
                <a:ea typeface="微软雅黑" panose="020B0503020204020204" charset="-122"/>
                <a:cs typeface="微软雅黑" panose="020B0503020204020204" charset="-122"/>
              </a:rPr>
              <a:t>举例把大象放进冰箱：</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lvl="1" algn="l"/>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—打开冰箱</a:t>
            </a:r>
            <a:endParaRPr lang="en-US" altLang="zh-CN" sz="1600">
              <a:solidFill>
                <a:schemeClr val="accent2"/>
              </a:solidFill>
              <a:latin typeface="微软雅黑" panose="020B0503020204020204" charset="-122"/>
              <a:ea typeface="微软雅黑" panose="020B0503020204020204" charset="-122"/>
              <a:cs typeface="微软雅黑" panose="020B0503020204020204" charset="-122"/>
            </a:endParaRPr>
          </a:p>
          <a:p>
            <a:pPr lvl="1" algn="l"/>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—把大象放进去</a:t>
            </a:r>
            <a:endParaRPr lang="en-US" altLang="zh-CN" sz="1600">
              <a:solidFill>
                <a:schemeClr val="accent2"/>
              </a:solidFill>
              <a:latin typeface="微软雅黑" panose="020B0503020204020204" charset="-122"/>
              <a:ea typeface="微软雅黑" panose="020B0503020204020204" charset="-122"/>
              <a:cs typeface="微软雅黑" panose="020B0503020204020204" charset="-122"/>
            </a:endParaRPr>
          </a:p>
          <a:p>
            <a:pPr lvl="1" algn="l"/>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—关上冰箱</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14" name="标题 13"/>
          <p:cNvSpPr>
            <a:spLocks noGrp="1"/>
          </p:cNvSpPr>
          <p:nvPr>
            <p:ph type="title"/>
          </p:nvPr>
        </p:nvSpPr>
        <p:spPr/>
        <p:txBody>
          <a:bodyPr/>
          <a:lstStyle/>
          <a:p>
            <a:r>
              <a:rPr lang="zh-CN" altLang="en-US"/>
              <a:t>分类方法</a:t>
            </a:r>
            <a:endParaRPr lang="zh-CN" altLang="en-US"/>
          </a:p>
        </p:txBody>
      </p:sp>
      <p:sp>
        <p:nvSpPr>
          <p:cNvPr id="15"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p:cNvSpPr/>
          <p:nvPr/>
        </p:nvSpPr>
        <p:spPr>
          <a:xfrm>
            <a:off x="2341880" y="178181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1.二分法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3" name="矩形 2"/>
          <p:cNvSpPr/>
          <p:nvPr/>
        </p:nvSpPr>
        <p:spPr>
          <a:xfrm>
            <a:off x="2341880" y="253365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2.过程法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4" name="矩形 3"/>
          <p:cNvSpPr/>
          <p:nvPr/>
        </p:nvSpPr>
        <p:spPr>
          <a:xfrm>
            <a:off x="2341880" y="3285490"/>
            <a:ext cx="2077720" cy="483870"/>
          </a:xfrm>
          <a:prstGeom prst="rect">
            <a:avLst/>
          </a:prstGeom>
          <a:solidFill>
            <a:schemeClr val="accent2"/>
          </a:solidFill>
          <a:ln>
            <a:solidFill>
              <a:schemeClr val="accent2"/>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3.要素法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5" name="矩形 4"/>
          <p:cNvSpPr/>
          <p:nvPr/>
        </p:nvSpPr>
        <p:spPr>
          <a:xfrm>
            <a:off x="2341880" y="4037330"/>
            <a:ext cx="2077720" cy="483870"/>
          </a:xfrm>
          <a:prstGeom prst="rect">
            <a:avLst/>
          </a:prstGeom>
          <a:solidFill>
            <a:schemeClr val="accent5"/>
          </a:solidFill>
          <a:ln>
            <a:solidFill>
              <a:schemeClr val="accent5"/>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4.</a:t>
            </a:r>
            <a:r>
              <a:rPr lang="zh-CN" altLang="en-US" dirty="0">
                <a:solidFill>
                  <a:schemeClr val="bg1"/>
                </a:solidFill>
                <a:latin typeface="微软雅黑" panose="020B0503020204020204" charset="-122"/>
                <a:ea typeface="微软雅黑" panose="020B0503020204020204" charset="-122"/>
              </a:rPr>
              <a:t>公式法</a:t>
            </a:r>
            <a:endParaRPr lang="zh-CN" altLang="en-US"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2341880" y="4789170"/>
            <a:ext cx="2077720" cy="483870"/>
          </a:xfrm>
          <a:prstGeom prst="rect">
            <a:avLst/>
          </a:prstGeom>
          <a:solidFill>
            <a:schemeClr val="accent5"/>
          </a:solidFill>
          <a:ln>
            <a:solidFill>
              <a:schemeClr val="accent5"/>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5.</a:t>
            </a:r>
            <a:r>
              <a:rPr lang="zh-CN" altLang="en-US" dirty="0">
                <a:solidFill>
                  <a:schemeClr val="bg1"/>
                </a:solidFill>
                <a:latin typeface="微软雅黑" panose="020B0503020204020204" charset="-122"/>
                <a:ea typeface="微软雅黑" panose="020B0503020204020204" charset="-122"/>
              </a:rPr>
              <a:t>矩阵法</a:t>
            </a:r>
            <a:endParaRPr lang="zh-CN" altLang="en-US" dirty="0">
              <a:solidFill>
                <a:schemeClr val="bg1"/>
              </a:solidFill>
              <a:latin typeface="微软雅黑" panose="020B0503020204020204" charset="-122"/>
              <a:ea typeface="微软雅黑" panose="020B0503020204020204" charset="-122"/>
            </a:endParaRPr>
          </a:p>
        </p:txBody>
      </p:sp>
      <p:grpSp>
        <p:nvGrpSpPr>
          <p:cNvPr id="12" name="组合 11"/>
          <p:cNvGrpSpPr/>
          <p:nvPr/>
        </p:nvGrpSpPr>
        <p:grpSpPr>
          <a:xfrm>
            <a:off x="6186170" y="1733550"/>
            <a:ext cx="3860165" cy="3620770"/>
            <a:chOff x="9814" y="2910"/>
            <a:chExt cx="5827" cy="5393"/>
          </a:xfrm>
        </p:grpSpPr>
        <p:sp>
          <p:nvSpPr>
            <p:cNvPr id="7" name="圆角矩形 6"/>
            <p:cNvSpPr/>
            <p:nvPr/>
          </p:nvSpPr>
          <p:spPr>
            <a:xfrm>
              <a:off x="9814" y="2910"/>
              <a:ext cx="5827" cy="5393"/>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prstClr val="white"/>
                </a:solidFill>
                <a:latin typeface="+mj-ea"/>
                <a:ea typeface="+mj-ea"/>
              </a:endParaRPr>
            </a:p>
          </p:txBody>
        </p:sp>
        <p:sp>
          <p:nvSpPr>
            <p:cNvPr id="8" name="圆角矩形 7"/>
            <p:cNvSpPr/>
            <p:nvPr/>
          </p:nvSpPr>
          <p:spPr>
            <a:xfrm>
              <a:off x="9982" y="3750"/>
              <a:ext cx="5342" cy="3929"/>
            </a:xfrm>
            <a:prstGeom prst="roundRect">
              <a:avLst>
                <a:gd name="adj" fmla="val 8586"/>
              </a:avLst>
            </a:prstGeom>
            <a:solidFill>
              <a:schemeClr val="accent5"/>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schemeClr val="bg1"/>
                </a:solidFill>
                <a:latin typeface="+mj-ea"/>
                <a:ea typeface="+mj-ea"/>
              </a:endParaRPr>
            </a:p>
          </p:txBody>
        </p:sp>
        <p:sp>
          <p:nvSpPr>
            <p:cNvPr id="9" name="文本框 113"/>
            <p:cNvSpPr txBox="1"/>
            <p:nvPr/>
          </p:nvSpPr>
          <p:spPr>
            <a:xfrm>
              <a:off x="10134" y="3983"/>
              <a:ext cx="5126" cy="730"/>
            </a:xfrm>
            <a:prstGeom prst="rect">
              <a:avLst/>
            </a:prstGeom>
            <a:noFill/>
          </p:spPr>
          <p:txBody>
            <a:bodyPr wrap="square" lIns="74965" tIns="37483" rIns="74965" bIns="37483" rtlCol="0">
              <a:spAutoFit/>
            </a:bodyPr>
            <a:lstStyle/>
            <a:p>
              <a:pPr algn="ctr">
                <a:lnSpc>
                  <a:spcPct val="150000"/>
                </a:lnSpc>
              </a:pPr>
              <a:endParaRPr lang="zh-CN" altLang="en-US" b="1" dirty="0">
                <a:solidFill>
                  <a:schemeClr val="bg1"/>
                </a:solidFill>
                <a:latin typeface="微软雅黑" panose="020B0503020204020204" charset="-122"/>
                <a:ea typeface="微软雅黑" panose="020B0503020204020204" charset="-122"/>
              </a:endParaRPr>
            </a:p>
          </p:txBody>
        </p:sp>
        <p:sp>
          <p:nvSpPr>
            <p:cNvPr id="10" name="TextBox 35"/>
            <p:cNvSpPr txBox="1">
              <a:spLocks noChangeArrowheads="1"/>
            </p:cNvSpPr>
            <p:nvPr/>
          </p:nvSpPr>
          <p:spPr bwMode="auto">
            <a:xfrm>
              <a:off x="9814" y="3071"/>
              <a:ext cx="5767" cy="524"/>
            </a:xfrm>
            <a:prstGeom prst="rect">
              <a:avLst/>
            </a:prstGeom>
            <a:noFill/>
            <a:ln w="9525">
              <a:noFill/>
              <a:miter lim="800000"/>
            </a:ln>
          </p:spPr>
          <p:txBody>
            <a:bodyPr wrap="square" lIns="74965" tIns="37483" rIns="74965" bIns="37483">
              <a:spAutoFit/>
            </a:bodyPr>
            <a:lstStyle/>
            <a:p>
              <a:pPr algn="ctr"/>
              <a:r>
                <a:rPr lang="zh-CN" altLang="en-US" b="1" dirty="0">
                  <a:latin typeface="微软雅黑" panose="020B0503020204020204" charset="-122"/>
                  <a:ea typeface="微软雅黑" panose="020B0503020204020204" charset="-122"/>
                </a:rPr>
                <a:t>要素法举例</a:t>
              </a:r>
              <a:endParaRPr lang="zh-CN" altLang="en-US" b="1" dirty="0">
                <a:latin typeface="微软雅黑" panose="020B0503020204020204" charset="-122"/>
                <a:ea typeface="微软雅黑" panose="020B0503020204020204" charset="-122"/>
              </a:endParaRPr>
            </a:p>
          </p:txBody>
        </p:sp>
      </p:grpSp>
      <p:sp>
        <p:nvSpPr>
          <p:cNvPr id="13" name="文本框 12"/>
          <p:cNvSpPr txBox="1"/>
          <p:nvPr/>
        </p:nvSpPr>
        <p:spPr>
          <a:xfrm>
            <a:off x="6398260" y="2453640"/>
            <a:ext cx="3318510" cy="2306955"/>
          </a:xfrm>
          <a:prstGeom prst="rect">
            <a:avLst/>
          </a:prstGeom>
          <a:noFill/>
        </p:spPr>
        <p:txBody>
          <a:bodyPr wrap="square" rtlCol="0">
            <a:spAutoFit/>
          </a:bodyPr>
          <a:lstStyle/>
          <a:p>
            <a:pPr algn="l"/>
            <a:r>
              <a:rPr lang="zh-CN" altLang="en-US" sz="1600">
                <a:solidFill>
                  <a:schemeClr val="bg1"/>
                </a:solidFill>
                <a:latin typeface="微软雅黑" panose="020B0503020204020204" charset="-122"/>
                <a:ea typeface="微软雅黑" panose="020B0503020204020204" charset="-122"/>
                <a:cs typeface="微软雅黑" panose="020B0503020204020204" charset="-122"/>
              </a:rPr>
              <a:t>这种分类方法是用于说明事物的各个方面特征的</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rPr>
              <a:t>优秀员工的</a:t>
            </a:r>
            <a:r>
              <a:rPr lang="en-US" altLang="zh-CN" sz="1600">
                <a:solidFill>
                  <a:schemeClr val="bg1"/>
                </a:solidFill>
                <a:latin typeface="微软雅黑" panose="020B0503020204020204" charset="-122"/>
                <a:ea typeface="微软雅黑" panose="020B0503020204020204" charset="-122"/>
                <a:cs typeface="微软雅黑" panose="020B0503020204020204" charset="-122"/>
              </a:rPr>
              <a:t>7</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个品质</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sz="1600">
                <a:solidFill>
                  <a:schemeClr val="bg1"/>
                </a:solidFill>
                <a:latin typeface="微软雅黑" panose="020B0503020204020204" charset="-122"/>
                <a:ea typeface="微软雅黑" panose="020B0503020204020204" charset="-122"/>
                <a:cs typeface="微软雅黑" panose="020B0503020204020204" charset="-122"/>
              </a:rPr>
              <a:t>中国的</a:t>
            </a:r>
            <a:r>
              <a:rPr lang="en-US" altLang="zh-CN" sz="1600">
                <a:solidFill>
                  <a:schemeClr val="bg1"/>
                </a:solidFill>
                <a:latin typeface="微软雅黑" panose="020B0503020204020204" charset="-122"/>
                <a:ea typeface="微软雅黑" panose="020B0503020204020204" charset="-122"/>
                <a:cs typeface="微软雅黑" panose="020B0503020204020204" charset="-122"/>
              </a:rPr>
              <a:t>56</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个民族</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600">
                <a:solidFill>
                  <a:schemeClr val="bg1"/>
                </a:solidFill>
                <a:latin typeface="微软雅黑" panose="020B0503020204020204" charset="-122"/>
                <a:ea typeface="微软雅黑" panose="020B0503020204020204" charset="-122"/>
                <a:cs typeface="微软雅黑" panose="020B0503020204020204" charset="-122"/>
              </a:rPr>
              <a:t>举例：划分图书馆：</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pPr lvl="1" algn="l"/>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一层         服务区</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pPr lvl="1" algn="l"/>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二层         藏书区</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pPr lvl="1" algn="l"/>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三层         阅览区</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14" name="标题 13"/>
          <p:cNvSpPr>
            <a:spLocks noGrp="1"/>
          </p:cNvSpPr>
          <p:nvPr>
            <p:ph type="title"/>
          </p:nvPr>
        </p:nvSpPr>
        <p:spPr/>
        <p:txBody>
          <a:bodyPr/>
          <a:lstStyle/>
          <a:p>
            <a:r>
              <a:rPr lang="zh-CN" altLang="en-US"/>
              <a:t>分类方法</a:t>
            </a:r>
            <a:endParaRPr lang="zh-CN" altLang="en-US"/>
          </a:p>
        </p:txBody>
      </p:sp>
      <p:sp>
        <p:nvSpPr>
          <p:cNvPr id="15"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
        <p:nvSpPr>
          <p:cNvPr id="16" name="左大括号 15"/>
          <p:cNvSpPr/>
          <p:nvPr/>
        </p:nvSpPr>
        <p:spPr>
          <a:xfrm>
            <a:off x="6776085" y="4012565"/>
            <a:ext cx="85725" cy="66103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17" name="左大括号 16"/>
          <p:cNvSpPr/>
          <p:nvPr/>
        </p:nvSpPr>
        <p:spPr>
          <a:xfrm>
            <a:off x="7752080" y="4012565"/>
            <a:ext cx="85725" cy="66103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p:cNvSpPr/>
          <p:nvPr/>
        </p:nvSpPr>
        <p:spPr>
          <a:xfrm>
            <a:off x="2341880" y="178181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1.二分法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3" name="矩形 2"/>
          <p:cNvSpPr/>
          <p:nvPr/>
        </p:nvSpPr>
        <p:spPr>
          <a:xfrm>
            <a:off x="2341880" y="253365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2.过程法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4" name="矩形 3"/>
          <p:cNvSpPr/>
          <p:nvPr/>
        </p:nvSpPr>
        <p:spPr>
          <a:xfrm>
            <a:off x="2341880" y="328549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3.要素法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5" name="矩形 4"/>
          <p:cNvSpPr/>
          <p:nvPr/>
        </p:nvSpPr>
        <p:spPr>
          <a:xfrm>
            <a:off x="2341880" y="4037330"/>
            <a:ext cx="2077720" cy="483870"/>
          </a:xfrm>
          <a:prstGeom prst="rect">
            <a:avLst/>
          </a:prstGeom>
          <a:solidFill>
            <a:schemeClr val="accent2"/>
          </a:solidFill>
          <a:ln>
            <a:solidFill>
              <a:schemeClr val="accent2"/>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4.公式法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6" name="矩形 5"/>
          <p:cNvSpPr/>
          <p:nvPr/>
        </p:nvSpPr>
        <p:spPr>
          <a:xfrm>
            <a:off x="2341880" y="4789170"/>
            <a:ext cx="2077720" cy="483870"/>
          </a:xfrm>
          <a:prstGeom prst="rect">
            <a:avLst/>
          </a:prstGeom>
          <a:solidFill>
            <a:schemeClr val="accent5"/>
          </a:solidFill>
          <a:ln>
            <a:solidFill>
              <a:schemeClr val="accent5"/>
            </a:solidFill>
          </a:ln>
        </p:spPr>
        <p:txBody>
          <a:bodyPr wrap="square" lIns="68580" tIns="34290" rIns="68580" bIns="34290">
            <a:spAutoFit/>
          </a:bodyPr>
          <a:lstStyle/>
          <a:p>
            <a:pPr algn="ctr">
              <a:lnSpc>
                <a:spcPct val="150000"/>
              </a:lnSpc>
            </a:pPr>
            <a:r>
              <a:rPr lang="en-US" altLang="zh-CN" dirty="0">
                <a:solidFill>
                  <a:schemeClr val="bg1"/>
                </a:solidFill>
                <a:latin typeface="微软雅黑" panose="020B0503020204020204" charset="-122"/>
                <a:ea typeface="微软雅黑" panose="020B0503020204020204" charset="-122"/>
              </a:rPr>
              <a:t>5.</a:t>
            </a:r>
            <a:r>
              <a:rPr lang="zh-CN" altLang="en-US" dirty="0">
                <a:solidFill>
                  <a:schemeClr val="bg1"/>
                </a:solidFill>
                <a:latin typeface="微软雅黑" panose="020B0503020204020204" charset="-122"/>
                <a:ea typeface="微软雅黑" panose="020B0503020204020204" charset="-122"/>
              </a:rPr>
              <a:t>矩阵法</a:t>
            </a:r>
            <a:endParaRPr lang="zh-CN" altLang="en-US" dirty="0">
              <a:solidFill>
                <a:schemeClr val="bg1"/>
              </a:solidFill>
              <a:latin typeface="微软雅黑" panose="020B0503020204020204" charset="-122"/>
              <a:ea typeface="微软雅黑" panose="020B0503020204020204" charset="-122"/>
            </a:endParaRPr>
          </a:p>
        </p:txBody>
      </p:sp>
      <p:grpSp>
        <p:nvGrpSpPr>
          <p:cNvPr id="12" name="组合 11"/>
          <p:cNvGrpSpPr/>
          <p:nvPr/>
        </p:nvGrpSpPr>
        <p:grpSpPr>
          <a:xfrm>
            <a:off x="6186170" y="1733550"/>
            <a:ext cx="3860165" cy="3620770"/>
            <a:chOff x="9814" y="2910"/>
            <a:chExt cx="5827" cy="5393"/>
          </a:xfrm>
        </p:grpSpPr>
        <p:sp>
          <p:nvSpPr>
            <p:cNvPr id="7" name="圆角矩形 6"/>
            <p:cNvSpPr/>
            <p:nvPr/>
          </p:nvSpPr>
          <p:spPr>
            <a:xfrm>
              <a:off x="9814" y="2910"/>
              <a:ext cx="5827" cy="5393"/>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prstClr val="white"/>
                </a:solidFill>
                <a:latin typeface="+mj-ea"/>
                <a:ea typeface="+mj-ea"/>
              </a:endParaRPr>
            </a:p>
          </p:txBody>
        </p:sp>
        <p:sp>
          <p:nvSpPr>
            <p:cNvPr id="8" name="圆角矩形 7"/>
            <p:cNvSpPr/>
            <p:nvPr/>
          </p:nvSpPr>
          <p:spPr>
            <a:xfrm>
              <a:off x="9982" y="3750"/>
              <a:ext cx="5342" cy="3929"/>
            </a:xfrm>
            <a:prstGeom prst="roundRect">
              <a:avLst>
                <a:gd name="adj" fmla="val 8586"/>
              </a:avLst>
            </a:prstGeom>
            <a:solidFill>
              <a:schemeClr val="accent5"/>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schemeClr val="bg1"/>
                </a:solidFill>
                <a:latin typeface="+mj-ea"/>
                <a:ea typeface="+mj-ea"/>
              </a:endParaRPr>
            </a:p>
          </p:txBody>
        </p:sp>
        <p:sp>
          <p:nvSpPr>
            <p:cNvPr id="9" name="文本框 113"/>
            <p:cNvSpPr txBox="1"/>
            <p:nvPr/>
          </p:nvSpPr>
          <p:spPr>
            <a:xfrm>
              <a:off x="10134" y="3983"/>
              <a:ext cx="5126" cy="730"/>
            </a:xfrm>
            <a:prstGeom prst="rect">
              <a:avLst/>
            </a:prstGeom>
            <a:noFill/>
          </p:spPr>
          <p:txBody>
            <a:bodyPr wrap="square" lIns="74965" tIns="37483" rIns="74965" bIns="37483" rtlCol="0">
              <a:spAutoFit/>
            </a:bodyPr>
            <a:lstStyle/>
            <a:p>
              <a:pPr algn="ctr">
                <a:lnSpc>
                  <a:spcPct val="150000"/>
                </a:lnSpc>
              </a:pPr>
              <a:endParaRPr lang="zh-CN" altLang="en-US" b="1" dirty="0">
                <a:solidFill>
                  <a:schemeClr val="bg1"/>
                </a:solidFill>
                <a:latin typeface="微软雅黑" panose="020B0503020204020204" charset="-122"/>
                <a:ea typeface="微软雅黑" panose="020B0503020204020204" charset="-122"/>
              </a:endParaRPr>
            </a:p>
          </p:txBody>
        </p:sp>
        <p:sp>
          <p:nvSpPr>
            <p:cNvPr id="10" name="TextBox 35"/>
            <p:cNvSpPr txBox="1">
              <a:spLocks noChangeArrowheads="1"/>
            </p:cNvSpPr>
            <p:nvPr/>
          </p:nvSpPr>
          <p:spPr bwMode="auto">
            <a:xfrm>
              <a:off x="9814" y="3071"/>
              <a:ext cx="5767" cy="524"/>
            </a:xfrm>
            <a:prstGeom prst="rect">
              <a:avLst/>
            </a:prstGeom>
            <a:noFill/>
            <a:ln w="9525">
              <a:noFill/>
              <a:miter lim="800000"/>
            </a:ln>
          </p:spPr>
          <p:txBody>
            <a:bodyPr wrap="square" lIns="74965" tIns="37483" rIns="74965" bIns="37483">
              <a:spAutoFit/>
            </a:bodyPr>
            <a:lstStyle/>
            <a:p>
              <a:pPr algn="ctr"/>
              <a:r>
                <a:rPr lang="zh-CN" altLang="en-US" b="1" dirty="0">
                  <a:latin typeface="微软雅黑" panose="020B0503020204020204" charset="-122"/>
                  <a:ea typeface="微软雅黑" panose="020B0503020204020204" charset="-122"/>
                </a:rPr>
                <a:t>公式法举例</a:t>
              </a:r>
              <a:endParaRPr lang="zh-CN" altLang="en-US" b="1" dirty="0">
                <a:latin typeface="微软雅黑" panose="020B0503020204020204" charset="-122"/>
                <a:ea typeface="微软雅黑" panose="020B0503020204020204" charset="-122"/>
              </a:endParaRPr>
            </a:p>
          </p:txBody>
        </p:sp>
      </p:grpSp>
      <p:sp>
        <p:nvSpPr>
          <p:cNvPr id="13" name="文本框 12"/>
          <p:cNvSpPr txBox="1"/>
          <p:nvPr/>
        </p:nvSpPr>
        <p:spPr>
          <a:xfrm>
            <a:off x="6398260" y="2453640"/>
            <a:ext cx="3318510" cy="2306955"/>
          </a:xfrm>
          <a:prstGeom prst="rect">
            <a:avLst/>
          </a:prstGeom>
          <a:noFill/>
        </p:spPr>
        <p:txBody>
          <a:bodyPr wrap="square" rtlCol="0">
            <a:spAutoFit/>
          </a:bodyPr>
          <a:lstStyle/>
          <a:p>
            <a:pPr algn="l"/>
            <a:r>
              <a:rPr lang="zh-CN" altLang="en-US">
                <a:solidFill>
                  <a:schemeClr val="bg1"/>
                </a:solidFill>
                <a:latin typeface="微软雅黑" panose="020B0503020204020204" charset="-122"/>
                <a:ea typeface="微软雅黑" panose="020B0503020204020204" charset="-122"/>
                <a:cs typeface="微软雅黑" panose="020B0503020204020204" charset="-122"/>
              </a:rPr>
              <a:t>按照公式设计的要素去分类，只要公式成立，那这样的分类就符合MECE原则</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a:solidFill>
                  <a:schemeClr val="bg1"/>
                </a:solidFill>
                <a:latin typeface="微软雅黑" panose="020B0503020204020204" charset="-122"/>
                <a:ea typeface="微软雅黑" panose="020B0503020204020204" charset="-122"/>
                <a:cs typeface="微软雅黑" panose="020B0503020204020204" charset="-122"/>
              </a:rPr>
              <a:t>比如</a:t>
            </a:r>
            <a:r>
              <a:rPr lang="zh-CN" altLang="en-US">
                <a:solidFill>
                  <a:schemeClr val="accent2"/>
                </a:solidFill>
                <a:latin typeface="微软雅黑" panose="020B0503020204020204" charset="-122"/>
                <a:ea typeface="微软雅黑" panose="020B0503020204020204" charset="-122"/>
                <a:cs typeface="微软雅黑" panose="020B0503020204020204" charset="-122"/>
              </a:rPr>
              <a:t>销售额=单价×数量</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a:solidFill>
                  <a:schemeClr val="bg1"/>
                </a:solidFill>
                <a:latin typeface="微软雅黑" panose="020B0503020204020204" charset="-122"/>
                <a:ea typeface="微软雅黑" panose="020B0503020204020204" charset="-122"/>
                <a:cs typeface="微软雅黑" panose="020B0503020204020204" charset="-122"/>
              </a:rPr>
              <a:t>那就销售额就可以分为单价、数量</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a:solidFill>
                  <a:schemeClr val="bg1"/>
                </a:solidFill>
                <a:latin typeface="微软雅黑" panose="020B0503020204020204" charset="-122"/>
                <a:ea typeface="微软雅黑" panose="020B0503020204020204" charset="-122"/>
                <a:cs typeface="微软雅黑" panose="020B0503020204020204" charset="-122"/>
              </a:rPr>
              <a:t>......</a:t>
            </a:r>
            <a:endParaRPr lang="en-US" altLang="zh-C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标题 13"/>
          <p:cNvSpPr>
            <a:spLocks noGrp="1"/>
          </p:cNvSpPr>
          <p:nvPr>
            <p:ph type="title"/>
          </p:nvPr>
        </p:nvSpPr>
        <p:spPr/>
        <p:txBody>
          <a:bodyPr/>
          <a:lstStyle/>
          <a:p>
            <a:r>
              <a:rPr lang="zh-CN" altLang="en-US"/>
              <a:t>分类方法</a:t>
            </a:r>
            <a:endParaRPr lang="zh-CN" altLang="en-US"/>
          </a:p>
        </p:txBody>
      </p:sp>
      <p:sp>
        <p:nvSpPr>
          <p:cNvPr id="15"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136"/>
          <p:cNvSpPr/>
          <p:nvPr/>
        </p:nvSpPr>
        <p:spPr>
          <a:xfrm>
            <a:off x="2341880" y="178181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1.二分法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3" name="矩形 2"/>
          <p:cNvSpPr/>
          <p:nvPr/>
        </p:nvSpPr>
        <p:spPr>
          <a:xfrm>
            <a:off x="2341880" y="253365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2.过程法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4" name="矩形 3"/>
          <p:cNvSpPr/>
          <p:nvPr/>
        </p:nvSpPr>
        <p:spPr>
          <a:xfrm>
            <a:off x="2341880" y="328549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3.要素法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5" name="矩形 4"/>
          <p:cNvSpPr/>
          <p:nvPr/>
        </p:nvSpPr>
        <p:spPr>
          <a:xfrm>
            <a:off x="2341880" y="4037330"/>
            <a:ext cx="2077720" cy="483870"/>
          </a:xfrm>
          <a:prstGeom prst="rect">
            <a:avLst/>
          </a:prstGeom>
          <a:solidFill>
            <a:schemeClr val="accent5"/>
          </a:solidFill>
          <a:ln>
            <a:solidFill>
              <a:schemeClr val="accent5"/>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4.公式法</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6" name="矩形 5"/>
          <p:cNvSpPr/>
          <p:nvPr/>
        </p:nvSpPr>
        <p:spPr>
          <a:xfrm>
            <a:off x="2341880" y="4789170"/>
            <a:ext cx="2077720" cy="483870"/>
          </a:xfrm>
          <a:prstGeom prst="rect">
            <a:avLst/>
          </a:prstGeom>
          <a:solidFill>
            <a:schemeClr val="accent2"/>
          </a:solidFill>
          <a:ln>
            <a:solidFill>
              <a:schemeClr val="accent2"/>
            </a:solidFill>
          </a:ln>
        </p:spPr>
        <p:txBody>
          <a:bodyPr wrap="square" lIns="68580" tIns="34290" rIns="68580" bIns="34290">
            <a:spAutoFit/>
          </a:bodyPr>
          <a:lstStyle/>
          <a:p>
            <a:pPr lvl="0" algn="ctr">
              <a:lnSpc>
                <a:spcPct val="150000"/>
              </a:lnSpc>
            </a:pPr>
            <a:r>
              <a:rPr lang="en-US" altLang="zh-CN" dirty="0">
                <a:solidFill>
                  <a:schemeClr val="bg1"/>
                </a:solidFill>
                <a:latin typeface="微软雅黑" panose="020B0503020204020204" charset="-122"/>
                <a:ea typeface="微软雅黑" panose="020B0503020204020204" charset="-122"/>
                <a:sym typeface="+mn-ea"/>
              </a:rPr>
              <a:t>5.矩阵法</a:t>
            </a:r>
            <a:endParaRPr lang="en-US" altLang="zh-CN" dirty="0">
              <a:solidFill>
                <a:schemeClr val="bg1"/>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6311900" y="1739900"/>
            <a:ext cx="3860165" cy="3620770"/>
            <a:chOff x="9814" y="2910"/>
            <a:chExt cx="5827" cy="5393"/>
          </a:xfrm>
        </p:grpSpPr>
        <p:sp>
          <p:nvSpPr>
            <p:cNvPr id="7" name="圆角矩形 6"/>
            <p:cNvSpPr/>
            <p:nvPr/>
          </p:nvSpPr>
          <p:spPr>
            <a:xfrm>
              <a:off x="9814" y="2910"/>
              <a:ext cx="5827" cy="5393"/>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prstClr val="white"/>
                </a:solidFill>
                <a:latin typeface="+mj-ea"/>
                <a:ea typeface="+mj-ea"/>
              </a:endParaRPr>
            </a:p>
          </p:txBody>
        </p:sp>
        <p:sp>
          <p:nvSpPr>
            <p:cNvPr id="8" name="圆角矩形 7"/>
            <p:cNvSpPr/>
            <p:nvPr/>
          </p:nvSpPr>
          <p:spPr>
            <a:xfrm>
              <a:off x="9982" y="3750"/>
              <a:ext cx="5342" cy="3929"/>
            </a:xfrm>
            <a:prstGeom prst="roundRect">
              <a:avLst>
                <a:gd name="adj" fmla="val 8586"/>
              </a:avLst>
            </a:prstGeom>
            <a:solidFill>
              <a:schemeClr val="accent5"/>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70" tIns="34285" rIns="68570" bIns="34285" rtlCol="0" anchor="ctr"/>
            <a:lstStyle/>
            <a:p>
              <a:pPr algn="ctr"/>
              <a:endParaRPr lang="zh-CN" altLang="en-US">
                <a:solidFill>
                  <a:schemeClr val="bg1"/>
                </a:solidFill>
                <a:latin typeface="+mj-ea"/>
                <a:ea typeface="+mj-ea"/>
              </a:endParaRPr>
            </a:p>
          </p:txBody>
        </p:sp>
        <p:sp>
          <p:nvSpPr>
            <p:cNvPr id="9" name="文本框 113"/>
            <p:cNvSpPr txBox="1"/>
            <p:nvPr/>
          </p:nvSpPr>
          <p:spPr>
            <a:xfrm>
              <a:off x="10134" y="3983"/>
              <a:ext cx="5126" cy="730"/>
            </a:xfrm>
            <a:prstGeom prst="rect">
              <a:avLst/>
            </a:prstGeom>
            <a:noFill/>
          </p:spPr>
          <p:txBody>
            <a:bodyPr wrap="square" lIns="74965" tIns="37483" rIns="74965" bIns="37483" rtlCol="0">
              <a:spAutoFit/>
            </a:bodyPr>
            <a:lstStyle/>
            <a:p>
              <a:pPr algn="ctr">
                <a:lnSpc>
                  <a:spcPct val="150000"/>
                </a:lnSpc>
              </a:pPr>
              <a:endParaRPr lang="zh-CN" altLang="en-US" b="1" dirty="0">
                <a:solidFill>
                  <a:schemeClr val="bg1"/>
                </a:solidFill>
                <a:latin typeface="微软雅黑" panose="020B0503020204020204" charset="-122"/>
                <a:ea typeface="微软雅黑" panose="020B0503020204020204" charset="-122"/>
              </a:endParaRPr>
            </a:p>
          </p:txBody>
        </p:sp>
        <p:sp>
          <p:nvSpPr>
            <p:cNvPr id="10" name="TextBox 35"/>
            <p:cNvSpPr txBox="1">
              <a:spLocks noChangeArrowheads="1"/>
            </p:cNvSpPr>
            <p:nvPr/>
          </p:nvSpPr>
          <p:spPr bwMode="auto">
            <a:xfrm>
              <a:off x="9814" y="3071"/>
              <a:ext cx="5767" cy="524"/>
            </a:xfrm>
            <a:prstGeom prst="rect">
              <a:avLst/>
            </a:prstGeom>
            <a:noFill/>
            <a:ln w="9525">
              <a:noFill/>
              <a:miter lim="800000"/>
            </a:ln>
          </p:spPr>
          <p:txBody>
            <a:bodyPr wrap="square" lIns="74965" tIns="37483" rIns="74965" bIns="37483">
              <a:spAutoFit/>
            </a:bodyPr>
            <a:lstStyle/>
            <a:p>
              <a:pPr algn="ctr"/>
              <a:r>
                <a:rPr lang="zh-CN" altLang="en-US" b="1" dirty="0">
                  <a:latin typeface="微软雅黑" panose="020B0503020204020204" charset="-122"/>
                  <a:ea typeface="微软雅黑" panose="020B0503020204020204" charset="-122"/>
                </a:rPr>
                <a:t>矩阵法举例</a:t>
              </a:r>
              <a:endParaRPr lang="zh-CN" altLang="en-US" b="1" dirty="0">
                <a:latin typeface="微软雅黑" panose="020B0503020204020204" charset="-122"/>
                <a:ea typeface="微软雅黑" panose="020B0503020204020204" charset="-122"/>
              </a:endParaRPr>
            </a:p>
          </p:txBody>
        </p:sp>
      </p:grpSp>
      <p:cxnSp>
        <p:nvCxnSpPr>
          <p:cNvPr id="15" name="直接连接符 14"/>
          <p:cNvCxnSpPr/>
          <p:nvPr/>
        </p:nvCxnSpPr>
        <p:spPr>
          <a:xfrm>
            <a:off x="6681470" y="3646805"/>
            <a:ext cx="2874010" cy="0"/>
          </a:xfrm>
          <a:prstGeom prst="line">
            <a:avLst/>
          </a:prstGeom>
          <a:ln>
            <a:headEnd type="none"/>
            <a:tailEnd type="triangle" w="med" len="med"/>
          </a:ln>
        </p:spPr>
        <p:style>
          <a:lnRef idx="1">
            <a:schemeClr val="accent4"/>
          </a:lnRef>
          <a:fillRef idx="0">
            <a:schemeClr val="accent4"/>
          </a:fillRef>
          <a:effectRef idx="0">
            <a:schemeClr val="accent4"/>
          </a:effectRef>
          <a:fontRef idx="minor">
            <a:schemeClr val="tx1"/>
          </a:fontRef>
        </p:style>
      </p:cxnSp>
      <p:sp>
        <p:nvSpPr>
          <p:cNvPr id="19" name="矩形 18"/>
          <p:cNvSpPr/>
          <p:nvPr/>
        </p:nvSpPr>
        <p:spPr>
          <a:xfrm>
            <a:off x="7480935" y="2366010"/>
            <a:ext cx="590550" cy="337185"/>
          </a:xfrm>
          <a:prstGeom prst="rect">
            <a:avLst/>
          </a:prstGeom>
          <a:noFill/>
          <a:ln>
            <a:noFill/>
          </a:ln>
        </p:spPr>
        <p:txBody>
          <a:bodyPr wrap="none" rtlCol="0" anchor="t">
            <a:spAutoFit/>
          </a:bodyPr>
          <a:lstStyle/>
          <a:p>
            <a:pPr algn="ctr"/>
            <a:r>
              <a:rPr lang="zh-CN" altLang="en-US" sz="16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重要</a:t>
            </a:r>
            <a:endParaRPr lang="zh-CN" altLang="en-US" sz="16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20" name="矩形 19"/>
          <p:cNvSpPr/>
          <p:nvPr/>
        </p:nvSpPr>
        <p:spPr>
          <a:xfrm>
            <a:off x="9474200" y="3378200"/>
            <a:ext cx="430530" cy="583565"/>
          </a:xfrm>
          <a:prstGeom prst="rect">
            <a:avLst/>
          </a:prstGeom>
          <a:noFill/>
          <a:ln>
            <a:noFill/>
          </a:ln>
        </p:spPr>
        <p:txBody>
          <a:bodyPr wrap="square" rtlCol="0" anchor="t">
            <a:spAutoFit/>
          </a:bodyPr>
          <a:lstStyle/>
          <a:p>
            <a:pPr algn="ctr"/>
            <a:r>
              <a:rPr lang="zh-CN" altLang="en-US" sz="16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紧急</a:t>
            </a:r>
            <a:endParaRPr lang="zh-CN" altLang="en-US" sz="16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21" name="矩形 20"/>
          <p:cNvSpPr/>
          <p:nvPr/>
        </p:nvSpPr>
        <p:spPr>
          <a:xfrm>
            <a:off x="6795135" y="2745740"/>
            <a:ext cx="1220470" cy="787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重要</a:t>
            </a:r>
            <a:endParaRPr lang="zh-CN" altLang="en-US">
              <a:solidFill>
                <a:schemeClr val="tx1"/>
              </a:solidFill>
            </a:endParaRPr>
          </a:p>
          <a:p>
            <a:pPr algn="ctr"/>
            <a:r>
              <a:rPr lang="zh-CN" altLang="en-US">
                <a:solidFill>
                  <a:schemeClr val="tx1"/>
                </a:solidFill>
              </a:rPr>
              <a:t>不紧急</a:t>
            </a:r>
            <a:endParaRPr lang="zh-CN" altLang="en-US">
              <a:solidFill>
                <a:schemeClr val="tx1"/>
              </a:solidFill>
            </a:endParaRPr>
          </a:p>
        </p:txBody>
      </p:sp>
      <p:sp>
        <p:nvSpPr>
          <p:cNvPr id="26" name="矩形 25"/>
          <p:cNvSpPr/>
          <p:nvPr/>
        </p:nvSpPr>
        <p:spPr>
          <a:xfrm>
            <a:off x="8187690" y="2746375"/>
            <a:ext cx="1220470" cy="787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重要</a:t>
            </a:r>
            <a:endParaRPr lang="zh-CN" altLang="en-US">
              <a:solidFill>
                <a:schemeClr val="tx1"/>
              </a:solidFill>
            </a:endParaRPr>
          </a:p>
          <a:p>
            <a:pPr algn="ctr"/>
            <a:r>
              <a:rPr lang="zh-CN" altLang="en-US">
                <a:solidFill>
                  <a:schemeClr val="tx1"/>
                </a:solidFill>
              </a:rPr>
              <a:t>紧急</a:t>
            </a:r>
            <a:endParaRPr lang="zh-CN" altLang="en-US">
              <a:solidFill>
                <a:schemeClr val="tx1"/>
              </a:solidFill>
            </a:endParaRPr>
          </a:p>
        </p:txBody>
      </p:sp>
      <p:sp>
        <p:nvSpPr>
          <p:cNvPr id="29" name="矩形 28"/>
          <p:cNvSpPr/>
          <p:nvPr/>
        </p:nvSpPr>
        <p:spPr>
          <a:xfrm>
            <a:off x="6797675" y="3797300"/>
            <a:ext cx="1220470" cy="787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不重要</a:t>
            </a:r>
            <a:endParaRPr lang="zh-CN" altLang="en-US">
              <a:solidFill>
                <a:schemeClr val="tx1"/>
              </a:solidFill>
            </a:endParaRPr>
          </a:p>
          <a:p>
            <a:pPr algn="ctr"/>
            <a:r>
              <a:rPr lang="zh-CN" altLang="en-US">
                <a:solidFill>
                  <a:schemeClr val="tx1"/>
                </a:solidFill>
              </a:rPr>
              <a:t>不紧急</a:t>
            </a:r>
            <a:endParaRPr lang="zh-CN" altLang="en-US">
              <a:solidFill>
                <a:schemeClr val="tx1"/>
              </a:solidFill>
            </a:endParaRPr>
          </a:p>
        </p:txBody>
      </p:sp>
      <p:sp>
        <p:nvSpPr>
          <p:cNvPr id="32" name="矩形 31"/>
          <p:cNvSpPr/>
          <p:nvPr/>
        </p:nvSpPr>
        <p:spPr>
          <a:xfrm>
            <a:off x="8211820" y="3797300"/>
            <a:ext cx="1220470" cy="787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不重要</a:t>
            </a:r>
            <a:endParaRPr lang="zh-CN" altLang="en-US">
              <a:solidFill>
                <a:schemeClr val="tx1"/>
              </a:solidFill>
            </a:endParaRPr>
          </a:p>
          <a:p>
            <a:pPr algn="ctr"/>
            <a:r>
              <a:rPr lang="zh-CN" altLang="en-US">
                <a:solidFill>
                  <a:schemeClr val="tx1"/>
                </a:solidFill>
              </a:rPr>
              <a:t>紧急</a:t>
            </a:r>
            <a:endParaRPr lang="zh-CN" altLang="en-US">
              <a:solidFill>
                <a:schemeClr val="tx1"/>
              </a:solidFill>
            </a:endParaRPr>
          </a:p>
        </p:txBody>
      </p:sp>
      <p:cxnSp>
        <p:nvCxnSpPr>
          <p:cNvPr id="34" name="直接箭头连接符 33"/>
          <p:cNvCxnSpPr/>
          <p:nvPr/>
        </p:nvCxnSpPr>
        <p:spPr>
          <a:xfrm flipV="1">
            <a:off x="8118475" y="2571115"/>
            <a:ext cx="0" cy="2152015"/>
          </a:xfrm>
          <a:prstGeom prst="straightConnector1">
            <a:avLst/>
          </a:prstGeom>
          <a:ln>
            <a:headEnd type="none"/>
            <a:tailEnd type="triangle" w="med" len="med"/>
          </a:ln>
        </p:spPr>
        <p:style>
          <a:lnRef idx="1">
            <a:schemeClr val="accent4"/>
          </a:lnRef>
          <a:fillRef idx="0">
            <a:schemeClr val="accent4"/>
          </a:fillRef>
          <a:effectRef idx="0">
            <a:schemeClr val="accent4"/>
          </a:effectRef>
          <a:fontRef idx="minor">
            <a:schemeClr val="tx1"/>
          </a:fontRef>
        </p:style>
      </p:cxnSp>
      <p:sp>
        <p:nvSpPr>
          <p:cNvPr id="13" name="标题 12"/>
          <p:cNvSpPr>
            <a:spLocks noGrp="1"/>
          </p:cNvSpPr>
          <p:nvPr>
            <p:ph type="title"/>
          </p:nvPr>
        </p:nvSpPr>
        <p:spPr/>
        <p:txBody>
          <a:bodyPr/>
          <a:lstStyle/>
          <a:p>
            <a:r>
              <a:rPr lang="zh-CN" altLang="en-US"/>
              <a:t>分类方法</a:t>
            </a:r>
            <a:endParaRPr lang="zh-CN" altLang="en-US"/>
          </a:p>
        </p:txBody>
      </p:sp>
      <p:sp>
        <p:nvSpPr>
          <p:cNvPr id="14"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MECE</a:t>
            </a:r>
            <a:r>
              <a:rPr lang="zh-CN" altLang="en-US">
                <a:solidFill>
                  <a:schemeClr val="bg1">
                    <a:lumMod val="50000"/>
                  </a:schemeClr>
                </a:solidFill>
              </a:rPr>
              <a:t>分析法</a:t>
            </a:r>
            <a:endParaRPr lang="zh-CN" altLang="en-US">
              <a:solidFill>
                <a:schemeClr val="bg1">
                  <a:lumMod val="50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713740" y="635000"/>
            <a:ext cx="10583545" cy="1325880"/>
          </a:xfrm>
        </p:spPr>
        <p:txBody>
          <a:bodyPr>
            <a:normAutofit/>
          </a:bodyPr>
          <a:lstStyle/>
          <a:p>
            <a:pPr>
              <a:lnSpc>
                <a:spcPct val="110000"/>
              </a:lnSpc>
            </a:pPr>
            <a:r>
              <a:rPr lang="zh-CN" altLang="en-US" b="1">
                <a:solidFill>
                  <a:schemeClr val="accent5"/>
                </a:solidFill>
                <a:sym typeface="+mn-ea"/>
              </a:rPr>
              <a:t>鱼骨图分析法</a:t>
            </a:r>
            <a:r>
              <a:rPr lang="en-US" altLang="zh-CN" b="1">
                <a:solidFill>
                  <a:schemeClr val="accent5"/>
                </a:solidFill>
                <a:sym typeface="+mn-ea"/>
              </a:rPr>
              <a:t> </a:t>
            </a:r>
            <a:br>
              <a:rPr lang="en-US" altLang="zh-CN" b="1">
                <a:solidFill>
                  <a:schemeClr val="accent5"/>
                </a:solidFill>
                <a:sym typeface="+mn-ea"/>
              </a:rPr>
            </a:br>
            <a:r>
              <a:rPr lang="zh-CN" altLang="en-US" sz="2665" b="1">
                <a:solidFill>
                  <a:schemeClr val="accent5"/>
                </a:solidFill>
                <a:sym typeface="+mn-ea"/>
              </a:rPr>
              <a:t>（</a:t>
            </a:r>
            <a:r>
              <a:rPr lang="en-US" altLang="zh-CN" sz="2665" b="1">
                <a:solidFill>
                  <a:schemeClr val="accent5"/>
                </a:solidFill>
                <a:sym typeface="+mn-ea"/>
              </a:rPr>
              <a:t>5M/6M</a:t>
            </a:r>
            <a:r>
              <a:rPr lang="zh-CN" altLang="en-US" sz="2665" b="1">
                <a:solidFill>
                  <a:schemeClr val="accent5"/>
                </a:solidFill>
                <a:sym typeface="+mn-ea"/>
              </a:rPr>
              <a:t>因素分析法，</a:t>
            </a:r>
            <a:r>
              <a:rPr lang="en-US" altLang="zh-CN" sz="2665" b="1">
                <a:solidFill>
                  <a:schemeClr val="accent5"/>
                </a:solidFill>
                <a:sym typeface="+mn-ea"/>
              </a:rPr>
              <a:t>5W</a:t>
            </a:r>
            <a:r>
              <a:rPr lang="zh-CN" altLang="en-US" sz="2665" b="1">
                <a:solidFill>
                  <a:schemeClr val="accent5"/>
                </a:solidFill>
                <a:sym typeface="+mn-ea"/>
              </a:rPr>
              <a:t>根因法，因果分析法）</a:t>
            </a:r>
            <a:endParaRPr lang="zh-CN" altLang="en-US" sz="2665" b="1">
              <a:solidFill>
                <a:schemeClr val="accent5"/>
              </a:solidFill>
              <a:sym typeface="+mn-ea"/>
            </a:endParaRPr>
          </a:p>
        </p:txBody>
      </p:sp>
      <p:sp>
        <p:nvSpPr>
          <p:cNvPr id="2" name="文本框 1"/>
          <p:cNvSpPr txBox="1"/>
          <p:nvPr/>
        </p:nvSpPr>
        <p:spPr>
          <a:xfrm>
            <a:off x="848995" y="3388995"/>
            <a:ext cx="10494010" cy="2245360"/>
          </a:xfrm>
          <a:prstGeom prst="rect">
            <a:avLst/>
          </a:prstGeom>
          <a:noFill/>
        </p:spPr>
        <p:txBody>
          <a:bodyPr wrap="square" rtlCol="0" anchor="t">
            <a:spAutoFit/>
          </a:bodyPr>
          <a:p>
            <a:r>
              <a:rPr lang="zh-CN" altLang="en-US" sz="2000" b="1">
                <a:solidFill>
                  <a:schemeClr val="accent2"/>
                </a:solidFill>
                <a:latin typeface="等线" panose="02010600030101010101" charset="-122"/>
                <a:ea typeface="等线" panose="02010600030101010101" charset="-122"/>
                <a:cs typeface="等线" panose="02010600030101010101" charset="-122"/>
              </a:rPr>
              <a:t>鱼骨图分析法</a:t>
            </a:r>
            <a:r>
              <a:rPr lang="zh-CN" altLang="en-US" sz="2000">
                <a:latin typeface="等线" panose="02010600030101010101" charset="-122"/>
                <a:ea typeface="等线" panose="02010600030101010101" charset="-122"/>
                <a:cs typeface="等线" panose="02010600030101010101" charset="-122"/>
              </a:rPr>
              <a:t>是咨询人员进行因果分析时经常采用的一种方法，其特点是简捷实用，比较直观。</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a:p>
            <a:pPr marL="342900" indent="-342900">
              <a:buFont typeface="Arial" panose="020B0604020202020204" pitchFamily="34" charset="0"/>
              <a:buChar char="•"/>
            </a:pPr>
            <a:r>
              <a:rPr lang="zh-CN" altLang="en-US" sz="2000">
                <a:latin typeface="等线" panose="02010600030101010101" charset="-122"/>
                <a:ea typeface="等线" panose="02010600030101010101" charset="-122"/>
                <a:cs typeface="等线" panose="02010600030101010101" charset="-122"/>
              </a:rPr>
              <a:t>一般方式是通过</a:t>
            </a:r>
            <a:r>
              <a:rPr lang="en-US" altLang="zh-CN" sz="2000">
                <a:latin typeface="等线" panose="02010600030101010101" charset="-122"/>
                <a:ea typeface="等线" panose="02010600030101010101" charset="-122"/>
                <a:cs typeface="等线" panose="02010600030101010101" charset="-122"/>
              </a:rPr>
              <a:t>5</a:t>
            </a:r>
            <a:r>
              <a:rPr lang="zh-CN" altLang="en-US" sz="2000">
                <a:latin typeface="等线" panose="02010600030101010101" charset="-122"/>
                <a:ea typeface="等线" panose="02010600030101010101" charset="-122"/>
                <a:cs typeface="等线" panose="02010600030101010101" charset="-122"/>
              </a:rPr>
              <a:t>个或</a:t>
            </a:r>
            <a:r>
              <a:rPr lang="en-US" altLang="zh-CN" sz="2000">
                <a:latin typeface="等线" panose="02010600030101010101" charset="-122"/>
                <a:ea typeface="等线" panose="02010600030101010101" charset="-122"/>
                <a:cs typeface="等线" panose="02010600030101010101" charset="-122"/>
              </a:rPr>
              <a:t>6</a:t>
            </a:r>
            <a:r>
              <a:rPr lang="zh-CN" altLang="en-US" sz="2000">
                <a:latin typeface="等线" panose="02010600030101010101" charset="-122"/>
                <a:ea typeface="等线" panose="02010600030101010101" charset="-122"/>
                <a:cs typeface="等线" panose="02010600030101010101" charset="-122"/>
              </a:rPr>
              <a:t>个要素（</a:t>
            </a:r>
            <a:r>
              <a:rPr lang="en-US" altLang="zh-CN" sz="2000">
                <a:solidFill>
                  <a:schemeClr val="accent2"/>
                </a:solidFill>
                <a:latin typeface="等线" panose="02010600030101010101" charset="-122"/>
                <a:ea typeface="等线" panose="02010600030101010101" charset="-122"/>
                <a:cs typeface="等线" panose="02010600030101010101" charset="-122"/>
              </a:rPr>
              <a:t>5M/6M</a:t>
            </a:r>
            <a:r>
              <a:rPr lang="zh-CN" altLang="en-US" sz="2000">
                <a:solidFill>
                  <a:schemeClr val="accent2"/>
                </a:solidFill>
                <a:latin typeface="等线" panose="02010600030101010101" charset="-122"/>
                <a:ea typeface="等线" panose="02010600030101010101" charset="-122"/>
                <a:cs typeface="等线" panose="02010600030101010101" charset="-122"/>
              </a:rPr>
              <a:t>因素分析法</a:t>
            </a:r>
            <a:r>
              <a:rPr lang="zh-CN" altLang="en-US" sz="2000">
                <a:latin typeface="等线" panose="02010600030101010101" charset="-122"/>
                <a:ea typeface="等线" panose="02010600030101010101" charset="-122"/>
                <a:cs typeface="等线" panose="02010600030101010101" charset="-122"/>
              </a:rPr>
              <a:t>）来确定这个要素是否存在问题。</a:t>
            </a:r>
            <a:endParaRPr lang="zh-CN" altLang="en-US" sz="2000">
              <a:latin typeface="等线" panose="02010600030101010101" charset="-122"/>
              <a:ea typeface="等线" panose="02010600030101010101" charset="-122"/>
              <a:cs typeface="等线" panose="02010600030101010101" charset="-122"/>
            </a:endParaRPr>
          </a:p>
          <a:p>
            <a:pPr marL="342900" indent="-342900">
              <a:buFont typeface="Arial" panose="020B0604020202020204" pitchFamily="34" charset="0"/>
              <a:buChar char="•"/>
            </a:pPr>
            <a:endParaRPr lang="zh-CN" altLang="en-US" sz="2000">
              <a:latin typeface="等线" panose="02010600030101010101" charset="-122"/>
              <a:ea typeface="等线" panose="02010600030101010101" charset="-122"/>
              <a:cs typeface="等线" panose="02010600030101010101" charset="-122"/>
            </a:endParaRPr>
          </a:p>
          <a:p>
            <a:pPr marL="342900" indent="-342900">
              <a:buFont typeface="Arial" panose="020B0604020202020204" pitchFamily="34" charset="0"/>
              <a:buChar char="•"/>
            </a:pPr>
            <a:r>
              <a:rPr lang="zh-CN" altLang="en-US" sz="2000">
                <a:latin typeface="等线" panose="02010600030101010101" charset="-122"/>
                <a:ea typeface="等线" panose="02010600030101010101" charset="-122"/>
                <a:cs typeface="等线" panose="02010600030101010101" charset="-122"/>
              </a:rPr>
              <a:t>另外通过递进过程中一直问</a:t>
            </a:r>
            <a:r>
              <a:rPr lang="en-US" altLang="zh-CN" sz="2000">
                <a:latin typeface="等线" panose="02010600030101010101" charset="-122"/>
                <a:ea typeface="等线" panose="02010600030101010101" charset="-122"/>
                <a:cs typeface="等线" panose="02010600030101010101" charset="-122"/>
              </a:rPr>
              <a:t>Why</a:t>
            </a:r>
            <a:r>
              <a:rPr lang="zh-CN" altLang="en-US" sz="2000">
                <a:latin typeface="等线" panose="02010600030101010101" charset="-122"/>
                <a:ea typeface="等线" panose="02010600030101010101" charset="-122"/>
                <a:cs typeface="等线" panose="02010600030101010101" charset="-122"/>
              </a:rPr>
              <a:t>，一般通过</a:t>
            </a:r>
            <a:r>
              <a:rPr lang="en-US" altLang="zh-CN" sz="2000">
                <a:latin typeface="等线" panose="02010600030101010101" charset="-122"/>
                <a:ea typeface="等线" panose="02010600030101010101" charset="-122"/>
                <a:cs typeface="等线" panose="02010600030101010101" charset="-122"/>
              </a:rPr>
              <a:t>5</a:t>
            </a:r>
            <a:r>
              <a:rPr lang="zh-CN" altLang="en-US" sz="2000">
                <a:latin typeface="等线" panose="02010600030101010101" charset="-122"/>
                <a:ea typeface="等线" panose="02010600030101010101" charset="-122"/>
                <a:cs typeface="等线" panose="02010600030101010101" charset="-122"/>
              </a:rPr>
              <a:t>个</a:t>
            </a:r>
            <a:r>
              <a:rPr lang="en-US" altLang="zh-CN" sz="2000">
                <a:latin typeface="等线" panose="02010600030101010101" charset="-122"/>
                <a:ea typeface="等线" panose="02010600030101010101" charset="-122"/>
                <a:cs typeface="等线" panose="02010600030101010101" charset="-122"/>
              </a:rPr>
              <a:t>Why</a:t>
            </a:r>
            <a:r>
              <a:rPr lang="zh-CN" altLang="en-US" sz="2000">
                <a:latin typeface="等线" panose="02010600030101010101" charset="-122"/>
                <a:ea typeface="等线" panose="02010600030101010101" charset="-122"/>
                <a:cs typeface="等线" panose="02010600030101010101" charset="-122"/>
              </a:rPr>
              <a:t>基本能够定位问题真实原因，又叫做</a:t>
            </a:r>
            <a:r>
              <a:rPr lang="en-US" altLang="zh-CN" sz="2000">
                <a:solidFill>
                  <a:schemeClr val="accent2"/>
                </a:solidFill>
                <a:latin typeface="等线" panose="02010600030101010101" charset="-122"/>
                <a:ea typeface="等线" panose="02010600030101010101" charset="-122"/>
                <a:cs typeface="等线" panose="02010600030101010101" charset="-122"/>
              </a:rPr>
              <a:t>5W</a:t>
            </a:r>
            <a:r>
              <a:rPr lang="zh-CN" altLang="en-US" sz="2000">
                <a:solidFill>
                  <a:schemeClr val="accent2"/>
                </a:solidFill>
                <a:latin typeface="等线" panose="02010600030101010101" charset="-122"/>
                <a:ea typeface="等线" panose="02010600030101010101" charset="-122"/>
                <a:cs typeface="等线" panose="02010600030101010101" charset="-122"/>
              </a:rPr>
              <a:t>根因法</a:t>
            </a:r>
            <a:r>
              <a:rPr lang="zh-CN" altLang="en-US" sz="2000">
                <a:latin typeface="等线" panose="02010600030101010101" charset="-122"/>
                <a:ea typeface="等线" panose="02010600030101010101" charset="-122"/>
                <a:cs typeface="等线" panose="02010600030101010101" charset="-122"/>
              </a:rPr>
              <a:t>或者是</a:t>
            </a:r>
            <a:r>
              <a:rPr lang="zh-CN" altLang="en-US" sz="2000">
                <a:solidFill>
                  <a:schemeClr val="accent2"/>
                </a:solidFill>
                <a:latin typeface="等线" panose="02010600030101010101" charset="-122"/>
                <a:ea typeface="等线" panose="02010600030101010101" charset="-122"/>
                <a:cs typeface="等线" panose="02010600030101010101" charset="-122"/>
              </a:rPr>
              <a:t>因果分析法</a:t>
            </a:r>
            <a:r>
              <a:rPr lang="zh-CN" altLang="en-US" sz="200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sp>
        <p:nvSpPr>
          <p:cNvPr id="4" name="标题 1"/>
          <p:cNvSpPr>
            <a:spLocks noGrp="1"/>
          </p:cNvSpPr>
          <p:nvPr/>
        </p:nvSpPr>
        <p:spPr>
          <a:xfrm>
            <a:off x="979170" y="229616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方法论价值：分析问题，找到原因</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定义</a:t>
            </a:r>
            <a:endParaRPr lang="zh-CN" altLang="en-US"/>
          </a:p>
        </p:txBody>
      </p:sp>
      <p:grpSp>
        <p:nvGrpSpPr>
          <p:cNvPr id="92" name="组合 91"/>
          <p:cNvGrpSpPr/>
          <p:nvPr/>
        </p:nvGrpSpPr>
        <p:grpSpPr>
          <a:xfrm>
            <a:off x="3273089" y="2947353"/>
            <a:ext cx="5480612" cy="2894316"/>
            <a:chOff x="730980" y="1735540"/>
            <a:chExt cx="7785223" cy="4111384"/>
          </a:xfrm>
          <a:solidFill>
            <a:schemeClr val="accent5"/>
          </a:solidFill>
        </p:grpSpPr>
        <p:grpSp>
          <p:nvGrpSpPr>
            <p:cNvPr id="93" name="Group 90"/>
            <p:cNvGrpSpPr/>
            <p:nvPr/>
          </p:nvGrpSpPr>
          <p:grpSpPr>
            <a:xfrm>
              <a:off x="730980" y="1735540"/>
              <a:ext cx="7785223" cy="4111384"/>
              <a:chOff x="730980" y="1735540"/>
              <a:chExt cx="7785223" cy="4111384"/>
            </a:xfrm>
            <a:grpFill/>
          </p:grpSpPr>
          <p:cxnSp>
            <p:nvCxnSpPr>
              <p:cNvPr id="115" name="Straight Connector 27"/>
              <p:cNvCxnSpPr/>
              <p:nvPr/>
            </p:nvCxnSpPr>
            <p:spPr>
              <a:xfrm>
                <a:off x="5531580" y="2365609"/>
                <a:ext cx="762000" cy="1540150"/>
              </a:xfrm>
              <a:prstGeom prst="line">
                <a:avLst/>
              </a:prstGeom>
              <a:grpFill/>
              <a:ln w="76200" cap="rnd" cmpd="sng" algn="ctr">
                <a:solidFill>
                  <a:srgbClr val="A5A5A5"/>
                </a:solidFill>
                <a:prstDash val="solid"/>
              </a:ln>
              <a:effectLst/>
            </p:spPr>
          </p:cxnSp>
          <p:cxnSp>
            <p:nvCxnSpPr>
              <p:cNvPr id="116" name="Straight Connector 24"/>
              <p:cNvCxnSpPr/>
              <p:nvPr/>
            </p:nvCxnSpPr>
            <p:spPr>
              <a:xfrm>
                <a:off x="3778980" y="1735540"/>
                <a:ext cx="1143000" cy="2103120"/>
              </a:xfrm>
              <a:prstGeom prst="line">
                <a:avLst/>
              </a:prstGeom>
              <a:grpFill/>
              <a:ln w="76200" cap="rnd" cmpd="sng" algn="ctr">
                <a:solidFill>
                  <a:schemeClr val="accent2"/>
                </a:solidFill>
                <a:prstDash val="solid"/>
              </a:ln>
              <a:effectLst/>
            </p:spPr>
          </p:cxnSp>
          <p:cxnSp>
            <p:nvCxnSpPr>
              <p:cNvPr id="117" name="Straight Connector 23"/>
              <p:cNvCxnSpPr/>
              <p:nvPr/>
            </p:nvCxnSpPr>
            <p:spPr>
              <a:xfrm>
                <a:off x="2331180" y="2376984"/>
                <a:ext cx="1143000" cy="1528775"/>
              </a:xfrm>
              <a:prstGeom prst="line">
                <a:avLst/>
              </a:prstGeom>
              <a:grpFill/>
              <a:ln w="76200" cap="rnd" cmpd="sng" algn="ctr">
                <a:solidFill>
                  <a:srgbClr val="A5A5A5"/>
                </a:solidFill>
                <a:prstDash val="solid"/>
              </a:ln>
              <a:effectLst/>
            </p:spPr>
          </p:cxnSp>
          <p:cxnSp>
            <p:nvCxnSpPr>
              <p:cNvPr id="118" name="Straight Connector 39"/>
              <p:cNvCxnSpPr/>
              <p:nvPr/>
            </p:nvCxnSpPr>
            <p:spPr>
              <a:xfrm flipV="1">
                <a:off x="5531580" y="3905759"/>
                <a:ext cx="609600" cy="1535826"/>
              </a:xfrm>
              <a:prstGeom prst="line">
                <a:avLst/>
              </a:prstGeom>
              <a:grpFill/>
              <a:ln w="76200" cap="rnd" cmpd="sng" algn="ctr">
                <a:solidFill>
                  <a:srgbClr val="A5A5A5"/>
                </a:solidFill>
                <a:prstDash val="solid"/>
              </a:ln>
              <a:effectLst/>
            </p:spPr>
          </p:cxnSp>
          <p:cxnSp>
            <p:nvCxnSpPr>
              <p:cNvPr id="119" name="Straight Connector 40"/>
              <p:cNvCxnSpPr/>
              <p:nvPr/>
            </p:nvCxnSpPr>
            <p:spPr>
              <a:xfrm flipV="1">
                <a:off x="3861435" y="3838660"/>
                <a:ext cx="1060545" cy="2008264"/>
              </a:xfrm>
              <a:prstGeom prst="line">
                <a:avLst/>
              </a:prstGeom>
              <a:grpFill/>
              <a:ln w="76200" cap="rnd" cmpd="sng" algn="ctr">
                <a:solidFill>
                  <a:schemeClr val="accent2"/>
                </a:solidFill>
                <a:prstDash val="solid"/>
              </a:ln>
              <a:effectLst/>
            </p:spPr>
          </p:cxnSp>
          <p:cxnSp>
            <p:nvCxnSpPr>
              <p:cNvPr id="120" name="Straight Connector 41"/>
              <p:cNvCxnSpPr/>
              <p:nvPr/>
            </p:nvCxnSpPr>
            <p:spPr>
              <a:xfrm flipV="1">
                <a:off x="2178780" y="3905759"/>
                <a:ext cx="1213562" cy="1612482"/>
              </a:xfrm>
              <a:prstGeom prst="line">
                <a:avLst/>
              </a:prstGeom>
              <a:grpFill/>
              <a:ln w="76200" cap="rnd" cmpd="sng" algn="ctr">
                <a:solidFill>
                  <a:srgbClr val="A5A5A5"/>
                </a:solidFill>
                <a:prstDash val="solid"/>
              </a:ln>
              <a:effectLst/>
            </p:spPr>
          </p:cxnSp>
          <p:sp>
            <p:nvSpPr>
              <p:cNvPr id="121" name="Freeform 7"/>
              <p:cNvSpPr/>
              <p:nvPr/>
            </p:nvSpPr>
            <p:spPr bwMode="auto">
              <a:xfrm>
                <a:off x="730980" y="2259654"/>
                <a:ext cx="7785223" cy="2960610"/>
              </a:xfrm>
              <a:custGeom>
                <a:avLst/>
                <a:gdLst>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704061 w 7785223"/>
                  <a:gd name="connsiteY9" fmla="*/ 1488530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801983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1" fmla="*/ 6458167 w 7785223"/>
                  <a:gd name="connsiteY0-2" fmla="*/ 833882 h 2960610"/>
                  <a:gd name="connsiteX1-3" fmla="*/ 6206458 w 7785223"/>
                  <a:gd name="connsiteY1-4" fmla="*/ 1085591 h 2960610"/>
                  <a:gd name="connsiteX2-5" fmla="*/ 6458167 w 7785223"/>
                  <a:gd name="connsiteY2-6" fmla="*/ 1337300 h 2960610"/>
                  <a:gd name="connsiteX3-7" fmla="*/ 6709876 w 7785223"/>
                  <a:gd name="connsiteY3-8" fmla="*/ 1085591 h 2960610"/>
                  <a:gd name="connsiteX4-9" fmla="*/ 6458167 w 7785223"/>
                  <a:gd name="connsiteY4-10" fmla="*/ 833882 h 2960610"/>
                  <a:gd name="connsiteX5-11" fmla="*/ 124054 w 7785223"/>
                  <a:gd name="connsiteY5-12" fmla="*/ 0 h 2960610"/>
                  <a:gd name="connsiteX6-13" fmla="*/ 881802 w 7785223"/>
                  <a:gd name="connsiteY6-14" fmla="*/ 766777 h 2960610"/>
                  <a:gd name="connsiteX7-15" fmla="*/ 1232618 w 7785223"/>
                  <a:gd name="connsiteY7-16" fmla="*/ 1485722 h 2960610"/>
                  <a:gd name="connsiteX8-17" fmla="*/ 2569785 w 7785223"/>
                  <a:gd name="connsiteY8-18" fmla="*/ 1533897 h 2960610"/>
                  <a:gd name="connsiteX9-19" fmla="*/ 5704061 w 7785223"/>
                  <a:gd name="connsiteY9-20" fmla="*/ 1488530 h 2960610"/>
                  <a:gd name="connsiteX10-21" fmla="*/ 6184373 w 7785223"/>
                  <a:gd name="connsiteY10-22" fmla="*/ 217410 h 2960610"/>
                  <a:gd name="connsiteX11-23" fmla="*/ 7585117 w 7785223"/>
                  <a:gd name="connsiteY11-24" fmla="*/ 1247424 h 2960610"/>
                  <a:gd name="connsiteX12-25" fmla="*/ 7785223 w 7785223"/>
                  <a:gd name="connsiteY12-26" fmla="*/ 1625797 h 2960610"/>
                  <a:gd name="connsiteX13-27" fmla="*/ 7506128 w 7785223"/>
                  <a:gd name="connsiteY13-28" fmla="*/ 2067231 h 2960610"/>
                  <a:gd name="connsiteX14-29" fmla="*/ 7074320 w 7785223"/>
                  <a:gd name="connsiteY14-30" fmla="*/ 2519175 h 2960610"/>
                  <a:gd name="connsiteX15-31" fmla="*/ 6737299 w 7785223"/>
                  <a:gd name="connsiteY15-32" fmla="*/ 2324735 h 2960610"/>
                  <a:gd name="connsiteX16-33" fmla="*/ 6911075 w 7785223"/>
                  <a:gd name="connsiteY16-34" fmla="*/ 2629534 h 2960610"/>
                  <a:gd name="connsiteX17-35" fmla="*/ 6173841 w 7785223"/>
                  <a:gd name="connsiteY17-36" fmla="*/ 2960610 h 2960610"/>
                  <a:gd name="connsiteX18-37" fmla="*/ 5697534 w 7785223"/>
                  <a:gd name="connsiteY18-38" fmla="*/ 1718745 h 2960610"/>
                  <a:gd name="connsiteX19-39" fmla="*/ 4260900 w 7785223"/>
                  <a:gd name="connsiteY19-40" fmla="*/ 1707212 h 2960610"/>
                  <a:gd name="connsiteX20-41" fmla="*/ 1262370 w 7785223"/>
                  <a:gd name="connsiteY20-42" fmla="*/ 1801983 h 2960610"/>
                  <a:gd name="connsiteX21-43" fmla="*/ 907344 w 7785223"/>
                  <a:gd name="connsiteY21-44" fmla="*/ 2381268 h 2960610"/>
                  <a:gd name="connsiteX22-45" fmla="*/ 192166 w 7785223"/>
                  <a:gd name="connsiteY22-46" fmla="*/ 2960610 h 2960610"/>
                  <a:gd name="connsiteX23-47" fmla="*/ 149596 w 7785223"/>
                  <a:gd name="connsiteY23-48" fmla="*/ 2142715 h 2960610"/>
                  <a:gd name="connsiteX24-49" fmla="*/ 515699 w 7785223"/>
                  <a:gd name="connsiteY24-50" fmla="*/ 1640050 h 2960610"/>
                  <a:gd name="connsiteX25-51" fmla="*/ 4858 w 7785223"/>
                  <a:gd name="connsiteY25-52" fmla="*/ 958471 h 2960610"/>
                  <a:gd name="connsiteX26-53" fmla="*/ 124054 w 7785223"/>
                  <a:gd name="connsiteY26-54" fmla="*/ 0 h 2960610"/>
                  <a:gd name="connsiteX0-55" fmla="*/ 6458167 w 7785223"/>
                  <a:gd name="connsiteY0-56" fmla="*/ 833882 h 2960610"/>
                  <a:gd name="connsiteX1-57" fmla="*/ 6206458 w 7785223"/>
                  <a:gd name="connsiteY1-58" fmla="*/ 1085591 h 2960610"/>
                  <a:gd name="connsiteX2-59" fmla="*/ 6458167 w 7785223"/>
                  <a:gd name="connsiteY2-60" fmla="*/ 1337300 h 2960610"/>
                  <a:gd name="connsiteX3-61" fmla="*/ 6709876 w 7785223"/>
                  <a:gd name="connsiteY3-62" fmla="*/ 1085591 h 2960610"/>
                  <a:gd name="connsiteX4-63" fmla="*/ 6458167 w 7785223"/>
                  <a:gd name="connsiteY4-64" fmla="*/ 833882 h 2960610"/>
                  <a:gd name="connsiteX5-65" fmla="*/ 124054 w 7785223"/>
                  <a:gd name="connsiteY5-66" fmla="*/ 0 h 2960610"/>
                  <a:gd name="connsiteX6-67" fmla="*/ 881802 w 7785223"/>
                  <a:gd name="connsiteY6-68" fmla="*/ 766777 h 2960610"/>
                  <a:gd name="connsiteX7-69" fmla="*/ 1232618 w 7785223"/>
                  <a:gd name="connsiteY7-70" fmla="*/ 1485722 h 2960610"/>
                  <a:gd name="connsiteX8-71" fmla="*/ 2569785 w 7785223"/>
                  <a:gd name="connsiteY8-72" fmla="*/ 1533897 h 2960610"/>
                  <a:gd name="connsiteX9-73" fmla="*/ 5704061 w 7785223"/>
                  <a:gd name="connsiteY9-74" fmla="*/ 1488530 h 2960610"/>
                  <a:gd name="connsiteX10-75" fmla="*/ 6184373 w 7785223"/>
                  <a:gd name="connsiteY10-76" fmla="*/ 217410 h 2960610"/>
                  <a:gd name="connsiteX11-77" fmla="*/ 7585117 w 7785223"/>
                  <a:gd name="connsiteY11-78" fmla="*/ 1247424 h 2960610"/>
                  <a:gd name="connsiteX12-79" fmla="*/ 7785223 w 7785223"/>
                  <a:gd name="connsiteY12-80" fmla="*/ 1625797 h 2960610"/>
                  <a:gd name="connsiteX13-81" fmla="*/ 7506128 w 7785223"/>
                  <a:gd name="connsiteY13-82" fmla="*/ 2067231 h 2960610"/>
                  <a:gd name="connsiteX14-83" fmla="*/ 7074320 w 7785223"/>
                  <a:gd name="connsiteY14-84" fmla="*/ 2519175 h 2960610"/>
                  <a:gd name="connsiteX15-85" fmla="*/ 6737299 w 7785223"/>
                  <a:gd name="connsiteY15-86" fmla="*/ 2324735 h 2960610"/>
                  <a:gd name="connsiteX16-87" fmla="*/ 6911075 w 7785223"/>
                  <a:gd name="connsiteY16-88" fmla="*/ 2629534 h 2960610"/>
                  <a:gd name="connsiteX17-89" fmla="*/ 6173841 w 7785223"/>
                  <a:gd name="connsiteY17-90" fmla="*/ 2960610 h 2960610"/>
                  <a:gd name="connsiteX18-91" fmla="*/ 5697534 w 7785223"/>
                  <a:gd name="connsiteY18-92" fmla="*/ 1718745 h 2960610"/>
                  <a:gd name="connsiteX19-93" fmla="*/ 4260900 w 7785223"/>
                  <a:gd name="connsiteY19-94" fmla="*/ 1707212 h 2960610"/>
                  <a:gd name="connsiteX20-95" fmla="*/ 1262370 w 7785223"/>
                  <a:gd name="connsiteY20-96" fmla="*/ 1766472 h 2960610"/>
                  <a:gd name="connsiteX21-97" fmla="*/ 907344 w 7785223"/>
                  <a:gd name="connsiteY21-98" fmla="*/ 2381268 h 2960610"/>
                  <a:gd name="connsiteX22-99" fmla="*/ 192166 w 7785223"/>
                  <a:gd name="connsiteY22-100" fmla="*/ 2960610 h 2960610"/>
                  <a:gd name="connsiteX23-101" fmla="*/ 149596 w 7785223"/>
                  <a:gd name="connsiteY23-102" fmla="*/ 2142715 h 2960610"/>
                  <a:gd name="connsiteX24-103" fmla="*/ 515699 w 7785223"/>
                  <a:gd name="connsiteY24-104" fmla="*/ 1640050 h 2960610"/>
                  <a:gd name="connsiteX25-105" fmla="*/ 4858 w 7785223"/>
                  <a:gd name="connsiteY25-106" fmla="*/ 958471 h 2960610"/>
                  <a:gd name="connsiteX26-107" fmla="*/ 124054 w 7785223"/>
                  <a:gd name="connsiteY26-108" fmla="*/ 0 h 2960610"/>
                  <a:gd name="connsiteX0-109" fmla="*/ 6458167 w 7785223"/>
                  <a:gd name="connsiteY0-110" fmla="*/ 833882 h 2960610"/>
                  <a:gd name="connsiteX1-111" fmla="*/ 6206458 w 7785223"/>
                  <a:gd name="connsiteY1-112" fmla="*/ 1085591 h 2960610"/>
                  <a:gd name="connsiteX2-113" fmla="*/ 6458167 w 7785223"/>
                  <a:gd name="connsiteY2-114" fmla="*/ 1337300 h 2960610"/>
                  <a:gd name="connsiteX3-115" fmla="*/ 6709876 w 7785223"/>
                  <a:gd name="connsiteY3-116" fmla="*/ 1085591 h 2960610"/>
                  <a:gd name="connsiteX4-117" fmla="*/ 6458167 w 7785223"/>
                  <a:gd name="connsiteY4-118" fmla="*/ 833882 h 2960610"/>
                  <a:gd name="connsiteX5-119" fmla="*/ 124054 w 7785223"/>
                  <a:gd name="connsiteY5-120" fmla="*/ 0 h 2960610"/>
                  <a:gd name="connsiteX6-121" fmla="*/ 881802 w 7785223"/>
                  <a:gd name="connsiteY6-122" fmla="*/ 766777 h 2960610"/>
                  <a:gd name="connsiteX7-123" fmla="*/ 1232618 w 7785223"/>
                  <a:gd name="connsiteY7-124" fmla="*/ 1485722 h 2960610"/>
                  <a:gd name="connsiteX8-125" fmla="*/ 2569785 w 7785223"/>
                  <a:gd name="connsiteY8-126" fmla="*/ 1533897 h 2960610"/>
                  <a:gd name="connsiteX9-127" fmla="*/ 5704061 w 7785223"/>
                  <a:gd name="connsiteY9-128" fmla="*/ 1488530 h 2960610"/>
                  <a:gd name="connsiteX10-129" fmla="*/ 6184373 w 7785223"/>
                  <a:gd name="connsiteY10-130" fmla="*/ 217410 h 2960610"/>
                  <a:gd name="connsiteX11-131" fmla="*/ 7585117 w 7785223"/>
                  <a:gd name="connsiteY11-132" fmla="*/ 1247424 h 2960610"/>
                  <a:gd name="connsiteX12-133" fmla="*/ 7785223 w 7785223"/>
                  <a:gd name="connsiteY12-134" fmla="*/ 1625797 h 2960610"/>
                  <a:gd name="connsiteX13-135" fmla="*/ 7506128 w 7785223"/>
                  <a:gd name="connsiteY13-136" fmla="*/ 2067231 h 2960610"/>
                  <a:gd name="connsiteX14-137" fmla="*/ 7074320 w 7785223"/>
                  <a:gd name="connsiteY14-138" fmla="*/ 2519175 h 2960610"/>
                  <a:gd name="connsiteX15-139" fmla="*/ 6737299 w 7785223"/>
                  <a:gd name="connsiteY15-140" fmla="*/ 2324735 h 2960610"/>
                  <a:gd name="connsiteX16-141" fmla="*/ 6911075 w 7785223"/>
                  <a:gd name="connsiteY16-142" fmla="*/ 2629534 h 2960610"/>
                  <a:gd name="connsiteX17-143" fmla="*/ 6173841 w 7785223"/>
                  <a:gd name="connsiteY17-144" fmla="*/ 2960610 h 2960610"/>
                  <a:gd name="connsiteX18-145" fmla="*/ 5697534 w 7785223"/>
                  <a:gd name="connsiteY18-146" fmla="*/ 1718745 h 2960610"/>
                  <a:gd name="connsiteX19-147" fmla="*/ 4260900 w 7785223"/>
                  <a:gd name="connsiteY19-148" fmla="*/ 1707212 h 2960610"/>
                  <a:gd name="connsiteX20-149" fmla="*/ 1262370 w 7785223"/>
                  <a:gd name="connsiteY20-150" fmla="*/ 1766472 h 2960610"/>
                  <a:gd name="connsiteX21-151" fmla="*/ 907344 w 7785223"/>
                  <a:gd name="connsiteY21-152" fmla="*/ 2381268 h 2960610"/>
                  <a:gd name="connsiteX22-153" fmla="*/ 192166 w 7785223"/>
                  <a:gd name="connsiteY22-154" fmla="*/ 2960610 h 2960610"/>
                  <a:gd name="connsiteX23-155" fmla="*/ 149596 w 7785223"/>
                  <a:gd name="connsiteY23-156" fmla="*/ 2142715 h 2960610"/>
                  <a:gd name="connsiteX24-157" fmla="*/ 515699 w 7785223"/>
                  <a:gd name="connsiteY24-158" fmla="*/ 1640050 h 2960610"/>
                  <a:gd name="connsiteX25-159" fmla="*/ 4858 w 7785223"/>
                  <a:gd name="connsiteY25-160" fmla="*/ 958471 h 2960610"/>
                  <a:gd name="connsiteX26-161" fmla="*/ 124054 w 7785223"/>
                  <a:gd name="connsiteY26-162" fmla="*/ 0 h 2960610"/>
                  <a:gd name="connsiteX0-163" fmla="*/ 6458167 w 7785223"/>
                  <a:gd name="connsiteY0-164" fmla="*/ 833882 h 2960610"/>
                  <a:gd name="connsiteX1-165" fmla="*/ 6206458 w 7785223"/>
                  <a:gd name="connsiteY1-166" fmla="*/ 1085591 h 2960610"/>
                  <a:gd name="connsiteX2-167" fmla="*/ 6458167 w 7785223"/>
                  <a:gd name="connsiteY2-168" fmla="*/ 1337300 h 2960610"/>
                  <a:gd name="connsiteX3-169" fmla="*/ 6709876 w 7785223"/>
                  <a:gd name="connsiteY3-170" fmla="*/ 1085591 h 2960610"/>
                  <a:gd name="connsiteX4-171" fmla="*/ 6458167 w 7785223"/>
                  <a:gd name="connsiteY4-172" fmla="*/ 833882 h 2960610"/>
                  <a:gd name="connsiteX5-173" fmla="*/ 124054 w 7785223"/>
                  <a:gd name="connsiteY5-174" fmla="*/ 0 h 2960610"/>
                  <a:gd name="connsiteX6-175" fmla="*/ 881802 w 7785223"/>
                  <a:gd name="connsiteY6-176" fmla="*/ 766777 h 2960610"/>
                  <a:gd name="connsiteX7-177" fmla="*/ 1232618 w 7785223"/>
                  <a:gd name="connsiteY7-178" fmla="*/ 1485722 h 2960610"/>
                  <a:gd name="connsiteX8-179" fmla="*/ 2569785 w 7785223"/>
                  <a:gd name="connsiteY8-180" fmla="*/ 1533897 h 2960610"/>
                  <a:gd name="connsiteX9-181" fmla="*/ 5704061 w 7785223"/>
                  <a:gd name="connsiteY9-182" fmla="*/ 1488530 h 2960610"/>
                  <a:gd name="connsiteX10-183" fmla="*/ 6184373 w 7785223"/>
                  <a:gd name="connsiteY10-184" fmla="*/ 217410 h 2960610"/>
                  <a:gd name="connsiteX11-185" fmla="*/ 7585117 w 7785223"/>
                  <a:gd name="connsiteY11-186" fmla="*/ 1247424 h 2960610"/>
                  <a:gd name="connsiteX12-187" fmla="*/ 7785223 w 7785223"/>
                  <a:gd name="connsiteY12-188" fmla="*/ 1625797 h 2960610"/>
                  <a:gd name="connsiteX13-189" fmla="*/ 7506128 w 7785223"/>
                  <a:gd name="connsiteY13-190" fmla="*/ 2067231 h 2960610"/>
                  <a:gd name="connsiteX14-191" fmla="*/ 7074320 w 7785223"/>
                  <a:gd name="connsiteY14-192" fmla="*/ 2519175 h 2960610"/>
                  <a:gd name="connsiteX15-193" fmla="*/ 6737299 w 7785223"/>
                  <a:gd name="connsiteY15-194" fmla="*/ 2324735 h 2960610"/>
                  <a:gd name="connsiteX16-195" fmla="*/ 6911075 w 7785223"/>
                  <a:gd name="connsiteY16-196" fmla="*/ 2629534 h 2960610"/>
                  <a:gd name="connsiteX17-197" fmla="*/ 6173841 w 7785223"/>
                  <a:gd name="connsiteY17-198" fmla="*/ 2960610 h 2960610"/>
                  <a:gd name="connsiteX18-199" fmla="*/ 5697534 w 7785223"/>
                  <a:gd name="connsiteY18-200" fmla="*/ 1718745 h 2960610"/>
                  <a:gd name="connsiteX19-201" fmla="*/ 4260900 w 7785223"/>
                  <a:gd name="connsiteY19-202" fmla="*/ 1707212 h 2960610"/>
                  <a:gd name="connsiteX20-203" fmla="*/ 1262370 w 7785223"/>
                  <a:gd name="connsiteY20-204" fmla="*/ 1766472 h 2960610"/>
                  <a:gd name="connsiteX21-205" fmla="*/ 907344 w 7785223"/>
                  <a:gd name="connsiteY21-206" fmla="*/ 2381268 h 2960610"/>
                  <a:gd name="connsiteX22-207" fmla="*/ 192166 w 7785223"/>
                  <a:gd name="connsiteY22-208" fmla="*/ 2960610 h 2960610"/>
                  <a:gd name="connsiteX23-209" fmla="*/ 149596 w 7785223"/>
                  <a:gd name="connsiteY23-210" fmla="*/ 2142715 h 2960610"/>
                  <a:gd name="connsiteX24-211" fmla="*/ 515699 w 7785223"/>
                  <a:gd name="connsiteY24-212" fmla="*/ 1640050 h 2960610"/>
                  <a:gd name="connsiteX25-213" fmla="*/ 4858 w 7785223"/>
                  <a:gd name="connsiteY25-214" fmla="*/ 958471 h 2960610"/>
                  <a:gd name="connsiteX26-215" fmla="*/ 124054 w 7785223"/>
                  <a:gd name="connsiteY26-216" fmla="*/ 0 h 2960610"/>
                  <a:gd name="connsiteX0-217" fmla="*/ 6458167 w 7785223"/>
                  <a:gd name="connsiteY0-218" fmla="*/ 833882 h 2960610"/>
                  <a:gd name="connsiteX1-219" fmla="*/ 6206458 w 7785223"/>
                  <a:gd name="connsiteY1-220" fmla="*/ 1085591 h 2960610"/>
                  <a:gd name="connsiteX2-221" fmla="*/ 6458167 w 7785223"/>
                  <a:gd name="connsiteY2-222" fmla="*/ 1337300 h 2960610"/>
                  <a:gd name="connsiteX3-223" fmla="*/ 6709876 w 7785223"/>
                  <a:gd name="connsiteY3-224" fmla="*/ 1085591 h 2960610"/>
                  <a:gd name="connsiteX4-225" fmla="*/ 6458167 w 7785223"/>
                  <a:gd name="connsiteY4-226" fmla="*/ 833882 h 2960610"/>
                  <a:gd name="connsiteX5-227" fmla="*/ 124054 w 7785223"/>
                  <a:gd name="connsiteY5-228" fmla="*/ 0 h 2960610"/>
                  <a:gd name="connsiteX6-229" fmla="*/ 881802 w 7785223"/>
                  <a:gd name="connsiteY6-230" fmla="*/ 766777 h 2960610"/>
                  <a:gd name="connsiteX7-231" fmla="*/ 1232618 w 7785223"/>
                  <a:gd name="connsiteY7-232" fmla="*/ 1485722 h 2960610"/>
                  <a:gd name="connsiteX8-233" fmla="*/ 2569785 w 7785223"/>
                  <a:gd name="connsiteY8-234" fmla="*/ 1533897 h 2960610"/>
                  <a:gd name="connsiteX9-235" fmla="*/ 5663118 w 7785223"/>
                  <a:gd name="connsiteY9-236" fmla="*/ 1447586 h 2960610"/>
                  <a:gd name="connsiteX10-237" fmla="*/ 6184373 w 7785223"/>
                  <a:gd name="connsiteY10-238" fmla="*/ 217410 h 2960610"/>
                  <a:gd name="connsiteX11-239" fmla="*/ 7585117 w 7785223"/>
                  <a:gd name="connsiteY11-240" fmla="*/ 1247424 h 2960610"/>
                  <a:gd name="connsiteX12-241" fmla="*/ 7785223 w 7785223"/>
                  <a:gd name="connsiteY12-242" fmla="*/ 1625797 h 2960610"/>
                  <a:gd name="connsiteX13-243" fmla="*/ 7506128 w 7785223"/>
                  <a:gd name="connsiteY13-244" fmla="*/ 2067231 h 2960610"/>
                  <a:gd name="connsiteX14-245" fmla="*/ 7074320 w 7785223"/>
                  <a:gd name="connsiteY14-246" fmla="*/ 2519175 h 2960610"/>
                  <a:gd name="connsiteX15-247" fmla="*/ 6737299 w 7785223"/>
                  <a:gd name="connsiteY15-248" fmla="*/ 2324735 h 2960610"/>
                  <a:gd name="connsiteX16-249" fmla="*/ 6911075 w 7785223"/>
                  <a:gd name="connsiteY16-250" fmla="*/ 2629534 h 2960610"/>
                  <a:gd name="connsiteX17-251" fmla="*/ 6173841 w 7785223"/>
                  <a:gd name="connsiteY17-252" fmla="*/ 2960610 h 2960610"/>
                  <a:gd name="connsiteX18-253" fmla="*/ 5697534 w 7785223"/>
                  <a:gd name="connsiteY18-254" fmla="*/ 1718745 h 2960610"/>
                  <a:gd name="connsiteX19-255" fmla="*/ 4260900 w 7785223"/>
                  <a:gd name="connsiteY19-256" fmla="*/ 1707212 h 2960610"/>
                  <a:gd name="connsiteX20-257" fmla="*/ 1262370 w 7785223"/>
                  <a:gd name="connsiteY20-258" fmla="*/ 1766472 h 2960610"/>
                  <a:gd name="connsiteX21-259" fmla="*/ 907344 w 7785223"/>
                  <a:gd name="connsiteY21-260" fmla="*/ 2381268 h 2960610"/>
                  <a:gd name="connsiteX22-261" fmla="*/ 192166 w 7785223"/>
                  <a:gd name="connsiteY22-262" fmla="*/ 2960610 h 2960610"/>
                  <a:gd name="connsiteX23-263" fmla="*/ 149596 w 7785223"/>
                  <a:gd name="connsiteY23-264" fmla="*/ 2142715 h 2960610"/>
                  <a:gd name="connsiteX24-265" fmla="*/ 515699 w 7785223"/>
                  <a:gd name="connsiteY24-266" fmla="*/ 1640050 h 2960610"/>
                  <a:gd name="connsiteX25-267" fmla="*/ 4858 w 7785223"/>
                  <a:gd name="connsiteY25-268" fmla="*/ 958471 h 2960610"/>
                  <a:gd name="connsiteX26-269" fmla="*/ 124054 w 7785223"/>
                  <a:gd name="connsiteY26-270" fmla="*/ 0 h 2960610"/>
                  <a:gd name="connsiteX0-271" fmla="*/ 6458167 w 7785223"/>
                  <a:gd name="connsiteY0-272" fmla="*/ 833882 h 2960610"/>
                  <a:gd name="connsiteX1-273" fmla="*/ 6206458 w 7785223"/>
                  <a:gd name="connsiteY1-274" fmla="*/ 1085591 h 2960610"/>
                  <a:gd name="connsiteX2-275" fmla="*/ 6458167 w 7785223"/>
                  <a:gd name="connsiteY2-276" fmla="*/ 1337300 h 2960610"/>
                  <a:gd name="connsiteX3-277" fmla="*/ 6709876 w 7785223"/>
                  <a:gd name="connsiteY3-278" fmla="*/ 1085591 h 2960610"/>
                  <a:gd name="connsiteX4-279" fmla="*/ 6458167 w 7785223"/>
                  <a:gd name="connsiteY4-280" fmla="*/ 833882 h 2960610"/>
                  <a:gd name="connsiteX5-281" fmla="*/ 124054 w 7785223"/>
                  <a:gd name="connsiteY5-282" fmla="*/ 0 h 2960610"/>
                  <a:gd name="connsiteX6-283" fmla="*/ 881802 w 7785223"/>
                  <a:gd name="connsiteY6-284" fmla="*/ 766777 h 2960610"/>
                  <a:gd name="connsiteX7-285" fmla="*/ 1232618 w 7785223"/>
                  <a:gd name="connsiteY7-286" fmla="*/ 1485722 h 2960610"/>
                  <a:gd name="connsiteX8-287" fmla="*/ 2569785 w 7785223"/>
                  <a:gd name="connsiteY8-288" fmla="*/ 1533897 h 2960610"/>
                  <a:gd name="connsiteX9-289" fmla="*/ 5663118 w 7785223"/>
                  <a:gd name="connsiteY9-290" fmla="*/ 1447586 h 2960610"/>
                  <a:gd name="connsiteX10-291" fmla="*/ 6184373 w 7785223"/>
                  <a:gd name="connsiteY10-292" fmla="*/ 217410 h 2960610"/>
                  <a:gd name="connsiteX11-293" fmla="*/ 7585117 w 7785223"/>
                  <a:gd name="connsiteY11-294" fmla="*/ 1247424 h 2960610"/>
                  <a:gd name="connsiteX12-295" fmla="*/ 7785223 w 7785223"/>
                  <a:gd name="connsiteY12-296" fmla="*/ 1625797 h 2960610"/>
                  <a:gd name="connsiteX13-297" fmla="*/ 7506128 w 7785223"/>
                  <a:gd name="connsiteY13-298" fmla="*/ 2067231 h 2960610"/>
                  <a:gd name="connsiteX14-299" fmla="*/ 7074320 w 7785223"/>
                  <a:gd name="connsiteY14-300" fmla="*/ 2519175 h 2960610"/>
                  <a:gd name="connsiteX15-301" fmla="*/ 6737299 w 7785223"/>
                  <a:gd name="connsiteY15-302" fmla="*/ 2324735 h 2960610"/>
                  <a:gd name="connsiteX16-303" fmla="*/ 6911075 w 7785223"/>
                  <a:gd name="connsiteY16-304" fmla="*/ 2629534 h 2960610"/>
                  <a:gd name="connsiteX17-305" fmla="*/ 6173841 w 7785223"/>
                  <a:gd name="connsiteY17-306" fmla="*/ 2960610 h 2960610"/>
                  <a:gd name="connsiteX18-307" fmla="*/ 5697534 w 7785223"/>
                  <a:gd name="connsiteY18-308" fmla="*/ 1718745 h 2960610"/>
                  <a:gd name="connsiteX19-309" fmla="*/ 4260900 w 7785223"/>
                  <a:gd name="connsiteY19-310" fmla="*/ 1707212 h 2960610"/>
                  <a:gd name="connsiteX20-311" fmla="*/ 1262370 w 7785223"/>
                  <a:gd name="connsiteY20-312" fmla="*/ 1766472 h 2960610"/>
                  <a:gd name="connsiteX21-313" fmla="*/ 907344 w 7785223"/>
                  <a:gd name="connsiteY21-314" fmla="*/ 2381268 h 2960610"/>
                  <a:gd name="connsiteX22-315" fmla="*/ 192166 w 7785223"/>
                  <a:gd name="connsiteY22-316" fmla="*/ 2960610 h 2960610"/>
                  <a:gd name="connsiteX23-317" fmla="*/ 149596 w 7785223"/>
                  <a:gd name="connsiteY23-318" fmla="*/ 2142715 h 2960610"/>
                  <a:gd name="connsiteX24-319" fmla="*/ 515699 w 7785223"/>
                  <a:gd name="connsiteY24-320" fmla="*/ 1640050 h 2960610"/>
                  <a:gd name="connsiteX25-321" fmla="*/ 4858 w 7785223"/>
                  <a:gd name="connsiteY25-322" fmla="*/ 958471 h 2960610"/>
                  <a:gd name="connsiteX26-323" fmla="*/ 124054 w 7785223"/>
                  <a:gd name="connsiteY26-324" fmla="*/ 0 h 2960610"/>
                  <a:gd name="connsiteX0-325" fmla="*/ 6458167 w 7785223"/>
                  <a:gd name="connsiteY0-326" fmla="*/ 833882 h 2960610"/>
                  <a:gd name="connsiteX1-327" fmla="*/ 6206458 w 7785223"/>
                  <a:gd name="connsiteY1-328" fmla="*/ 1085591 h 2960610"/>
                  <a:gd name="connsiteX2-329" fmla="*/ 6458167 w 7785223"/>
                  <a:gd name="connsiteY2-330" fmla="*/ 1337300 h 2960610"/>
                  <a:gd name="connsiteX3-331" fmla="*/ 6709876 w 7785223"/>
                  <a:gd name="connsiteY3-332" fmla="*/ 1085591 h 2960610"/>
                  <a:gd name="connsiteX4-333" fmla="*/ 6458167 w 7785223"/>
                  <a:gd name="connsiteY4-334" fmla="*/ 833882 h 2960610"/>
                  <a:gd name="connsiteX5-335" fmla="*/ 124054 w 7785223"/>
                  <a:gd name="connsiteY5-336" fmla="*/ 0 h 2960610"/>
                  <a:gd name="connsiteX6-337" fmla="*/ 881802 w 7785223"/>
                  <a:gd name="connsiteY6-338" fmla="*/ 766777 h 2960610"/>
                  <a:gd name="connsiteX7-339" fmla="*/ 1232618 w 7785223"/>
                  <a:gd name="connsiteY7-340" fmla="*/ 1485722 h 2960610"/>
                  <a:gd name="connsiteX8-341" fmla="*/ 2569785 w 7785223"/>
                  <a:gd name="connsiteY8-342" fmla="*/ 1533897 h 2960610"/>
                  <a:gd name="connsiteX9-343" fmla="*/ 5663118 w 7785223"/>
                  <a:gd name="connsiteY9-344" fmla="*/ 1447586 h 2960610"/>
                  <a:gd name="connsiteX10-345" fmla="*/ 6184373 w 7785223"/>
                  <a:gd name="connsiteY10-346" fmla="*/ 217410 h 2960610"/>
                  <a:gd name="connsiteX11-347" fmla="*/ 7585117 w 7785223"/>
                  <a:gd name="connsiteY11-348" fmla="*/ 1247424 h 2960610"/>
                  <a:gd name="connsiteX12-349" fmla="*/ 7785223 w 7785223"/>
                  <a:gd name="connsiteY12-350" fmla="*/ 1625797 h 2960610"/>
                  <a:gd name="connsiteX13-351" fmla="*/ 7506128 w 7785223"/>
                  <a:gd name="connsiteY13-352" fmla="*/ 2067231 h 2960610"/>
                  <a:gd name="connsiteX14-353" fmla="*/ 7074320 w 7785223"/>
                  <a:gd name="connsiteY14-354" fmla="*/ 2519175 h 2960610"/>
                  <a:gd name="connsiteX15-355" fmla="*/ 6737299 w 7785223"/>
                  <a:gd name="connsiteY15-356" fmla="*/ 2324735 h 2960610"/>
                  <a:gd name="connsiteX16-357" fmla="*/ 6911075 w 7785223"/>
                  <a:gd name="connsiteY16-358" fmla="*/ 2629534 h 2960610"/>
                  <a:gd name="connsiteX17-359" fmla="*/ 6173841 w 7785223"/>
                  <a:gd name="connsiteY17-360" fmla="*/ 2960610 h 2960610"/>
                  <a:gd name="connsiteX18-361" fmla="*/ 5697534 w 7785223"/>
                  <a:gd name="connsiteY18-362" fmla="*/ 1718745 h 2960610"/>
                  <a:gd name="connsiteX19-363" fmla="*/ 4260900 w 7785223"/>
                  <a:gd name="connsiteY19-364" fmla="*/ 1707212 h 2960610"/>
                  <a:gd name="connsiteX20-365" fmla="*/ 1262370 w 7785223"/>
                  <a:gd name="connsiteY20-366" fmla="*/ 1766472 h 2960610"/>
                  <a:gd name="connsiteX21-367" fmla="*/ 907344 w 7785223"/>
                  <a:gd name="connsiteY21-368" fmla="*/ 2381268 h 2960610"/>
                  <a:gd name="connsiteX22-369" fmla="*/ 192166 w 7785223"/>
                  <a:gd name="connsiteY22-370" fmla="*/ 2960610 h 2960610"/>
                  <a:gd name="connsiteX23-371" fmla="*/ 149596 w 7785223"/>
                  <a:gd name="connsiteY23-372" fmla="*/ 2142715 h 2960610"/>
                  <a:gd name="connsiteX24-373" fmla="*/ 515699 w 7785223"/>
                  <a:gd name="connsiteY24-374" fmla="*/ 1640050 h 2960610"/>
                  <a:gd name="connsiteX25-375" fmla="*/ 4858 w 7785223"/>
                  <a:gd name="connsiteY25-376" fmla="*/ 958471 h 2960610"/>
                  <a:gd name="connsiteX26-377" fmla="*/ 124054 w 7785223"/>
                  <a:gd name="connsiteY26-378" fmla="*/ 0 h 2960610"/>
                  <a:gd name="connsiteX0-379" fmla="*/ 6458167 w 7785223"/>
                  <a:gd name="connsiteY0-380" fmla="*/ 833882 h 2960610"/>
                  <a:gd name="connsiteX1-381" fmla="*/ 6206458 w 7785223"/>
                  <a:gd name="connsiteY1-382" fmla="*/ 1085591 h 2960610"/>
                  <a:gd name="connsiteX2-383" fmla="*/ 6458167 w 7785223"/>
                  <a:gd name="connsiteY2-384" fmla="*/ 1337300 h 2960610"/>
                  <a:gd name="connsiteX3-385" fmla="*/ 6709876 w 7785223"/>
                  <a:gd name="connsiteY3-386" fmla="*/ 1085591 h 2960610"/>
                  <a:gd name="connsiteX4-387" fmla="*/ 6458167 w 7785223"/>
                  <a:gd name="connsiteY4-388" fmla="*/ 833882 h 2960610"/>
                  <a:gd name="connsiteX5-389" fmla="*/ 124054 w 7785223"/>
                  <a:gd name="connsiteY5-390" fmla="*/ 0 h 2960610"/>
                  <a:gd name="connsiteX6-391" fmla="*/ 881802 w 7785223"/>
                  <a:gd name="connsiteY6-392" fmla="*/ 766777 h 2960610"/>
                  <a:gd name="connsiteX7-393" fmla="*/ 1232618 w 7785223"/>
                  <a:gd name="connsiteY7-394" fmla="*/ 1485722 h 2960610"/>
                  <a:gd name="connsiteX8-395" fmla="*/ 2569785 w 7785223"/>
                  <a:gd name="connsiteY8-396" fmla="*/ 1533897 h 2960610"/>
                  <a:gd name="connsiteX9-397" fmla="*/ 5663118 w 7785223"/>
                  <a:gd name="connsiteY9-398" fmla="*/ 1447586 h 2960610"/>
                  <a:gd name="connsiteX10-399" fmla="*/ 6184373 w 7785223"/>
                  <a:gd name="connsiteY10-400" fmla="*/ 217410 h 2960610"/>
                  <a:gd name="connsiteX11-401" fmla="*/ 7585117 w 7785223"/>
                  <a:gd name="connsiteY11-402" fmla="*/ 1247424 h 2960610"/>
                  <a:gd name="connsiteX12-403" fmla="*/ 7785223 w 7785223"/>
                  <a:gd name="connsiteY12-404" fmla="*/ 1625797 h 2960610"/>
                  <a:gd name="connsiteX13-405" fmla="*/ 7506128 w 7785223"/>
                  <a:gd name="connsiteY13-406" fmla="*/ 2067231 h 2960610"/>
                  <a:gd name="connsiteX14-407" fmla="*/ 7074320 w 7785223"/>
                  <a:gd name="connsiteY14-408" fmla="*/ 2519175 h 2960610"/>
                  <a:gd name="connsiteX15-409" fmla="*/ 6737299 w 7785223"/>
                  <a:gd name="connsiteY15-410" fmla="*/ 2324735 h 2960610"/>
                  <a:gd name="connsiteX16-411" fmla="*/ 6911075 w 7785223"/>
                  <a:gd name="connsiteY16-412" fmla="*/ 2629534 h 2960610"/>
                  <a:gd name="connsiteX17-413" fmla="*/ 6173841 w 7785223"/>
                  <a:gd name="connsiteY17-414" fmla="*/ 2960610 h 2960610"/>
                  <a:gd name="connsiteX18-415" fmla="*/ 5697534 w 7785223"/>
                  <a:gd name="connsiteY18-416" fmla="*/ 1718745 h 2960610"/>
                  <a:gd name="connsiteX19-417" fmla="*/ 4260900 w 7785223"/>
                  <a:gd name="connsiteY19-418" fmla="*/ 1707212 h 2960610"/>
                  <a:gd name="connsiteX20-419" fmla="*/ 1262370 w 7785223"/>
                  <a:gd name="connsiteY20-420" fmla="*/ 1766472 h 2960610"/>
                  <a:gd name="connsiteX21-421" fmla="*/ 907344 w 7785223"/>
                  <a:gd name="connsiteY21-422" fmla="*/ 2381268 h 2960610"/>
                  <a:gd name="connsiteX22-423" fmla="*/ 192166 w 7785223"/>
                  <a:gd name="connsiteY22-424" fmla="*/ 2960610 h 2960610"/>
                  <a:gd name="connsiteX23-425" fmla="*/ 149596 w 7785223"/>
                  <a:gd name="connsiteY23-426" fmla="*/ 2142715 h 2960610"/>
                  <a:gd name="connsiteX24-427" fmla="*/ 515699 w 7785223"/>
                  <a:gd name="connsiteY24-428" fmla="*/ 1640050 h 2960610"/>
                  <a:gd name="connsiteX25-429" fmla="*/ 4858 w 7785223"/>
                  <a:gd name="connsiteY25-430" fmla="*/ 958471 h 2960610"/>
                  <a:gd name="connsiteX26-431" fmla="*/ 124054 w 7785223"/>
                  <a:gd name="connsiteY26-432" fmla="*/ 0 h 2960610"/>
                  <a:gd name="connsiteX0-433" fmla="*/ 6458167 w 7785223"/>
                  <a:gd name="connsiteY0-434" fmla="*/ 833882 h 2960610"/>
                  <a:gd name="connsiteX1-435" fmla="*/ 6206458 w 7785223"/>
                  <a:gd name="connsiteY1-436" fmla="*/ 1085591 h 2960610"/>
                  <a:gd name="connsiteX2-437" fmla="*/ 6458167 w 7785223"/>
                  <a:gd name="connsiteY2-438" fmla="*/ 1337300 h 2960610"/>
                  <a:gd name="connsiteX3-439" fmla="*/ 6709876 w 7785223"/>
                  <a:gd name="connsiteY3-440" fmla="*/ 1085591 h 2960610"/>
                  <a:gd name="connsiteX4-441" fmla="*/ 6458167 w 7785223"/>
                  <a:gd name="connsiteY4-442" fmla="*/ 833882 h 2960610"/>
                  <a:gd name="connsiteX5-443" fmla="*/ 124054 w 7785223"/>
                  <a:gd name="connsiteY5-444" fmla="*/ 0 h 2960610"/>
                  <a:gd name="connsiteX6-445" fmla="*/ 881802 w 7785223"/>
                  <a:gd name="connsiteY6-446" fmla="*/ 766777 h 2960610"/>
                  <a:gd name="connsiteX7-447" fmla="*/ 1232618 w 7785223"/>
                  <a:gd name="connsiteY7-448" fmla="*/ 1485722 h 2960610"/>
                  <a:gd name="connsiteX8-449" fmla="*/ 2569785 w 7785223"/>
                  <a:gd name="connsiteY8-450" fmla="*/ 1533897 h 2960610"/>
                  <a:gd name="connsiteX9-451" fmla="*/ 5663118 w 7785223"/>
                  <a:gd name="connsiteY9-452" fmla="*/ 1447586 h 2960610"/>
                  <a:gd name="connsiteX10-453" fmla="*/ 6184373 w 7785223"/>
                  <a:gd name="connsiteY10-454" fmla="*/ 217410 h 2960610"/>
                  <a:gd name="connsiteX11-455" fmla="*/ 7585117 w 7785223"/>
                  <a:gd name="connsiteY11-456" fmla="*/ 1247424 h 2960610"/>
                  <a:gd name="connsiteX12-457" fmla="*/ 7785223 w 7785223"/>
                  <a:gd name="connsiteY12-458" fmla="*/ 1625797 h 2960610"/>
                  <a:gd name="connsiteX13-459" fmla="*/ 7506128 w 7785223"/>
                  <a:gd name="connsiteY13-460" fmla="*/ 2067231 h 2960610"/>
                  <a:gd name="connsiteX14-461" fmla="*/ 7074320 w 7785223"/>
                  <a:gd name="connsiteY14-462" fmla="*/ 2519175 h 2960610"/>
                  <a:gd name="connsiteX15-463" fmla="*/ 6737299 w 7785223"/>
                  <a:gd name="connsiteY15-464" fmla="*/ 2324735 h 2960610"/>
                  <a:gd name="connsiteX16-465" fmla="*/ 6911075 w 7785223"/>
                  <a:gd name="connsiteY16-466" fmla="*/ 2629534 h 2960610"/>
                  <a:gd name="connsiteX17-467" fmla="*/ 6173841 w 7785223"/>
                  <a:gd name="connsiteY17-468" fmla="*/ 2960610 h 2960610"/>
                  <a:gd name="connsiteX18-469" fmla="*/ 5683886 w 7785223"/>
                  <a:gd name="connsiteY18-470" fmla="*/ 1786984 h 2960610"/>
                  <a:gd name="connsiteX19-471" fmla="*/ 4260900 w 7785223"/>
                  <a:gd name="connsiteY19-472" fmla="*/ 1707212 h 2960610"/>
                  <a:gd name="connsiteX20-473" fmla="*/ 1262370 w 7785223"/>
                  <a:gd name="connsiteY20-474" fmla="*/ 1766472 h 2960610"/>
                  <a:gd name="connsiteX21-475" fmla="*/ 907344 w 7785223"/>
                  <a:gd name="connsiteY21-476" fmla="*/ 2381268 h 2960610"/>
                  <a:gd name="connsiteX22-477" fmla="*/ 192166 w 7785223"/>
                  <a:gd name="connsiteY22-478" fmla="*/ 2960610 h 2960610"/>
                  <a:gd name="connsiteX23-479" fmla="*/ 149596 w 7785223"/>
                  <a:gd name="connsiteY23-480" fmla="*/ 2142715 h 2960610"/>
                  <a:gd name="connsiteX24-481" fmla="*/ 515699 w 7785223"/>
                  <a:gd name="connsiteY24-482" fmla="*/ 1640050 h 2960610"/>
                  <a:gd name="connsiteX25-483" fmla="*/ 4858 w 7785223"/>
                  <a:gd name="connsiteY25-484" fmla="*/ 958471 h 2960610"/>
                  <a:gd name="connsiteX26-485" fmla="*/ 124054 w 7785223"/>
                  <a:gd name="connsiteY26-486" fmla="*/ 0 h 29606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7785223" h="2960610">
                    <a:moveTo>
                      <a:pt x="6458167" y="833882"/>
                    </a:moveTo>
                    <a:cubicBezTo>
                      <a:pt x="6319152" y="833882"/>
                      <a:pt x="6206458" y="946576"/>
                      <a:pt x="6206458" y="1085591"/>
                    </a:cubicBezTo>
                    <a:cubicBezTo>
                      <a:pt x="6206458" y="1224606"/>
                      <a:pt x="6319152" y="1337300"/>
                      <a:pt x="6458167" y="1337300"/>
                    </a:cubicBezTo>
                    <a:cubicBezTo>
                      <a:pt x="6597182" y="1337300"/>
                      <a:pt x="6709876" y="1224606"/>
                      <a:pt x="6709876" y="1085591"/>
                    </a:cubicBezTo>
                    <a:cubicBezTo>
                      <a:pt x="6709876" y="946576"/>
                      <a:pt x="6597182" y="833882"/>
                      <a:pt x="6458167" y="833882"/>
                    </a:cubicBezTo>
                    <a:close/>
                    <a:moveTo>
                      <a:pt x="124054" y="0"/>
                    </a:moveTo>
                    <a:cubicBezTo>
                      <a:pt x="124054" y="0"/>
                      <a:pt x="694494" y="17040"/>
                      <a:pt x="881802" y="766777"/>
                    </a:cubicBezTo>
                    <a:cubicBezTo>
                      <a:pt x="975349" y="1143344"/>
                      <a:pt x="1108255" y="1399114"/>
                      <a:pt x="1232618" y="1485722"/>
                    </a:cubicBezTo>
                    <a:cubicBezTo>
                      <a:pt x="1356981" y="1572330"/>
                      <a:pt x="1831368" y="1540253"/>
                      <a:pt x="2569785" y="1533897"/>
                    </a:cubicBezTo>
                    <a:cubicBezTo>
                      <a:pt x="3308202" y="1527541"/>
                      <a:pt x="4961056" y="1460173"/>
                      <a:pt x="5663118" y="1447586"/>
                    </a:cubicBezTo>
                    <a:cubicBezTo>
                      <a:pt x="5764083" y="633577"/>
                      <a:pt x="6000518" y="305361"/>
                      <a:pt x="6184373" y="217410"/>
                    </a:cubicBezTo>
                    <a:cubicBezTo>
                      <a:pt x="6504706" y="184050"/>
                      <a:pt x="7316553" y="874307"/>
                      <a:pt x="7585117" y="1247424"/>
                    </a:cubicBezTo>
                    <a:cubicBezTo>
                      <a:pt x="7737800" y="1452337"/>
                      <a:pt x="7785205" y="1625731"/>
                      <a:pt x="7785223" y="1625797"/>
                    </a:cubicBezTo>
                    <a:cubicBezTo>
                      <a:pt x="7785158" y="1625937"/>
                      <a:pt x="7690374" y="1830829"/>
                      <a:pt x="7506128" y="2067231"/>
                    </a:cubicBezTo>
                    <a:cubicBezTo>
                      <a:pt x="7395543" y="2209120"/>
                      <a:pt x="7263894" y="2377287"/>
                      <a:pt x="7074320" y="2519175"/>
                    </a:cubicBezTo>
                    <a:cubicBezTo>
                      <a:pt x="6895320" y="2340543"/>
                      <a:pt x="6737376" y="2324743"/>
                      <a:pt x="6737299" y="2324735"/>
                    </a:cubicBezTo>
                    <a:cubicBezTo>
                      <a:pt x="6737317" y="2324764"/>
                      <a:pt x="6868950" y="2545458"/>
                      <a:pt x="6911075" y="2629534"/>
                    </a:cubicBezTo>
                    <a:cubicBezTo>
                      <a:pt x="6705703" y="2760914"/>
                      <a:pt x="6463469" y="2876528"/>
                      <a:pt x="6173841" y="2960610"/>
                    </a:cubicBezTo>
                    <a:cubicBezTo>
                      <a:pt x="6173686" y="2960472"/>
                      <a:pt x="5712200" y="2625849"/>
                      <a:pt x="5683886" y="1786984"/>
                    </a:cubicBezTo>
                    <a:cubicBezTo>
                      <a:pt x="5351100" y="1778601"/>
                      <a:pt x="4997819" y="1710631"/>
                      <a:pt x="4260900" y="1707212"/>
                    </a:cubicBezTo>
                    <a:cubicBezTo>
                      <a:pt x="3523981" y="1703793"/>
                      <a:pt x="1406504" y="1698533"/>
                      <a:pt x="1262370" y="1766472"/>
                    </a:cubicBezTo>
                    <a:cubicBezTo>
                      <a:pt x="1118236" y="1834411"/>
                      <a:pt x="1130100" y="2066835"/>
                      <a:pt x="907344" y="2381268"/>
                    </a:cubicBezTo>
                    <a:cubicBezTo>
                      <a:pt x="684588" y="2695701"/>
                      <a:pt x="192167" y="2960610"/>
                      <a:pt x="192166" y="2960610"/>
                    </a:cubicBezTo>
                    <a:cubicBezTo>
                      <a:pt x="243251" y="2474985"/>
                      <a:pt x="136825" y="2313110"/>
                      <a:pt x="149596" y="2142715"/>
                    </a:cubicBezTo>
                    <a:cubicBezTo>
                      <a:pt x="175137" y="1836023"/>
                      <a:pt x="515658" y="1640074"/>
                      <a:pt x="515699" y="1640050"/>
                    </a:cubicBezTo>
                    <a:cubicBezTo>
                      <a:pt x="515699" y="1640050"/>
                      <a:pt x="68713" y="1431317"/>
                      <a:pt x="4858" y="958471"/>
                    </a:cubicBezTo>
                    <a:cubicBezTo>
                      <a:pt x="-41969" y="604902"/>
                      <a:pt x="268793" y="481366"/>
                      <a:pt x="124054" y="0"/>
                    </a:cubicBezTo>
                    <a:close/>
                  </a:path>
                </a:pathLst>
              </a:custGeom>
              <a:grpFill/>
              <a:ln w="10" cap="flat">
                <a:noFill/>
                <a:prstDash val="solid"/>
                <a:miter lim="800000"/>
              </a:ln>
              <a:effectLst>
                <a:outerShdw blurRad="50800" dist="38100" dir="5400000" algn="t" rotWithShape="0">
                  <a:prstClr val="black">
                    <a:alpha val="40000"/>
                  </a:prstClr>
                </a:outerShdw>
              </a:effectLst>
            </p:spPr>
            <p:txBody>
              <a:bodyPr vert="horz" wrap="square" lIns="68580" tIns="34290" rIns="68580" bIns="3429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350" kern="0">
                  <a:solidFill>
                    <a:prstClr val="black"/>
                  </a:solidFill>
                  <a:cs typeface="+mn-ea"/>
                  <a:sym typeface="+mn-lt"/>
                </a:endParaRPr>
              </a:p>
            </p:txBody>
          </p:sp>
        </p:grpSp>
        <p:sp>
          <p:nvSpPr>
            <p:cNvPr id="114" name="矩形 113"/>
            <p:cNvSpPr/>
            <p:nvPr/>
          </p:nvSpPr>
          <p:spPr>
            <a:xfrm>
              <a:off x="7164000" y="3348000"/>
              <a:ext cx="36000" cy="36000"/>
            </a:xfrm>
            <a:prstGeom prst="rect">
              <a:avLst/>
            </a:prstGeom>
            <a:grpFill/>
          </p:spPr>
          <p:txBody>
            <a:bodyPr wrap="none">
              <a:prstTxWarp prst="textCircl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25" spc="-75" dirty="0">
                  <a:solidFill>
                    <a:prstClr val="black"/>
                  </a:solidFill>
                  <a:cs typeface="+mn-ea"/>
                  <a:sym typeface="+mn-lt"/>
                </a:rPr>
                <a:t>http://home.rapidbbs.cn/?fromuid=22138</a:t>
              </a:r>
              <a:endParaRPr lang="zh-TW" altLang="en-US" sz="225" spc="-75" dirty="0">
                <a:solidFill>
                  <a:prstClr val="black"/>
                </a:solidFill>
                <a:cs typeface="+mn-ea"/>
                <a:sym typeface="+mn-lt"/>
              </a:endParaRPr>
            </a:p>
          </p:txBody>
        </p:sp>
      </p:grpSp>
      <p:sp>
        <p:nvSpPr>
          <p:cNvPr id="7" name="文本框 6"/>
          <p:cNvSpPr txBox="1"/>
          <p:nvPr/>
        </p:nvSpPr>
        <p:spPr>
          <a:xfrm>
            <a:off x="2499360" y="1290320"/>
            <a:ext cx="6702425" cy="1456690"/>
          </a:xfrm>
          <a:prstGeom prst="rect">
            <a:avLst/>
          </a:prstGeom>
          <a:noFill/>
        </p:spPr>
        <p:txBody>
          <a:bodyPr wrap="square" rtlCol="0" anchor="t">
            <a:spAutoFit/>
          </a:bodyPr>
          <a:lstStyle/>
          <a:p>
            <a:pPr>
              <a:lnSpc>
                <a:spcPct val="120000"/>
              </a:lnSpc>
            </a:pPr>
            <a:r>
              <a:rPr lang="en-US" altLang="zh-CN" b="1">
                <a:solidFill>
                  <a:schemeClr val="accent2"/>
                </a:solidFill>
                <a:latin typeface="微软雅黑" panose="020B0503020204020204" charset="-122"/>
                <a:ea typeface="微软雅黑" panose="020B0503020204020204" charset="-122"/>
                <a:cs typeface="微软雅黑" panose="020B0503020204020204" charset="-122"/>
                <a:sym typeface="+mn-ea"/>
              </a:rPr>
              <a:t> </a:t>
            </a:r>
            <a:r>
              <a:rPr lang="en-US" altLang="zh-CN">
                <a:solidFill>
                  <a:schemeClr val="accent2"/>
                </a:solidFill>
                <a:latin typeface="微软雅黑" panose="020B0503020204020204" charset="-122"/>
                <a:ea typeface="微软雅黑" panose="020B0503020204020204" charset="-122"/>
                <a:cs typeface="微软雅黑" panose="020B0503020204020204" charset="-122"/>
                <a:sym typeface="+mn-ea"/>
              </a:rPr>
              <a:t> </a:t>
            </a:r>
            <a:r>
              <a:rPr lang="en-US" altLang="zh-CN" sz="2800" b="1">
                <a:solidFill>
                  <a:schemeClr val="accent2"/>
                </a:solidFill>
                <a:latin typeface="微软雅黑" panose="020B0503020204020204" charset="-122"/>
                <a:ea typeface="微软雅黑" panose="020B0503020204020204" charset="-122"/>
                <a:cs typeface="微软雅黑" panose="020B0503020204020204" charset="-122"/>
                <a:sym typeface="+mn-ea"/>
              </a:rPr>
              <a:t>   </a:t>
            </a:r>
            <a:r>
              <a:rPr lang="zh-CN" altLang="en-US" sz="2800" b="1">
                <a:solidFill>
                  <a:schemeClr val="accent2"/>
                </a:solidFill>
                <a:latin typeface="微软雅黑" panose="020B0503020204020204" charset="-122"/>
                <a:ea typeface="微软雅黑" panose="020B0503020204020204" charset="-122"/>
                <a:cs typeface="微软雅黑" panose="020B0503020204020204" charset="-122"/>
                <a:sym typeface="+mn-ea"/>
              </a:rPr>
              <a:t>鱼骨分析法（</a:t>
            </a:r>
            <a:r>
              <a:rPr lang="en-US" altLang="zh-CN" sz="2800" b="1">
                <a:solidFill>
                  <a:schemeClr val="accent2"/>
                </a:solidFill>
                <a:latin typeface="微软雅黑" panose="020B0503020204020204" charset="-122"/>
                <a:ea typeface="微软雅黑" panose="020B0503020204020204" charset="-122"/>
                <a:cs typeface="微软雅黑" panose="020B0503020204020204" charset="-122"/>
                <a:sym typeface="+mn-ea"/>
              </a:rPr>
              <a:t>5M/6M</a:t>
            </a:r>
            <a:r>
              <a:rPr lang="zh-CN" altLang="en-US" sz="2800" b="1">
                <a:solidFill>
                  <a:schemeClr val="accent2"/>
                </a:solidFill>
                <a:latin typeface="微软雅黑" panose="020B0503020204020204" charset="-122"/>
                <a:ea typeface="微软雅黑" panose="020B0503020204020204" charset="-122"/>
                <a:cs typeface="微软雅黑" panose="020B0503020204020204" charset="-122"/>
                <a:sym typeface="+mn-ea"/>
              </a:rPr>
              <a:t>因素分析法，</a:t>
            </a:r>
            <a:r>
              <a:rPr lang="en-US" altLang="zh-CN" sz="2800" b="1">
                <a:solidFill>
                  <a:schemeClr val="accent2"/>
                </a:solidFill>
                <a:latin typeface="微软雅黑" panose="020B0503020204020204" charset="-122"/>
                <a:ea typeface="微软雅黑" panose="020B0503020204020204" charset="-122"/>
                <a:cs typeface="微软雅黑" panose="020B0503020204020204" charset="-122"/>
                <a:sym typeface="+mn-ea"/>
              </a:rPr>
              <a:t>5W</a:t>
            </a:r>
            <a:r>
              <a:rPr lang="zh-CN" altLang="en-US" sz="2800" b="1">
                <a:solidFill>
                  <a:schemeClr val="accent2"/>
                </a:solidFill>
                <a:latin typeface="微软雅黑" panose="020B0503020204020204" charset="-122"/>
                <a:ea typeface="微软雅黑" panose="020B0503020204020204" charset="-122"/>
                <a:cs typeface="微软雅黑" panose="020B0503020204020204" charset="-122"/>
                <a:sym typeface="+mn-ea"/>
              </a:rPr>
              <a:t>根因法）</a:t>
            </a:r>
            <a:r>
              <a:rPr lang="zh-CN" altLang="en-US">
                <a:latin typeface="微软雅黑" panose="020B0503020204020204" charset="-122"/>
                <a:ea typeface="微软雅黑" panose="020B0503020204020204" charset="-122"/>
                <a:cs typeface="微软雅黑" panose="020B0503020204020204" charset="-122"/>
                <a:sym typeface="+mn-ea"/>
              </a:rPr>
              <a:t>是一种发现问题根本原因的方法，是一种透过现象看本质的方法。</a:t>
            </a:r>
            <a:endParaRPr lang="zh-CN" altLang="en-US"/>
          </a:p>
        </p:txBody>
      </p:sp>
      <p:sp>
        <p:nvSpPr>
          <p:cNvPr id="3"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鱼骨分析法（</a:t>
            </a:r>
            <a:r>
              <a:rPr lang="en-US" altLang="zh-CN">
                <a:solidFill>
                  <a:schemeClr val="bg1">
                    <a:lumMod val="50000"/>
                  </a:schemeClr>
                </a:solidFill>
              </a:rPr>
              <a:t>5M/6M</a:t>
            </a:r>
            <a:r>
              <a:rPr lang="zh-CN" altLang="en-US">
                <a:solidFill>
                  <a:schemeClr val="bg1">
                    <a:lumMod val="50000"/>
                  </a:schemeClr>
                </a:solidFill>
              </a:rPr>
              <a:t>因素分析法，</a:t>
            </a:r>
            <a:r>
              <a:rPr lang="en-US" altLang="zh-CN">
                <a:solidFill>
                  <a:schemeClr val="bg1">
                    <a:lumMod val="50000"/>
                  </a:schemeClr>
                </a:solidFill>
              </a:rPr>
              <a:t>5W</a:t>
            </a:r>
            <a:r>
              <a:rPr lang="zh-CN" altLang="en-US">
                <a:solidFill>
                  <a:schemeClr val="bg1">
                    <a:lumMod val="50000"/>
                  </a:schemeClr>
                </a:solidFill>
              </a:rPr>
              <a:t>根因法）</a:t>
            </a:r>
            <a:endParaRPr lang="zh-CN" altLang="en-US">
              <a:solidFill>
                <a:schemeClr val="bg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5700" y="641985"/>
            <a:ext cx="5208905" cy="1325880"/>
          </a:xfrm>
        </p:spPr>
        <p:txBody>
          <a:bodyPr/>
          <a:lstStyle/>
          <a:p>
            <a:r>
              <a:rPr lang="zh-CN" altLang="en-US"/>
              <a:t>目录</a:t>
            </a:r>
            <a:endParaRPr lang="zh-CN" altLang="en-US"/>
          </a:p>
        </p:txBody>
      </p:sp>
      <p:sp>
        <p:nvSpPr>
          <p:cNvPr id="3" name="副标题 2"/>
          <p:cNvSpPr>
            <a:spLocks noGrp="1"/>
          </p:cNvSpPr>
          <p:nvPr>
            <p:ph type="subTitle" idx="1"/>
          </p:nvPr>
        </p:nvSpPr>
        <p:spPr>
          <a:xfrm>
            <a:off x="1030605" y="2342515"/>
            <a:ext cx="9144000" cy="3798570"/>
          </a:xfrm>
        </p:spPr>
        <p:txBody>
          <a:bodyPr>
            <a:normAutofit/>
          </a:bodyPr>
          <a:lstStyle/>
          <a:p>
            <a:r>
              <a:rPr lang="zh-CN" altLang="en-US" b="1">
                <a:solidFill>
                  <a:schemeClr val="bg1"/>
                </a:solidFill>
              </a:rPr>
              <a:t>一、什么是结构化</a:t>
            </a:r>
            <a:endParaRPr lang="zh-CN" altLang="en-US" b="1" u="sng">
              <a:solidFill>
                <a:schemeClr val="accent4">
                  <a:lumMod val="60000"/>
                  <a:lumOff val="40000"/>
                </a:schemeClr>
              </a:solidFill>
            </a:endParaRPr>
          </a:p>
          <a:p>
            <a:endParaRPr lang="zh-CN" altLang="en-US" b="1">
              <a:solidFill>
                <a:schemeClr val="bg1"/>
              </a:solidFill>
            </a:endParaRPr>
          </a:p>
          <a:p>
            <a:r>
              <a:rPr lang="zh-CN" altLang="en-US" b="1">
                <a:solidFill>
                  <a:schemeClr val="bg1"/>
                </a:solidFill>
              </a:rPr>
              <a:t>二、结构化的方法与应用</a:t>
            </a:r>
            <a:endParaRPr lang="zh-CN" altLang="en-US" b="1">
              <a:solidFill>
                <a:schemeClr val="bg1"/>
              </a:solidFill>
            </a:endParaRPr>
          </a:p>
          <a:p>
            <a:pPr marL="800100" lvl="1" indent="-342900" algn="l">
              <a:buFont typeface="Arial" panose="020B0604020202020204" pitchFamily="34" charset="0"/>
              <a:buChar char="•"/>
            </a:pPr>
            <a:r>
              <a:rPr lang="zh-CN" altLang="en-US" b="1">
                <a:solidFill>
                  <a:schemeClr val="bg1"/>
                </a:solidFill>
                <a:latin typeface="等线 Light" panose="02010600030101010101" charset="-122"/>
                <a:ea typeface="等线 Light" panose="02010600030101010101" charset="-122"/>
              </a:rPr>
              <a:t>想清楚</a:t>
            </a:r>
            <a:endParaRPr lang="zh-CN" altLang="en-US" b="1">
              <a:solidFill>
                <a:schemeClr val="bg1"/>
              </a:solidFill>
              <a:latin typeface="等线 Light" panose="02010600030101010101" charset="-122"/>
              <a:ea typeface="等线 Light" panose="02010600030101010101" charset="-122"/>
            </a:endParaRPr>
          </a:p>
          <a:p>
            <a:pPr marL="800100" lvl="1" indent="-342900" algn="l">
              <a:buFont typeface="Arial" panose="020B0604020202020204" pitchFamily="34" charset="0"/>
              <a:buChar char="•"/>
            </a:pPr>
            <a:r>
              <a:rPr lang="zh-CN" altLang="en-US" b="1">
                <a:solidFill>
                  <a:schemeClr val="bg1"/>
                </a:solidFill>
                <a:latin typeface="等线 Light" panose="02010600030101010101" charset="-122"/>
                <a:ea typeface="等线 Light" panose="02010600030101010101" charset="-122"/>
              </a:rPr>
              <a:t>说明白</a:t>
            </a:r>
            <a:endParaRPr lang="zh-CN" altLang="en-US" b="1">
              <a:solidFill>
                <a:schemeClr val="bg1"/>
              </a:solidFill>
              <a:latin typeface="等线 Light" panose="02010600030101010101" charset="-122"/>
              <a:ea typeface="等线 Light" panose="02010600030101010101" charset="-122"/>
            </a:endParaRPr>
          </a:p>
          <a:p>
            <a:pPr marL="800100" lvl="1" indent="-342900" algn="l">
              <a:buFont typeface="Arial" panose="020B0604020202020204" pitchFamily="34" charset="0"/>
              <a:buChar char="•"/>
            </a:pPr>
            <a:r>
              <a:rPr lang="zh-CN" altLang="en-US" b="1">
                <a:solidFill>
                  <a:schemeClr val="bg1"/>
                </a:solidFill>
                <a:latin typeface="等线 Light" panose="02010600030101010101" charset="-122"/>
                <a:ea typeface="等线 Light" panose="02010600030101010101" charset="-122"/>
              </a:rPr>
              <a:t>做到位</a:t>
            </a:r>
            <a:endParaRPr lang="zh-CN" altLang="en-US" b="1">
              <a:solidFill>
                <a:schemeClr val="bg1"/>
              </a:solidFill>
              <a:latin typeface="等线 Light" panose="02010600030101010101" charset="-122"/>
              <a:ea typeface="等线 Light" panose="02010600030101010101" charset="-122"/>
            </a:endParaRPr>
          </a:p>
          <a:p>
            <a:endParaRPr lang="zh-CN" altLang="en-US" b="1">
              <a:solidFill>
                <a:schemeClr val="accent4">
                  <a:lumMod val="60000"/>
                  <a:lumOff val="40000"/>
                </a:schemeClr>
              </a:solidFill>
            </a:endParaRPr>
          </a:p>
          <a:p>
            <a:r>
              <a:rPr lang="zh-CN" altLang="en-US" b="1">
                <a:solidFill>
                  <a:schemeClr val="bg1"/>
                </a:solidFill>
              </a:rPr>
              <a:t>三、</a:t>
            </a:r>
            <a:r>
              <a:rPr lang="zh-CN" altLang="en-US" b="1">
                <a:sym typeface="+mn-ea"/>
              </a:rPr>
              <a:t>结构化思考与表达总结</a:t>
            </a:r>
            <a:endParaRPr lang="zh-CN" altLang="en-US" b="1">
              <a:solidFill>
                <a:schemeClr val="accent4"/>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分析步骤</a:t>
            </a:r>
            <a:endParaRPr lang="zh-CN" altLang="en-US"/>
          </a:p>
        </p:txBody>
      </p:sp>
      <p:grpSp>
        <p:nvGrpSpPr>
          <p:cNvPr id="33" name="组合 32"/>
          <p:cNvGrpSpPr/>
          <p:nvPr/>
        </p:nvGrpSpPr>
        <p:grpSpPr>
          <a:xfrm>
            <a:off x="1717040" y="2972435"/>
            <a:ext cx="8823960" cy="3164205"/>
            <a:chOff x="3076" y="3888"/>
            <a:chExt cx="13896" cy="4983"/>
          </a:xfrm>
        </p:grpSpPr>
        <p:grpSp>
          <p:nvGrpSpPr>
            <p:cNvPr id="3" name="Группа 2"/>
            <p:cNvGrpSpPr/>
            <p:nvPr/>
          </p:nvGrpSpPr>
          <p:grpSpPr>
            <a:xfrm>
              <a:off x="3076" y="3972"/>
              <a:ext cx="13330" cy="4846"/>
              <a:chOff x="2702921" y="3009809"/>
              <a:chExt cx="19464338" cy="6994595"/>
            </a:xfrm>
          </p:grpSpPr>
          <p:sp>
            <p:nvSpPr>
              <p:cNvPr id="152" name="Shape 47"/>
              <p:cNvSpPr>
                <a:spLocks noChangeShapeType="1"/>
              </p:cNvSpPr>
              <p:nvPr/>
            </p:nvSpPr>
            <p:spPr bwMode="auto">
              <a:xfrm>
                <a:off x="4838291" y="6510250"/>
                <a:ext cx="14405860" cy="1"/>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153" name="Shape 48"/>
              <p:cNvSpPr>
                <a:spLocks noChangeShapeType="1"/>
              </p:cNvSpPr>
              <p:nvPr/>
            </p:nvSpPr>
            <p:spPr bwMode="auto">
              <a:xfrm flipV="1">
                <a:off x="5040326" y="6538176"/>
                <a:ext cx="2665032" cy="2941199"/>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154" name="Shape 49"/>
              <p:cNvSpPr>
                <a:spLocks noChangeShapeType="1"/>
              </p:cNvSpPr>
              <p:nvPr/>
            </p:nvSpPr>
            <p:spPr bwMode="auto">
              <a:xfrm flipV="1">
                <a:off x="9184620" y="6538177"/>
                <a:ext cx="2864268" cy="3172232"/>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155" name="Shape 50"/>
              <p:cNvSpPr>
                <a:spLocks noChangeArrowheads="1"/>
              </p:cNvSpPr>
              <p:nvPr/>
            </p:nvSpPr>
            <p:spPr bwMode="auto">
              <a:xfrm>
                <a:off x="4639772" y="7531918"/>
                <a:ext cx="2472483" cy="2472486"/>
              </a:xfrm>
              <a:prstGeom prst="ellipse">
                <a:avLst/>
              </a:prstGeom>
            </p:spPr>
            <p:style>
              <a:lnRef idx="1">
                <a:schemeClr val="dk1"/>
              </a:lnRef>
              <a:fillRef idx="2">
                <a:schemeClr val="dk1"/>
              </a:fillRef>
              <a:effectRef idx="1">
                <a:schemeClr val="dk1"/>
              </a:effectRef>
              <a:fontRef idx="minor">
                <a:schemeClr val="dk1"/>
              </a:fontRef>
            </p:style>
            <p:txBody>
              <a:bodyPr lIns="19050" tIns="19050" rIns="19050" bIns="1905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latin typeface="微软雅黑" panose="020B0503020204020204" charset="-122"/>
                  <a:ea typeface="微软雅黑" panose="020B0503020204020204" charset="-122"/>
                  <a:cs typeface="+mn-ea"/>
                  <a:sym typeface="+mn-lt"/>
                </a:endParaRPr>
              </a:p>
            </p:txBody>
          </p:sp>
          <p:sp>
            <p:nvSpPr>
              <p:cNvPr id="156" name="Shape 51"/>
              <p:cNvSpPr/>
              <p:nvPr/>
            </p:nvSpPr>
            <p:spPr bwMode="auto">
              <a:xfrm>
                <a:off x="16177665" y="3425006"/>
                <a:ext cx="5989594" cy="616234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7" y="21600"/>
                    </a:moveTo>
                    <a:lnTo>
                      <a:pt x="11675" y="21600"/>
                    </a:lnTo>
                    <a:lnTo>
                      <a:pt x="21600" y="10807"/>
                    </a:lnTo>
                    <a:lnTo>
                      <a:pt x="11426" y="0"/>
                    </a:lnTo>
                    <a:lnTo>
                      <a:pt x="0" y="0"/>
                    </a:lnTo>
                    <a:lnTo>
                      <a:pt x="10285" y="10845"/>
                    </a:lnTo>
                    <a:lnTo>
                      <a:pt x="217" y="21600"/>
                    </a:lnTo>
                    <a:close/>
                  </a:path>
                </a:pathLst>
              </a:custGeom>
              <a:solidFill>
                <a:schemeClr val="accent5"/>
              </a:solidFill>
              <a:ln>
                <a:noFill/>
              </a:ln>
            </p:spPr>
            <p:txBody>
              <a:bodyPr lIns="19050" tIns="19050" rIns="19050" bIns="19050" anchor="ctr"/>
              <a:lstStyle/>
              <a:p>
                <a:endParaRPr lang="ru-RU" sz="1600">
                  <a:latin typeface="微软雅黑" panose="020B0503020204020204" charset="-122"/>
                  <a:ea typeface="微软雅黑" panose="020B0503020204020204" charset="-122"/>
                  <a:cs typeface="+mn-ea"/>
                  <a:sym typeface="+mn-lt"/>
                </a:endParaRPr>
              </a:p>
            </p:txBody>
          </p:sp>
          <p:sp>
            <p:nvSpPr>
              <p:cNvPr id="157" name="Shape 52"/>
              <p:cNvSpPr/>
              <p:nvPr/>
            </p:nvSpPr>
            <p:spPr bwMode="auto">
              <a:xfrm>
                <a:off x="2702921" y="3409729"/>
                <a:ext cx="2861737" cy="617416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843"/>
                    </a:moveTo>
                    <a:lnTo>
                      <a:pt x="0" y="0"/>
                    </a:lnTo>
                    <a:lnTo>
                      <a:pt x="5646" y="10843"/>
                    </a:lnTo>
                    <a:lnTo>
                      <a:pt x="650" y="21600"/>
                    </a:lnTo>
                    <a:lnTo>
                      <a:pt x="21600" y="10843"/>
                    </a:lnTo>
                    <a:close/>
                  </a:path>
                </a:pathLst>
              </a:custGeom>
              <a:solidFill>
                <a:schemeClr val="accent5">
                  <a:lumMod val="60000"/>
                  <a:lumOff val="40000"/>
                </a:schemeClr>
              </a:solidFill>
              <a:ln>
                <a:noFill/>
              </a:ln>
            </p:spPr>
            <p:txBody>
              <a:bodyPr lIns="19050" tIns="19050" rIns="19050" bIns="19050" anchor="ctr"/>
              <a:lstStyle/>
              <a:p>
                <a:endParaRPr lang="ru-RU" sz="1600">
                  <a:latin typeface="微软雅黑" panose="020B0503020204020204" charset="-122"/>
                  <a:ea typeface="微软雅黑" panose="020B0503020204020204" charset="-122"/>
                  <a:cs typeface="+mn-ea"/>
                  <a:sym typeface="+mn-lt"/>
                </a:endParaRPr>
              </a:p>
            </p:txBody>
          </p:sp>
          <p:sp>
            <p:nvSpPr>
              <p:cNvPr id="158" name="Shape 53"/>
              <p:cNvSpPr/>
              <p:nvPr/>
            </p:nvSpPr>
            <p:spPr bwMode="auto">
              <a:xfrm>
                <a:off x="16164965" y="3419158"/>
                <a:ext cx="5989594" cy="309394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524"/>
                    </a:moveTo>
                    <a:lnTo>
                      <a:pt x="11426" y="0"/>
                    </a:lnTo>
                    <a:lnTo>
                      <a:pt x="0" y="0"/>
                    </a:lnTo>
                    <a:lnTo>
                      <a:pt x="10285" y="21600"/>
                    </a:lnTo>
                    <a:lnTo>
                      <a:pt x="21600" y="21524"/>
                    </a:lnTo>
                    <a:close/>
                  </a:path>
                </a:pathLst>
              </a:custGeom>
              <a:solidFill>
                <a:schemeClr val="accent5">
                  <a:lumMod val="75000"/>
                </a:schemeClr>
              </a:solidFill>
              <a:ln>
                <a:noFill/>
              </a:ln>
            </p:spPr>
            <p:txBody>
              <a:bodyPr lIns="19050" tIns="19050" rIns="19050" bIns="19050" anchor="ctr"/>
              <a:lstStyle/>
              <a:p>
                <a:endParaRPr lang="ru-RU" sz="1600">
                  <a:latin typeface="微软雅黑" panose="020B0503020204020204" charset="-122"/>
                  <a:ea typeface="微软雅黑" panose="020B0503020204020204" charset="-122"/>
                  <a:cs typeface="+mn-ea"/>
                  <a:sym typeface="+mn-lt"/>
                </a:endParaRPr>
              </a:p>
            </p:txBody>
          </p:sp>
          <p:sp>
            <p:nvSpPr>
              <p:cNvPr id="159" name="Shape 54"/>
              <p:cNvSpPr/>
              <p:nvPr/>
            </p:nvSpPr>
            <p:spPr bwMode="auto">
              <a:xfrm>
                <a:off x="2702921" y="3416370"/>
                <a:ext cx="2861737" cy="309951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599"/>
                    </a:moveTo>
                    <a:lnTo>
                      <a:pt x="0" y="0"/>
                    </a:lnTo>
                    <a:lnTo>
                      <a:pt x="5646" y="21600"/>
                    </a:lnTo>
                    <a:lnTo>
                      <a:pt x="21600" y="21599"/>
                    </a:lnTo>
                    <a:close/>
                  </a:path>
                </a:pathLst>
              </a:custGeom>
              <a:solidFill>
                <a:schemeClr val="accent5">
                  <a:lumMod val="40000"/>
                  <a:lumOff val="60000"/>
                </a:schemeClr>
              </a:solidFill>
              <a:ln>
                <a:noFill/>
              </a:ln>
            </p:spPr>
            <p:txBody>
              <a:bodyPr lIns="19050" tIns="19050" rIns="19050" bIns="19050" anchor="ctr"/>
              <a:lstStyle/>
              <a:p>
                <a:endParaRPr lang="ru-RU" sz="1600">
                  <a:latin typeface="微软雅黑" panose="020B0503020204020204" charset="-122"/>
                  <a:ea typeface="微软雅黑" panose="020B0503020204020204" charset="-122"/>
                  <a:cs typeface="+mn-ea"/>
                  <a:sym typeface="+mn-lt"/>
                </a:endParaRPr>
              </a:p>
            </p:txBody>
          </p:sp>
          <p:sp>
            <p:nvSpPr>
              <p:cNvPr id="163" name="Shape 58"/>
              <p:cNvSpPr>
                <a:spLocks noChangeShapeType="1"/>
              </p:cNvSpPr>
              <p:nvPr/>
            </p:nvSpPr>
            <p:spPr bwMode="auto">
              <a:xfrm flipH="1" flipV="1">
                <a:off x="5149774" y="3653468"/>
                <a:ext cx="2604398" cy="2894494"/>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164" name="Shape 59"/>
              <p:cNvSpPr>
                <a:spLocks noChangeShapeType="1"/>
              </p:cNvSpPr>
              <p:nvPr/>
            </p:nvSpPr>
            <p:spPr bwMode="auto">
              <a:xfrm>
                <a:off x="9212458" y="3330867"/>
                <a:ext cx="2853906" cy="3188142"/>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165" name="Shape 60"/>
              <p:cNvSpPr>
                <a:spLocks noChangeShapeType="1"/>
              </p:cNvSpPr>
              <p:nvPr/>
            </p:nvSpPr>
            <p:spPr bwMode="auto">
              <a:xfrm>
                <a:off x="13661558" y="3420178"/>
                <a:ext cx="2881373" cy="3097572"/>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166" name="Shape 61"/>
              <p:cNvSpPr>
                <a:spLocks noChangeArrowheads="1"/>
              </p:cNvSpPr>
              <p:nvPr/>
            </p:nvSpPr>
            <p:spPr bwMode="auto">
              <a:xfrm>
                <a:off x="4634112" y="3009809"/>
                <a:ext cx="2472484" cy="247248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19050" tIns="19050" rIns="19050" bIns="1905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latin typeface="微软雅黑" panose="020B0503020204020204" charset="-122"/>
                  <a:ea typeface="微软雅黑" panose="020B0503020204020204" charset="-122"/>
                  <a:cs typeface="+mn-ea"/>
                  <a:sym typeface="+mn-lt"/>
                </a:endParaRPr>
              </a:p>
            </p:txBody>
          </p:sp>
          <p:sp>
            <p:nvSpPr>
              <p:cNvPr id="172" name="Shape 67"/>
              <p:cNvSpPr>
                <a:spLocks noChangeArrowheads="1"/>
              </p:cNvSpPr>
              <p:nvPr/>
            </p:nvSpPr>
            <p:spPr bwMode="auto">
              <a:xfrm>
                <a:off x="11435758" y="6131595"/>
                <a:ext cx="725488" cy="75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spAutoFit/>
              </a:bodyPr>
              <a:lstStyle>
                <a:lvl1pPr algn="ctr">
                  <a:defRPr sz="2500" cap="all">
                    <a:solidFill>
                      <a:srgbClr val="344245"/>
                    </a:solidFill>
                    <a:latin typeface="Open Sans Semibold"/>
                    <a:ea typeface="Open Sans Semibold"/>
                    <a:cs typeface="Open Sans Semibold"/>
                    <a:sym typeface="Open Sans Semibold"/>
                  </a:defRPr>
                </a:lvl1pPr>
              </a:lstStyle>
              <a:p>
                <a:pPr>
                  <a:defRPr/>
                </a:pPr>
                <a:endParaRPr sz="1600" b="1" kern="0" dirty="0">
                  <a:solidFill>
                    <a:schemeClr val="bg2"/>
                  </a:solidFill>
                  <a:latin typeface="微软雅黑" panose="020B0503020204020204" charset="-122"/>
                  <a:ea typeface="微软雅黑" panose="020B0503020204020204" charset="-122"/>
                  <a:cs typeface="+mn-ea"/>
                  <a:sym typeface="+mn-lt"/>
                </a:endParaRPr>
              </a:p>
            </p:txBody>
          </p:sp>
          <p:sp>
            <p:nvSpPr>
              <p:cNvPr id="174" name="Shape 69"/>
              <p:cNvSpPr>
                <a:spLocks noChangeArrowheads="1"/>
              </p:cNvSpPr>
              <p:nvPr/>
            </p:nvSpPr>
            <p:spPr bwMode="auto">
              <a:xfrm>
                <a:off x="15933147" y="6131595"/>
                <a:ext cx="723901" cy="75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spAutoFit/>
              </a:bodyPr>
              <a:lstStyle>
                <a:lvl1pPr algn="ctr">
                  <a:defRPr sz="2500" cap="all">
                    <a:solidFill>
                      <a:srgbClr val="344245"/>
                    </a:solidFill>
                    <a:latin typeface="Open Sans Semibold"/>
                    <a:ea typeface="Open Sans Semibold"/>
                    <a:cs typeface="Open Sans Semibold"/>
                    <a:sym typeface="Open Sans Semibold"/>
                  </a:defRPr>
                </a:lvl1pPr>
              </a:lstStyle>
              <a:p>
                <a:pPr>
                  <a:defRPr/>
                </a:pPr>
                <a:endParaRPr sz="1600" b="1" kern="0">
                  <a:solidFill>
                    <a:schemeClr val="bg2"/>
                  </a:solidFill>
                  <a:latin typeface="微软雅黑" panose="020B0503020204020204" charset="-122"/>
                  <a:ea typeface="微软雅黑" panose="020B0503020204020204" charset="-122"/>
                  <a:cs typeface="+mn-ea"/>
                  <a:sym typeface="+mn-lt"/>
                </a:endParaRPr>
              </a:p>
            </p:txBody>
          </p:sp>
          <p:sp>
            <p:nvSpPr>
              <p:cNvPr id="177" name="Shape 72"/>
              <p:cNvSpPr>
                <a:spLocks noChangeArrowheads="1"/>
              </p:cNvSpPr>
              <p:nvPr/>
            </p:nvSpPr>
            <p:spPr bwMode="auto">
              <a:xfrm>
                <a:off x="12860718" y="8878829"/>
                <a:ext cx="2663632" cy="75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ru-RU" altLang="ru-RU" sz="1600">
                  <a:solidFill>
                    <a:srgbClr val="FFFFFF"/>
                  </a:solidFill>
                  <a:latin typeface="微软雅黑" panose="020B0503020204020204" charset="-122"/>
                  <a:ea typeface="微软雅黑" panose="020B0503020204020204" charset="-122"/>
                  <a:cs typeface="+mn-ea"/>
                  <a:sym typeface="+mn-lt"/>
                </a:endParaRPr>
              </a:p>
            </p:txBody>
          </p:sp>
          <p:sp>
            <p:nvSpPr>
              <p:cNvPr id="179" name="Shape 74"/>
              <p:cNvSpPr>
                <a:spLocks noChangeArrowheads="1"/>
              </p:cNvSpPr>
              <p:nvPr/>
            </p:nvSpPr>
            <p:spPr bwMode="auto">
              <a:xfrm>
                <a:off x="4907494" y="3999675"/>
                <a:ext cx="1962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ru-RU" sz="1600" dirty="0">
                    <a:solidFill>
                      <a:srgbClr val="FFFFFF"/>
                    </a:solidFill>
                    <a:latin typeface="微软雅黑" panose="020B0503020204020204" charset="-122"/>
                    <a:ea typeface="微软雅黑" panose="020B0503020204020204" charset="-122"/>
                    <a:cs typeface="+mn-ea"/>
                    <a:sym typeface="+mn-lt"/>
                  </a:rPr>
                  <a:t>材料</a:t>
                </a:r>
                <a:endParaRPr lang="zh-CN" altLang="ru-RU" sz="1600" dirty="0">
                  <a:solidFill>
                    <a:srgbClr val="FFFFFF"/>
                  </a:solidFill>
                  <a:latin typeface="微软雅黑" panose="020B0503020204020204" charset="-122"/>
                  <a:ea typeface="微软雅黑" panose="020B0503020204020204" charset="-122"/>
                  <a:cs typeface="+mn-ea"/>
                  <a:sym typeface="+mn-lt"/>
                </a:endParaRPr>
              </a:p>
            </p:txBody>
          </p:sp>
          <p:sp>
            <p:nvSpPr>
              <p:cNvPr id="180" name="Shape 75"/>
              <p:cNvSpPr>
                <a:spLocks noChangeArrowheads="1"/>
              </p:cNvSpPr>
              <p:nvPr/>
            </p:nvSpPr>
            <p:spPr bwMode="auto">
              <a:xfrm>
                <a:off x="4907494" y="8517063"/>
                <a:ext cx="1962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ru-RU" sz="1600">
                    <a:solidFill>
                      <a:srgbClr val="FFFFFF"/>
                    </a:solidFill>
                    <a:latin typeface="微软雅黑" panose="020B0503020204020204" charset="-122"/>
                    <a:ea typeface="微软雅黑" panose="020B0503020204020204" charset="-122"/>
                    <a:cs typeface="+mn-ea"/>
                    <a:sym typeface="+mn-lt"/>
                  </a:rPr>
                  <a:t>测试</a:t>
                </a:r>
                <a:endParaRPr lang="zh-CN" altLang="ru-RU" sz="1600">
                  <a:solidFill>
                    <a:srgbClr val="FFFFFF"/>
                  </a:solidFill>
                  <a:latin typeface="微软雅黑" panose="020B0503020204020204" charset="-122"/>
                  <a:ea typeface="微软雅黑" panose="020B0503020204020204" charset="-122"/>
                  <a:cs typeface="+mn-ea"/>
                  <a:sym typeface="+mn-lt"/>
                </a:endParaRPr>
              </a:p>
            </p:txBody>
          </p:sp>
        </p:grpSp>
        <p:sp>
          <p:nvSpPr>
            <p:cNvPr id="26" name="Shape 49"/>
            <p:cNvSpPr>
              <a:spLocks noChangeShapeType="1"/>
            </p:cNvSpPr>
            <p:nvPr/>
          </p:nvSpPr>
          <p:spPr bwMode="auto">
            <a:xfrm flipV="1">
              <a:off x="10413" y="6399"/>
              <a:ext cx="1962" cy="2198"/>
            </a:xfrm>
            <a:prstGeom prst="line">
              <a:avLst/>
            </a:prstGeom>
            <a:noFill/>
            <a:ln w="165100">
              <a:solidFill>
                <a:schemeClr val="accent5">
                  <a:lumMod val="40000"/>
                  <a:lumOff val="60000"/>
                </a:schemeClr>
              </a:solidFill>
              <a:miter lim="400000"/>
            </a:ln>
            <a:extLst>
              <a:ext uri="{909E8E84-426E-40DD-AFC4-6F175D3DCCD1}">
                <a14:hiddenFill xmlns:a14="http://schemas.microsoft.com/office/drawing/2010/main">
                  <a:noFill/>
                </a14:hiddenFill>
              </a:ext>
            </a:extLst>
          </p:spPr>
          <p:txBody>
            <a:bodyPr lIns="19050" tIns="19050" rIns="19050" bIns="19050" anchor="ctr"/>
            <a:lstStyle/>
            <a:p>
              <a:endParaRPr lang="ru-RU" sz="675">
                <a:cs typeface="+mn-ea"/>
                <a:sym typeface="+mn-lt"/>
              </a:endParaRPr>
            </a:p>
          </p:txBody>
        </p:sp>
        <p:sp>
          <p:nvSpPr>
            <p:cNvPr id="27" name="Shape 50"/>
            <p:cNvSpPr>
              <a:spLocks noChangeArrowheads="1"/>
            </p:cNvSpPr>
            <p:nvPr/>
          </p:nvSpPr>
          <p:spPr bwMode="auto">
            <a:xfrm>
              <a:off x="6821" y="3888"/>
              <a:ext cx="1693" cy="1713"/>
            </a:xfrm>
            <a:prstGeom prst="ellipse">
              <a:avLst/>
            </a:prstGeom>
          </p:spPr>
          <p:style>
            <a:lnRef idx="3">
              <a:schemeClr val="lt1"/>
            </a:lnRef>
            <a:fillRef idx="1">
              <a:schemeClr val="accent5"/>
            </a:fillRef>
            <a:effectRef idx="1">
              <a:schemeClr val="accent5"/>
            </a:effectRef>
            <a:fontRef idx="minor">
              <a:schemeClr val="lt1"/>
            </a:fontRef>
          </p:style>
          <p:txBody>
            <a:bodyPr lIns="19050" tIns="19050" rIns="19050" bIns="1905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ru-RU" sz="1600">
                  <a:solidFill>
                    <a:srgbClr val="FFFFFF"/>
                  </a:solidFill>
                  <a:latin typeface="微软雅黑" panose="020B0503020204020204" charset="-122"/>
                  <a:ea typeface="微软雅黑" panose="020B0503020204020204" charset="-122"/>
                  <a:cs typeface="+mn-ea"/>
                  <a:sym typeface="+mn-lt"/>
                </a:rPr>
                <a:t>机器</a:t>
              </a:r>
              <a:endParaRPr lang="zh-CN" altLang="ru-RU" sz="1600">
                <a:solidFill>
                  <a:srgbClr val="FFFFFF"/>
                </a:solidFill>
                <a:latin typeface="微软雅黑" panose="020B0503020204020204" charset="-122"/>
                <a:ea typeface="微软雅黑" panose="020B0503020204020204" charset="-122"/>
                <a:cs typeface="+mn-ea"/>
                <a:sym typeface="+mn-lt"/>
              </a:endParaRPr>
            </a:p>
          </p:txBody>
        </p:sp>
        <p:sp>
          <p:nvSpPr>
            <p:cNvPr id="28" name="Shape 50"/>
            <p:cNvSpPr>
              <a:spLocks noChangeArrowheads="1"/>
            </p:cNvSpPr>
            <p:nvPr/>
          </p:nvSpPr>
          <p:spPr bwMode="auto">
            <a:xfrm>
              <a:off x="9782" y="3888"/>
              <a:ext cx="1693" cy="1713"/>
            </a:xfrm>
            <a:prstGeom prst="ellipse">
              <a:avLst/>
            </a:prstGeom>
          </p:spPr>
          <p:style>
            <a:lnRef idx="3">
              <a:schemeClr val="lt1"/>
            </a:lnRef>
            <a:fillRef idx="1">
              <a:schemeClr val="accent2"/>
            </a:fillRef>
            <a:effectRef idx="1">
              <a:schemeClr val="accent2"/>
            </a:effectRef>
            <a:fontRef idx="minor">
              <a:schemeClr val="lt1"/>
            </a:fontRef>
          </p:style>
          <p:txBody>
            <a:bodyPr lIns="19050" tIns="19050" rIns="19050" bIns="1905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ru-RU" sz="1600">
                  <a:solidFill>
                    <a:srgbClr val="FFFFFF"/>
                  </a:solidFill>
                  <a:latin typeface="微软雅黑" panose="020B0503020204020204" charset="-122"/>
                  <a:ea typeface="微软雅黑" panose="020B0503020204020204" charset="-122"/>
                  <a:cs typeface="+mn-ea"/>
                  <a:sym typeface="+mn-lt"/>
                </a:rPr>
                <a:t>人员</a:t>
              </a:r>
              <a:endParaRPr lang="zh-CN" altLang="ru-RU" sz="1600">
                <a:solidFill>
                  <a:srgbClr val="FFFFFF"/>
                </a:solidFill>
                <a:latin typeface="微软雅黑" panose="020B0503020204020204" charset="-122"/>
                <a:ea typeface="微软雅黑" panose="020B0503020204020204" charset="-122"/>
                <a:cs typeface="+mn-ea"/>
                <a:sym typeface="+mn-lt"/>
              </a:endParaRPr>
            </a:p>
          </p:txBody>
        </p:sp>
        <p:sp>
          <p:nvSpPr>
            <p:cNvPr id="29" name="Shape 50"/>
            <p:cNvSpPr>
              <a:spLocks noChangeArrowheads="1"/>
            </p:cNvSpPr>
            <p:nvPr/>
          </p:nvSpPr>
          <p:spPr bwMode="auto">
            <a:xfrm>
              <a:off x="6824" y="7142"/>
              <a:ext cx="1693" cy="1713"/>
            </a:xfrm>
            <a:prstGeom prst="ellipse">
              <a:avLst/>
            </a:prstGeom>
          </p:spPr>
          <p:style>
            <a:lnRef idx="3">
              <a:schemeClr val="lt1"/>
            </a:lnRef>
            <a:fillRef idx="1">
              <a:schemeClr val="accent6"/>
            </a:fillRef>
            <a:effectRef idx="1">
              <a:schemeClr val="accent6"/>
            </a:effectRef>
            <a:fontRef idx="minor">
              <a:schemeClr val="lt1"/>
            </a:fontRef>
          </p:style>
          <p:txBody>
            <a:bodyPr lIns="19050" tIns="19050" rIns="19050" bIns="1905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ru-RU" sz="1600">
                  <a:solidFill>
                    <a:srgbClr val="FFFFFF"/>
                  </a:solidFill>
                  <a:latin typeface="微软雅黑" panose="020B0503020204020204" charset="-122"/>
                  <a:ea typeface="微软雅黑" panose="020B0503020204020204" charset="-122"/>
                  <a:cs typeface="+mn-ea"/>
                  <a:sym typeface="+mn-lt"/>
                </a:rPr>
                <a:t>环境</a:t>
              </a:r>
              <a:endParaRPr lang="zh-CN" altLang="ru-RU" sz="1600">
                <a:solidFill>
                  <a:srgbClr val="FFFFFF"/>
                </a:solidFill>
                <a:latin typeface="微软雅黑" panose="020B0503020204020204" charset="-122"/>
                <a:ea typeface="微软雅黑" panose="020B0503020204020204" charset="-122"/>
                <a:cs typeface="+mn-ea"/>
                <a:sym typeface="+mn-lt"/>
              </a:endParaRPr>
            </a:p>
          </p:txBody>
        </p:sp>
        <p:sp>
          <p:nvSpPr>
            <p:cNvPr id="30" name="Shape 50"/>
            <p:cNvSpPr>
              <a:spLocks noChangeArrowheads="1"/>
            </p:cNvSpPr>
            <p:nvPr/>
          </p:nvSpPr>
          <p:spPr bwMode="auto">
            <a:xfrm>
              <a:off x="9553" y="7159"/>
              <a:ext cx="1693" cy="1713"/>
            </a:xfrm>
            <a:prstGeom prst="ellipse">
              <a:avLst/>
            </a:prstGeom>
            <a:solidFill>
              <a:srgbClr val="C00000"/>
            </a:solidFill>
          </p:spPr>
          <p:style>
            <a:lnRef idx="3">
              <a:schemeClr val="lt1"/>
            </a:lnRef>
            <a:fillRef idx="1">
              <a:schemeClr val="accent4"/>
            </a:fillRef>
            <a:effectRef idx="1">
              <a:schemeClr val="accent4"/>
            </a:effectRef>
            <a:fontRef idx="minor">
              <a:schemeClr val="lt1"/>
            </a:fontRef>
          </p:style>
          <p:txBody>
            <a:bodyPr lIns="19050" tIns="19050" rIns="19050" bIns="1905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ru-RU" sz="1600">
                  <a:solidFill>
                    <a:srgbClr val="FFFFFF"/>
                  </a:solidFill>
                  <a:latin typeface="微软雅黑" panose="020B0503020204020204" charset="-122"/>
                  <a:ea typeface="微软雅黑" panose="020B0503020204020204" charset="-122"/>
                  <a:cs typeface="+mn-ea"/>
                  <a:sym typeface="+mn-lt"/>
                </a:rPr>
                <a:t>方法</a:t>
              </a:r>
              <a:endParaRPr lang="zh-CN" altLang="ru-RU" sz="1600">
                <a:solidFill>
                  <a:srgbClr val="FFFFFF"/>
                </a:solidFill>
                <a:latin typeface="微软雅黑" panose="020B0503020204020204" charset="-122"/>
                <a:ea typeface="微软雅黑" panose="020B0503020204020204" charset="-122"/>
                <a:cs typeface="+mn-ea"/>
                <a:sym typeface="+mn-lt"/>
              </a:endParaRPr>
            </a:p>
          </p:txBody>
        </p:sp>
        <p:sp>
          <p:nvSpPr>
            <p:cNvPr id="31" name="文本框 30"/>
            <p:cNvSpPr txBox="1"/>
            <p:nvPr/>
          </p:nvSpPr>
          <p:spPr>
            <a:xfrm>
              <a:off x="12972" y="5889"/>
              <a:ext cx="4000" cy="1016"/>
            </a:xfrm>
            <a:prstGeom prst="rect">
              <a:avLst/>
            </a:prstGeom>
            <a:noFill/>
          </p:spPr>
          <p:txBody>
            <a:bodyPr wrap="square" rtlCol="0" anchor="t">
              <a:spAutoFit/>
            </a:bodyPr>
            <a:lstStyle/>
            <a:p>
              <a:pPr algn="ctr" eaLnBrk="1"/>
              <a:r>
                <a:rPr lang="zh-CN" altLang="en-US">
                  <a:solidFill>
                    <a:schemeClr val="bg1"/>
                  </a:solidFill>
                  <a:latin typeface="微软雅黑" panose="020B0503020204020204" charset="-122"/>
                  <a:ea typeface="微软雅黑" panose="020B0503020204020204" charset="-122"/>
                </a:rPr>
                <a:t>需要分析</a:t>
              </a:r>
              <a:endParaRPr lang="zh-CN" altLang="en-US">
                <a:solidFill>
                  <a:schemeClr val="bg1"/>
                </a:solidFill>
                <a:latin typeface="微软雅黑" panose="020B0503020204020204" charset="-122"/>
                <a:ea typeface="微软雅黑" panose="020B0503020204020204" charset="-122"/>
              </a:endParaRPr>
            </a:p>
            <a:p>
              <a:pPr algn="ctr" eaLnBrk="1"/>
              <a:r>
                <a:rPr lang="zh-CN" altLang="en-US">
                  <a:solidFill>
                    <a:schemeClr val="bg1"/>
                  </a:solidFill>
                  <a:latin typeface="微软雅黑" panose="020B0503020204020204" charset="-122"/>
                  <a:ea typeface="微软雅黑" panose="020B0503020204020204" charset="-122"/>
                </a:rPr>
                <a:t>的问题</a:t>
              </a:r>
              <a:endParaRPr lang="zh-CN" altLang="en-US">
                <a:solidFill>
                  <a:schemeClr val="bg1"/>
                </a:solidFill>
                <a:latin typeface="微软雅黑" panose="020B0503020204020204" charset="-122"/>
                <a:ea typeface="微软雅黑" panose="020B0503020204020204" charset="-122"/>
              </a:endParaRPr>
            </a:p>
          </p:txBody>
        </p:sp>
      </p:grpSp>
      <p:sp>
        <p:nvSpPr>
          <p:cNvPr id="32" name="文本框 31"/>
          <p:cNvSpPr txBox="1"/>
          <p:nvPr/>
        </p:nvSpPr>
        <p:spPr>
          <a:xfrm>
            <a:off x="796290" y="1106170"/>
            <a:ext cx="9667240" cy="1751965"/>
          </a:xfrm>
          <a:prstGeom prst="rect">
            <a:avLst/>
          </a:prstGeom>
          <a:noFill/>
        </p:spPr>
        <p:txBody>
          <a:bodyPr wrap="square" rtlCol="0" anchor="t">
            <a:spAutoFit/>
          </a:bodyPr>
          <a:lstStyle/>
          <a:p>
            <a:pPr>
              <a:lnSpc>
                <a:spcPct val="120000"/>
              </a:lnSpc>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、确定需要分析的问题</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、从</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个方面（</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6M</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）入手分析即</a:t>
            </a:r>
            <a:r>
              <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rPr>
              <a:t>人员、机器、材料、方法、环境、测试</a:t>
            </a:r>
            <a:endPar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r>
              <a:rPr lang="en-US" altLang="zh-CN">
                <a:latin typeface="微软雅黑" panose="020B0503020204020204" charset="-122"/>
                <a:ea typeface="微软雅黑" panose="020B0503020204020204" charset="-122"/>
                <a:cs typeface="微软雅黑" panose="020B0503020204020204" charset="-122"/>
                <a:sym typeface="+mn-ea"/>
              </a:rPr>
              <a:t>3、</a:t>
            </a:r>
            <a:r>
              <a:rPr lang="en-US" altLang="zh-CN">
                <a:solidFill>
                  <a:schemeClr val="accent2"/>
                </a:solidFill>
                <a:latin typeface="微软雅黑" panose="020B0503020204020204" charset="-122"/>
                <a:ea typeface="微软雅黑" panose="020B0503020204020204" charset="-122"/>
                <a:cs typeface="微软雅黑" panose="020B0503020204020204" charset="-122"/>
                <a:sym typeface="+mn-ea"/>
              </a:rPr>
              <a:t>5W</a:t>
            </a:r>
            <a:r>
              <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rPr>
              <a:t>根因法</a:t>
            </a:r>
            <a:r>
              <a:rPr lang="zh-CN" altLang="en-US">
                <a:latin typeface="微软雅黑" panose="020B0503020204020204" charset="-122"/>
                <a:ea typeface="微软雅黑" panose="020B0503020204020204" charset="-122"/>
                <a:cs typeface="微软雅黑" panose="020B0503020204020204" charset="-122"/>
                <a:sym typeface="+mn-ea"/>
              </a:rPr>
              <a:t>针对每个要素方面进行深入分析，至少深入</a:t>
            </a:r>
            <a:r>
              <a:rPr lang="en-US" altLang="zh-CN">
                <a:latin typeface="微软雅黑" panose="020B0503020204020204" charset="-122"/>
                <a:ea typeface="微软雅黑" panose="020B0503020204020204" charset="-122"/>
                <a:cs typeface="微软雅黑" panose="020B0503020204020204" charset="-122"/>
                <a:sym typeface="+mn-ea"/>
              </a:rPr>
              <a:t>5</a:t>
            </a:r>
            <a:r>
              <a:rPr lang="zh-CN" altLang="en-US">
                <a:latin typeface="微软雅黑" panose="020B0503020204020204" charset="-122"/>
                <a:ea typeface="微软雅黑" panose="020B0503020204020204" charset="-122"/>
                <a:cs typeface="微软雅黑" panose="020B0503020204020204" charset="-122"/>
                <a:sym typeface="+mn-ea"/>
              </a:rPr>
              <a:t>个层次，连续问</a:t>
            </a:r>
            <a:r>
              <a:rPr lang="en-US" altLang="zh-CN">
                <a:latin typeface="微软雅黑" panose="020B0503020204020204" charset="-122"/>
                <a:ea typeface="微软雅黑" panose="020B0503020204020204" charset="-122"/>
                <a:cs typeface="微软雅黑" panose="020B0503020204020204" charset="-122"/>
                <a:sym typeface="+mn-ea"/>
              </a:rPr>
              <a:t>5</a:t>
            </a:r>
            <a:r>
              <a:rPr lang="zh-CN" altLang="en-US">
                <a:latin typeface="微软雅黑" panose="020B0503020204020204" charset="-122"/>
                <a:ea typeface="微软雅黑" panose="020B0503020204020204" charset="-122"/>
                <a:cs typeface="微软雅黑" panose="020B0503020204020204" charset="-122"/>
                <a:sym typeface="+mn-ea"/>
              </a:rPr>
              <a:t>个为什么（</a:t>
            </a:r>
            <a:r>
              <a:rPr lang="en-US" altLang="zh-CN">
                <a:latin typeface="微软雅黑" panose="020B0503020204020204" charset="-122"/>
                <a:ea typeface="微软雅黑" panose="020B0503020204020204" charset="-122"/>
                <a:cs typeface="微软雅黑" panose="020B0503020204020204" charset="-122"/>
                <a:sym typeface="+mn-ea"/>
              </a:rPr>
              <a:t>5</a:t>
            </a:r>
            <a:r>
              <a:rPr lang="zh-CN" altLang="en-US">
                <a:latin typeface="微软雅黑" panose="020B0503020204020204" charset="-122"/>
                <a:ea typeface="微软雅黑" panose="020B0503020204020204" charset="-122"/>
                <a:cs typeface="微软雅黑" panose="020B0503020204020204" charset="-122"/>
                <a:sym typeface="+mn-ea"/>
              </a:rPr>
              <a:t>个</a:t>
            </a:r>
            <a:r>
              <a:rPr lang="en-US" altLang="zh-CN">
                <a:latin typeface="微软雅黑" panose="020B0503020204020204" charset="-122"/>
                <a:ea typeface="微软雅黑" panose="020B0503020204020204" charset="-122"/>
                <a:cs typeface="微软雅黑" panose="020B0503020204020204" charset="-122"/>
                <a:sym typeface="+mn-ea"/>
              </a:rPr>
              <a:t>Why</a:t>
            </a:r>
            <a:r>
              <a:rPr lang="zh-CN" altLang="en-US">
                <a:latin typeface="微软雅黑" panose="020B0503020204020204" charset="-122"/>
                <a:ea typeface="微软雅黑" panose="020B0503020204020204" charset="-122"/>
                <a:cs typeface="微软雅黑" panose="020B0503020204020204" charset="-122"/>
                <a:sym typeface="+mn-ea"/>
              </a:rPr>
              <a:t>），即可找到根本原因</a:t>
            </a:r>
            <a:endParaRPr lang="zh-CN" altLang="en-US" u="sng">
              <a:solidFill>
                <a:schemeClr val="accent2"/>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r>
              <a:rPr lang="zh-CN" altLang="en-US" u="sng">
                <a:solidFill>
                  <a:schemeClr val="accent2"/>
                </a:solidFill>
                <a:latin typeface="微软雅黑" panose="020B0503020204020204" charset="-122"/>
                <a:ea typeface="微软雅黑" panose="020B0503020204020204" charset="-122"/>
                <a:cs typeface="微软雅黑" panose="020B0503020204020204" charset="-122"/>
                <a:sym typeface="+mn-ea"/>
              </a:rPr>
              <a:t>      </a:t>
            </a:r>
            <a:endParaRPr lang="zh-CN" altLang="en-US" u="sng">
              <a:solidFill>
                <a:schemeClr val="accent2"/>
              </a:solidFill>
              <a:latin typeface="微软雅黑" panose="020B0503020204020204" charset="-122"/>
              <a:ea typeface="微软雅黑" panose="020B0503020204020204" charset="-122"/>
              <a:cs typeface="微软雅黑" panose="020B0503020204020204" charset="-122"/>
              <a:sym typeface="+mn-ea"/>
            </a:endParaRPr>
          </a:p>
        </p:txBody>
      </p:sp>
      <p:sp>
        <p:nvSpPr>
          <p:cNvPr id="4"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sym typeface="+mn-ea"/>
              </a:rPr>
              <a:t>鱼骨分析法（</a:t>
            </a:r>
            <a:r>
              <a:rPr lang="en-US" altLang="zh-CN">
                <a:solidFill>
                  <a:schemeClr val="bg1">
                    <a:lumMod val="50000"/>
                  </a:schemeClr>
                </a:solidFill>
                <a:sym typeface="+mn-ea"/>
              </a:rPr>
              <a:t>5M/6M</a:t>
            </a:r>
            <a:r>
              <a:rPr lang="zh-CN" altLang="en-US">
                <a:solidFill>
                  <a:schemeClr val="bg1">
                    <a:lumMod val="50000"/>
                  </a:schemeClr>
                </a:solidFill>
                <a:sym typeface="+mn-ea"/>
              </a:rPr>
              <a:t>因素分析法，</a:t>
            </a:r>
            <a:r>
              <a:rPr lang="en-US" altLang="zh-CN">
                <a:solidFill>
                  <a:schemeClr val="bg1">
                    <a:lumMod val="50000"/>
                  </a:schemeClr>
                </a:solidFill>
                <a:sym typeface="+mn-ea"/>
              </a:rPr>
              <a:t>5W</a:t>
            </a:r>
            <a:r>
              <a:rPr lang="zh-CN" altLang="en-US">
                <a:solidFill>
                  <a:schemeClr val="bg1">
                    <a:lumMod val="50000"/>
                  </a:schemeClr>
                </a:solidFill>
                <a:sym typeface="+mn-ea"/>
              </a:rPr>
              <a:t>根因法）</a:t>
            </a:r>
            <a:endParaRPr lang="zh-CN" altLang="en-US">
              <a:solidFill>
                <a:schemeClr val="bg1">
                  <a:lumMod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经典案例</a:t>
            </a:r>
            <a:endParaRPr lang="zh-CN" altLang="en-US"/>
          </a:p>
        </p:txBody>
      </p:sp>
      <p:sp>
        <p:nvSpPr>
          <p:cNvPr id="3" name="文本框 2"/>
          <p:cNvSpPr txBox="1"/>
          <p:nvPr/>
        </p:nvSpPr>
        <p:spPr>
          <a:xfrm>
            <a:off x="545465" y="1365885"/>
            <a:ext cx="10516235" cy="755650"/>
          </a:xfrm>
          <a:prstGeom prst="rect">
            <a:avLst/>
          </a:prstGeom>
          <a:noFill/>
        </p:spPr>
        <p:txBody>
          <a:bodyPr wrap="square" rtlCol="0" anchor="t">
            <a:spAutoFit/>
          </a:bodyPr>
          <a:lstStyle/>
          <a:p>
            <a:pPr>
              <a:lnSpc>
                <a:spcPct val="120000"/>
              </a:lnSpc>
            </a:pPr>
            <a:r>
              <a:rPr lang="en-US" altLang="zh-CN" b="1">
                <a:solidFill>
                  <a:schemeClr val="accent2"/>
                </a:solidFill>
                <a:latin typeface="微软雅黑" panose="020B0503020204020204" charset="-122"/>
                <a:ea typeface="微软雅黑" panose="020B0503020204020204" charset="-122"/>
                <a:cs typeface="微软雅黑" panose="020B0503020204020204" charset="-122"/>
                <a:sym typeface="+mn-ea"/>
              </a:rPr>
              <a:t> </a:t>
            </a:r>
            <a:r>
              <a:rPr lang="en-US" altLang="zh-CN">
                <a:solidFill>
                  <a:schemeClr val="accent2"/>
                </a:solidFill>
                <a:latin typeface="微软雅黑" panose="020B0503020204020204" charset="-122"/>
                <a:ea typeface="微软雅黑" panose="020B0503020204020204" charset="-122"/>
                <a:cs typeface="微软雅黑" panose="020B0503020204020204" charset="-122"/>
                <a:sym typeface="+mn-ea"/>
              </a:rPr>
              <a:t> </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       丰田汽车公司增根据鱼骨分析，使用</a:t>
            </a:r>
            <a:r>
              <a:rPr lang="en-US" altLang="zh-CN" b="1">
                <a:solidFill>
                  <a:schemeClr val="accent1"/>
                </a:solidFill>
                <a:latin typeface="微软雅黑" panose="020B0503020204020204" charset="-122"/>
                <a:ea typeface="微软雅黑" panose="020B0503020204020204" charset="-122"/>
                <a:cs typeface="微软雅黑" panose="020B0503020204020204" charset="-122"/>
                <a:sym typeface="+mn-ea"/>
              </a:rPr>
              <a:t>5W</a:t>
            </a:r>
            <a:r>
              <a:rPr lang="zh-CN" altLang="en-US" b="1">
                <a:solidFill>
                  <a:schemeClr val="accent1"/>
                </a:solidFill>
                <a:latin typeface="微软雅黑" panose="020B0503020204020204" charset="-122"/>
                <a:ea typeface="微软雅黑" panose="020B0503020204020204" charset="-122"/>
                <a:cs typeface="微软雅黑" panose="020B0503020204020204" charset="-122"/>
                <a:sym typeface="+mn-ea"/>
              </a:rPr>
              <a:t>根因法</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，连续问</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个问什么（</a:t>
            </a:r>
            <a:r>
              <a:rPr lang="en-US" altLang="zh-CN" b="1">
                <a:solidFill>
                  <a:schemeClr val="tx1"/>
                </a:solidFill>
                <a:latin typeface="微软雅黑" panose="020B0503020204020204" charset="-122"/>
                <a:ea typeface="微软雅黑" panose="020B0503020204020204" charset="-122"/>
                <a:cs typeface="微软雅黑" panose="020B0503020204020204" charset="-122"/>
                <a:sym typeface="+mn-ea"/>
              </a:rPr>
              <a:t>Why</a:t>
            </a:r>
            <a:r>
              <a:rPr lang="zh-CN" altLang="en-US" b="1">
                <a:solidFill>
                  <a:schemeClr val="tx1"/>
                </a:solidFill>
                <a:latin typeface="微软雅黑" panose="020B0503020204020204" charset="-122"/>
                <a:ea typeface="微软雅黑" panose="020B0503020204020204" charset="-122"/>
                <a:cs typeface="微软雅黑" panose="020B0503020204020204" charset="-122"/>
                <a:sym typeface="+mn-ea"/>
              </a:rPr>
              <a:t>），找到了汽车停机的真正原因：</a:t>
            </a:r>
            <a:endParaRPr lang="zh-CN" altLang="en-US"/>
          </a:p>
        </p:txBody>
      </p:sp>
      <p:sp>
        <p:nvSpPr>
          <p:cNvPr id="4" name="文本框 3"/>
          <p:cNvSpPr txBox="1"/>
          <p:nvPr/>
        </p:nvSpPr>
        <p:spPr>
          <a:xfrm>
            <a:off x="2514600" y="2121535"/>
            <a:ext cx="5410835" cy="423545"/>
          </a:xfrm>
          <a:prstGeom prst="rect">
            <a:avLst/>
          </a:prstGeom>
          <a:noFill/>
        </p:spPr>
        <p:txBody>
          <a:bodyPr wrap="square" rtlCol="0" anchor="t">
            <a:spAutoFit/>
          </a:bodyPr>
          <a:lstStyle/>
          <a:p>
            <a:pPr algn="l">
              <a:lnSpc>
                <a:spcPct val="120000"/>
              </a:lnSpc>
            </a:pPr>
            <a:r>
              <a:rPr lang="en-US" altLang="zh-CN" b="1">
                <a:solidFill>
                  <a:schemeClr val="accent2"/>
                </a:solidFill>
                <a:latin typeface="等线" panose="02010600030101010101" charset="-122"/>
                <a:ea typeface="等线" panose="02010600030101010101" charset="-122"/>
                <a:cs typeface="等线" panose="02010600030101010101" charset="-122"/>
                <a:sym typeface="+mn-ea"/>
              </a:rPr>
              <a:t>     Q1:</a:t>
            </a:r>
            <a:r>
              <a:rPr lang="zh-CN" altLang="en-US" b="1">
                <a:solidFill>
                  <a:schemeClr val="accent2"/>
                </a:solidFill>
                <a:latin typeface="等线" panose="02010600030101010101" charset="-122"/>
                <a:ea typeface="等线" panose="02010600030101010101" charset="-122"/>
                <a:cs typeface="等线" panose="02010600030101010101" charset="-122"/>
                <a:sym typeface="+mn-ea"/>
              </a:rPr>
              <a:t>为什么机器停机了？</a:t>
            </a:r>
            <a:endParaRPr lang="zh-CN" altLang="en-US" b="1">
              <a:solidFill>
                <a:schemeClr val="accent2"/>
              </a:solidFill>
              <a:latin typeface="等线" panose="02010600030101010101" charset="-122"/>
              <a:ea typeface="等线" panose="02010600030101010101" charset="-122"/>
              <a:cs typeface="等线" panose="02010600030101010101" charset="-122"/>
              <a:sym typeface="+mn-ea"/>
            </a:endParaRPr>
          </a:p>
        </p:txBody>
      </p:sp>
      <p:sp>
        <p:nvSpPr>
          <p:cNvPr id="5" name="文本框 4"/>
          <p:cNvSpPr txBox="1"/>
          <p:nvPr/>
        </p:nvSpPr>
        <p:spPr>
          <a:xfrm>
            <a:off x="2514600" y="2604135"/>
            <a:ext cx="4177030" cy="423545"/>
          </a:xfrm>
          <a:prstGeom prst="rect">
            <a:avLst/>
          </a:prstGeom>
          <a:noFill/>
        </p:spPr>
        <p:txBody>
          <a:bodyPr wrap="square" rtlCol="0" anchor="t">
            <a:spAutoFit/>
          </a:bodyPr>
          <a:lstStyle/>
          <a:p>
            <a:pPr algn="l">
              <a:lnSpc>
                <a:spcPct val="120000"/>
              </a:lnSpc>
            </a:pPr>
            <a:r>
              <a:rPr lang="en-US" altLang="zh-CN" b="1">
                <a:solidFill>
                  <a:schemeClr val="tx1"/>
                </a:solidFill>
                <a:latin typeface="等线" panose="02010600030101010101" charset="-122"/>
                <a:ea typeface="等线" panose="02010600030101010101" charset="-122"/>
                <a:cs typeface="等线" panose="02010600030101010101" charset="-122"/>
                <a:sym typeface="+mn-ea"/>
              </a:rPr>
              <a:t>     </a:t>
            </a:r>
            <a:r>
              <a:rPr lang="zh-CN" altLang="en-US" b="1">
                <a:solidFill>
                  <a:schemeClr val="tx1"/>
                </a:solidFill>
                <a:latin typeface="等线" panose="02010600030101010101" charset="-122"/>
                <a:ea typeface="等线" panose="02010600030101010101" charset="-122"/>
                <a:cs typeface="等线" panose="02010600030101010101" charset="-122"/>
                <a:sym typeface="+mn-ea"/>
              </a:rPr>
              <a:t>因为机器超载，保险丝烧断。</a:t>
            </a:r>
            <a:endParaRPr lang="zh-CN" altLang="en-US" b="1">
              <a:solidFill>
                <a:schemeClr val="tx1"/>
              </a:solidFill>
              <a:latin typeface="等线" panose="02010600030101010101" charset="-122"/>
              <a:ea typeface="等线" panose="02010600030101010101" charset="-122"/>
              <a:cs typeface="等线" panose="02010600030101010101" charset="-122"/>
              <a:sym typeface="+mn-ea"/>
            </a:endParaRPr>
          </a:p>
        </p:txBody>
      </p:sp>
      <p:sp>
        <p:nvSpPr>
          <p:cNvPr id="6" name="文本框 5"/>
          <p:cNvSpPr txBox="1"/>
          <p:nvPr/>
        </p:nvSpPr>
        <p:spPr>
          <a:xfrm>
            <a:off x="2513965" y="3027680"/>
            <a:ext cx="4632325" cy="423545"/>
          </a:xfrm>
          <a:prstGeom prst="rect">
            <a:avLst/>
          </a:prstGeom>
          <a:noFill/>
        </p:spPr>
        <p:txBody>
          <a:bodyPr wrap="square" rtlCol="0" anchor="t">
            <a:spAutoFit/>
          </a:bodyPr>
          <a:lstStyle/>
          <a:p>
            <a:pPr>
              <a:lnSpc>
                <a:spcPct val="120000"/>
              </a:lnSpc>
            </a:pPr>
            <a:r>
              <a:rPr lang="en-US" altLang="zh-CN" b="1">
                <a:solidFill>
                  <a:schemeClr val="accent2"/>
                </a:solidFill>
                <a:latin typeface="等线" panose="02010600030101010101" charset="-122"/>
                <a:ea typeface="等线" panose="02010600030101010101" charset="-122"/>
                <a:cs typeface="等线" panose="02010600030101010101" charset="-122"/>
                <a:sym typeface="+mn-ea"/>
              </a:rPr>
              <a:t>     Q2:</a:t>
            </a:r>
            <a:r>
              <a:rPr lang="zh-CN" altLang="en-US" b="1">
                <a:solidFill>
                  <a:schemeClr val="accent2"/>
                </a:solidFill>
                <a:latin typeface="等线" panose="02010600030101010101" charset="-122"/>
                <a:ea typeface="等线" panose="02010600030101010101" charset="-122"/>
                <a:cs typeface="等线" panose="02010600030101010101" charset="-122"/>
                <a:sym typeface="+mn-ea"/>
              </a:rPr>
              <a:t>为什么机器超载？</a:t>
            </a:r>
            <a:endParaRPr lang="zh-CN" altLang="en-US" b="1">
              <a:solidFill>
                <a:schemeClr val="accent2"/>
              </a:solidFill>
              <a:latin typeface="等线" panose="02010600030101010101" charset="-122"/>
              <a:ea typeface="等线" panose="02010600030101010101" charset="-122"/>
              <a:cs typeface="等线" panose="02010600030101010101" charset="-122"/>
              <a:sym typeface="+mn-ea"/>
            </a:endParaRPr>
          </a:p>
        </p:txBody>
      </p:sp>
      <p:sp>
        <p:nvSpPr>
          <p:cNvPr id="8" name="文本框 7"/>
          <p:cNvSpPr txBox="1"/>
          <p:nvPr/>
        </p:nvSpPr>
        <p:spPr>
          <a:xfrm>
            <a:off x="2513965" y="3451225"/>
            <a:ext cx="4632325" cy="423545"/>
          </a:xfrm>
          <a:prstGeom prst="rect">
            <a:avLst/>
          </a:prstGeom>
          <a:noFill/>
        </p:spPr>
        <p:txBody>
          <a:bodyPr wrap="square" rtlCol="0" anchor="t">
            <a:spAutoFit/>
          </a:bodyPr>
          <a:lstStyle/>
          <a:p>
            <a:pPr>
              <a:lnSpc>
                <a:spcPct val="120000"/>
              </a:lnSpc>
            </a:pPr>
            <a:r>
              <a:rPr lang="en-US" altLang="zh-CN" b="1">
                <a:solidFill>
                  <a:schemeClr val="tx1"/>
                </a:solidFill>
                <a:latin typeface="等线" panose="02010600030101010101" charset="-122"/>
                <a:ea typeface="等线" panose="02010600030101010101" charset="-122"/>
                <a:cs typeface="等线" panose="02010600030101010101" charset="-122"/>
                <a:sym typeface="+mn-ea"/>
              </a:rPr>
              <a:t>     </a:t>
            </a:r>
            <a:r>
              <a:rPr lang="zh-CN" altLang="en-US" b="1">
                <a:solidFill>
                  <a:schemeClr val="tx1"/>
                </a:solidFill>
                <a:latin typeface="等线" panose="02010600030101010101" charset="-122"/>
                <a:ea typeface="等线" panose="02010600030101010101" charset="-122"/>
                <a:cs typeface="等线" panose="02010600030101010101" charset="-122"/>
                <a:sym typeface="+mn-ea"/>
              </a:rPr>
              <a:t>因为轴承的润滑不足。</a:t>
            </a:r>
            <a:endParaRPr lang="zh-CN" altLang="en-US" b="1">
              <a:solidFill>
                <a:schemeClr val="tx1"/>
              </a:solidFill>
              <a:latin typeface="等线" panose="02010600030101010101" charset="-122"/>
              <a:ea typeface="等线" panose="02010600030101010101" charset="-122"/>
              <a:cs typeface="等线" panose="02010600030101010101" charset="-122"/>
              <a:sym typeface="+mn-ea"/>
            </a:endParaRPr>
          </a:p>
        </p:txBody>
      </p:sp>
      <p:sp>
        <p:nvSpPr>
          <p:cNvPr id="9" name="文本框 8"/>
          <p:cNvSpPr txBox="1"/>
          <p:nvPr/>
        </p:nvSpPr>
        <p:spPr>
          <a:xfrm>
            <a:off x="2513965" y="3874770"/>
            <a:ext cx="4632325" cy="423545"/>
          </a:xfrm>
          <a:prstGeom prst="rect">
            <a:avLst/>
          </a:prstGeom>
          <a:noFill/>
        </p:spPr>
        <p:txBody>
          <a:bodyPr wrap="square" rtlCol="0" anchor="t">
            <a:spAutoFit/>
          </a:bodyPr>
          <a:lstStyle/>
          <a:p>
            <a:pPr>
              <a:lnSpc>
                <a:spcPct val="120000"/>
              </a:lnSpc>
            </a:pPr>
            <a:r>
              <a:rPr lang="en-US" altLang="zh-CN" b="1">
                <a:solidFill>
                  <a:schemeClr val="accent2"/>
                </a:solidFill>
                <a:latin typeface="等线" panose="02010600030101010101" charset="-122"/>
                <a:ea typeface="等线" panose="02010600030101010101" charset="-122"/>
                <a:cs typeface="等线" panose="02010600030101010101" charset="-122"/>
                <a:sym typeface="+mn-ea"/>
              </a:rPr>
              <a:t>     Q3:</a:t>
            </a:r>
            <a:r>
              <a:rPr lang="zh-CN" altLang="en-US" b="1">
                <a:solidFill>
                  <a:schemeClr val="accent2"/>
                </a:solidFill>
                <a:latin typeface="等线" panose="02010600030101010101" charset="-122"/>
                <a:ea typeface="等线" panose="02010600030101010101" charset="-122"/>
                <a:cs typeface="等线" panose="02010600030101010101" charset="-122"/>
                <a:sym typeface="+mn-ea"/>
              </a:rPr>
              <a:t>为什么轴承会润滑不足？</a:t>
            </a:r>
            <a:endParaRPr lang="zh-CN" altLang="en-US" b="1">
              <a:solidFill>
                <a:schemeClr val="accent2"/>
              </a:solidFill>
              <a:latin typeface="等线" panose="02010600030101010101" charset="-122"/>
              <a:ea typeface="等线" panose="02010600030101010101" charset="-122"/>
              <a:cs typeface="等线" panose="02010600030101010101" charset="-122"/>
              <a:sym typeface="+mn-ea"/>
            </a:endParaRPr>
          </a:p>
        </p:txBody>
      </p:sp>
      <p:sp>
        <p:nvSpPr>
          <p:cNvPr id="10" name="文本框 9"/>
          <p:cNvSpPr txBox="1"/>
          <p:nvPr/>
        </p:nvSpPr>
        <p:spPr>
          <a:xfrm>
            <a:off x="2513965" y="4298315"/>
            <a:ext cx="4632325" cy="423545"/>
          </a:xfrm>
          <a:prstGeom prst="rect">
            <a:avLst/>
          </a:prstGeom>
          <a:noFill/>
        </p:spPr>
        <p:txBody>
          <a:bodyPr wrap="square" rtlCol="0" anchor="t">
            <a:spAutoFit/>
          </a:bodyPr>
          <a:lstStyle/>
          <a:p>
            <a:pPr>
              <a:lnSpc>
                <a:spcPct val="120000"/>
              </a:lnSpc>
            </a:pPr>
            <a:r>
              <a:rPr lang="en-US" altLang="zh-CN" b="1">
                <a:solidFill>
                  <a:schemeClr val="tx1"/>
                </a:solidFill>
                <a:latin typeface="等线" panose="02010600030101010101" charset="-122"/>
                <a:ea typeface="等线" panose="02010600030101010101" charset="-122"/>
                <a:cs typeface="等线" panose="02010600030101010101" charset="-122"/>
                <a:sym typeface="+mn-ea"/>
              </a:rPr>
              <a:t>     </a:t>
            </a:r>
            <a:r>
              <a:rPr lang="zh-CN" altLang="en-US" b="1">
                <a:solidFill>
                  <a:schemeClr val="tx1"/>
                </a:solidFill>
                <a:latin typeface="等线" panose="02010600030101010101" charset="-122"/>
                <a:ea typeface="等线" panose="02010600030101010101" charset="-122"/>
                <a:cs typeface="等线" panose="02010600030101010101" charset="-122"/>
                <a:sym typeface="+mn-ea"/>
              </a:rPr>
              <a:t>因为润滑泵失灵。</a:t>
            </a:r>
            <a:endParaRPr lang="zh-CN" altLang="en-US" b="1">
              <a:solidFill>
                <a:schemeClr val="tx1"/>
              </a:solidFill>
              <a:latin typeface="等线" panose="02010600030101010101" charset="-122"/>
              <a:ea typeface="等线" panose="02010600030101010101" charset="-122"/>
              <a:cs typeface="等线" panose="02010600030101010101" charset="-122"/>
              <a:sym typeface="+mn-ea"/>
            </a:endParaRPr>
          </a:p>
        </p:txBody>
      </p:sp>
      <p:sp>
        <p:nvSpPr>
          <p:cNvPr id="11" name="文本框 10"/>
          <p:cNvSpPr txBox="1"/>
          <p:nvPr/>
        </p:nvSpPr>
        <p:spPr>
          <a:xfrm>
            <a:off x="2513965" y="4721860"/>
            <a:ext cx="4632325" cy="423545"/>
          </a:xfrm>
          <a:prstGeom prst="rect">
            <a:avLst/>
          </a:prstGeom>
          <a:noFill/>
        </p:spPr>
        <p:txBody>
          <a:bodyPr wrap="square" rtlCol="0" anchor="t">
            <a:spAutoFit/>
          </a:bodyPr>
          <a:lstStyle/>
          <a:p>
            <a:pPr>
              <a:lnSpc>
                <a:spcPct val="120000"/>
              </a:lnSpc>
            </a:pPr>
            <a:r>
              <a:rPr lang="en-US" altLang="zh-CN" b="1">
                <a:solidFill>
                  <a:schemeClr val="accent2"/>
                </a:solidFill>
                <a:latin typeface="等线" panose="02010600030101010101" charset="-122"/>
                <a:ea typeface="等线" panose="02010600030101010101" charset="-122"/>
                <a:cs typeface="等线" panose="02010600030101010101" charset="-122"/>
                <a:sym typeface="+mn-ea"/>
              </a:rPr>
              <a:t>     Q4:</a:t>
            </a:r>
            <a:r>
              <a:rPr lang="zh-CN" altLang="en-US" b="1">
                <a:solidFill>
                  <a:schemeClr val="accent2"/>
                </a:solidFill>
                <a:latin typeface="等线" panose="02010600030101010101" charset="-122"/>
                <a:ea typeface="等线" panose="02010600030101010101" charset="-122"/>
                <a:cs typeface="等线" panose="02010600030101010101" charset="-122"/>
                <a:sym typeface="+mn-ea"/>
              </a:rPr>
              <a:t>为什么润滑泵会失灵？</a:t>
            </a:r>
            <a:endParaRPr lang="zh-CN" altLang="en-US" b="1">
              <a:solidFill>
                <a:schemeClr val="accent2"/>
              </a:solidFill>
              <a:latin typeface="等线" panose="02010600030101010101" charset="-122"/>
              <a:ea typeface="等线" panose="02010600030101010101" charset="-122"/>
              <a:cs typeface="等线" panose="02010600030101010101" charset="-122"/>
              <a:sym typeface="+mn-ea"/>
            </a:endParaRPr>
          </a:p>
        </p:txBody>
      </p:sp>
      <p:sp>
        <p:nvSpPr>
          <p:cNvPr id="12" name="文本框 11"/>
          <p:cNvSpPr txBox="1"/>
          <p:nvPr/>
        </p:nvSpPr>
        <p:spPr>
          <a:xfrm>
            <a:off x="2514600" y="5145405"/>
            <a:ext cx="4632325" cy="423545"/>
          </a:xfrm>
          <a:prstGeom prst="rect">
            <a:avLst/>
          </a:prstGeom>
          <a:noFill/>
        </p:spPr>
        <p:txBody>
          <a:bodyPr wrap="square" rtlCol="0" anchor="t">
            <a:spAutoFit/>
          </a:bodyPr>
          <a:lstStyle/>
          <a:p>
            <a:pPr>
              <a:lnSpc>
                <a:spcPct val="120000"/>
              </a:lnSpc>
            </a:pPr>
            <a:r>
              <a:rPr lang="en-US" altLang="zh-CN" b="1">
                <a:solidFill>
                  <a:schemeClr val="tx1"/>
                </a:solidFill>
                <a:latin typeface="等线" panose="02010600030101010101" charset="-122"/>
                <a:ea typeface="等线" panose="02010600030101010101" charset="-122"/>
                <a:cs typeface="等线" panose="02010600030101010101" charset="-122"/>
                <a:sym typeface="+mn-ea"/>
              </a:rPr>
              <a:t>     </a:t>
            </a:r>
            <a:r>
              <a:rPr lang="zh-CN" altLang="en-US" b="1">
                <a:solidFill>
                  <a:schemeClr val="tx1"/>
                </a:solidFill>
                <a:latin typeface="等线" panose="02010600030101010101" charset="-122"/>
                <a:ea typeface="等线" panose="02010600030101010101" charset="-122"/>
                <a:cs typeface="等线" panose="02010600030101010101" charset="-122"/>
                <a:sym typeface="+mn-ea"/>
              </a:rPr>
              <a:t>因为轮轴虽坏。</a:t>
            </a:r>
            <a:endParaRPr lang="zh-CN" altLang="en-US" b="1">
              <a:solidFill>
                <a:schemeClr val="tx1"/>
              </a:solidFill>
              <a:latin typeface="等线" panose="02010600030101010101" charset="-122"/>
              <a:ea typeface="等线" panose="02010600030101010101" charset="-122"/>
              <a:cs typeface="等线" panose="02010600030101010101" charset="-122"/>
              <a:sym typeface="+mn-ea"/>
            </a:endParaRPr>
          </a:p>
        </p:txBody>
      </p:sp>
      <p:sp>
        <p:nvSpPr>
          <p:cNvPr id="13" name="文本框 12"/>
          <p:cNvSpPr txBox="1"/>
          <p:nvPr/>
        </p:nvSpPr>
        <p:spPr>
          <a:xfrm>
            <a:off x="2514600" y="5568950"/>
            <a:ext cx="4632325" cy="423545"/>
          </a:xfrm>
          <a:prstGeom prst="rect">
            <a:avLst/>
          </a:prstGeom>
          <a:noFill/>
        </p:spPr>
        <p:txBody>
          <a:bodyPr wrap="square" rtlCol="0" anchor="t">
            <a:spAutoFit/>
          </a:bodyPr>
          <a:lstStyle/>
          <a:p>
            <a:pPr>
              <a:lnSpc>
                <a:spcPct val="120000"/>
              </a:lnSpc>
            </a:pPr>
            <a:r>
              <a:rPr lang="en-US" altLang="zh-CN" b="1">
                <a:solidFill>
                  <a:schemeClr val="accent2"/>
                </a:solidFill>
                <a:latin typeface="等线" panose="02010600030101010101" charset="-122"/>
                <a:ea typeface="等线" panose="02010600030101010101" charset="-122"/>
                <a:cs typeface="等线" panose="02010600030101010101" charset="-122"/>
                <a:sym typeface="+mn-ea"/>
              </a:rPr>
              <a:t>     Q5:</a:t>
            </a:r>
            <a:r>
              <a:rPr lang="zh-CN" altLang="en-US" b="1">
                <a:solidFill>
                  <a:schemeClr val="accent2"/>
                </a:solidFill>
                <a:latin typeface="等线" panose="02010600030101010101" charset="-122"/>
                <a:ea typeface="等线" panose="02010600030101010101" charset="-122"/>
                <a:cs typeface="等线" panose="02010600030101010101" charset="-122"/>
                <a:sym typeface="+mn-ea"/>
              </a:rPr>
              <a:t>为什么润滑泵的轮轴会损坏？</a:t>
            </a:r>
            <a:endParaRPr lang="zh-CN" altLang="en-US" b="1">
              <a:solidFill>
                <a:schemeClr val="accent2"/>
              </a:solidFill>
              <a:latin typeface="等线" panose="02010600030101010101" charset="-122"/>
              <a:ea typeface="等线" panose="02010600030101010101" charset="-122"/>
              <a:cs typeface="等线" panose="02010600030101010101" charset="-122"/>
              <a:sym typeface="+mn-ea"/>
            </a:endParaRPr>
          </a:p>
        </p:txBody>
      </p:sp>
      <p:sp>
        <p:nvSpPr>
          <p:cNvPr id="14" name="文本框 13"/>
          <p:cNvSpPr txBox="1"/>
          <p:nvPr/>
        </p:nvSpPr>
        <p:spPr>
          <a:xfrm>
            <a:off x="2514600" y="5992495"/>
            <a:ext cx="4632325" cy="423545"/>
          </a:xfrm>
          <a:prstGeom prst="rect">
            <a:avLst/>
          </a:prstGeom>
          <a:noFill/>
        </p:spPr>
        <p:txBody>
          <a:bodyPr wrap="square" rtlCol="0" anchor="t">
            <a:spAutoFit/>
          </a:bodyPr>
          <a:lstStyle/>
          <a:p>
            <a:pPr>
              <a:lnSpc>
                <a:spcPct val="120000"/>
              </a:lnSpc>
            </a:pPr>
            <a:r>
              <a:rPr lang="en-US" altLang="zh-CN" b="1">
                <a:solidFill>
                  <a:schemeClr val="tx1"/>
                </a:solidFill>
                <a:latin typeface="等线" panose="02010600030101010101" charset="-122"/>
                <a:ea typeface="等线" panose="02010600030101010101" charset="-122"/>
                <a:cs typeface="等线" panose="02010600030101010101" charset="-122"/>
                <a:sym typeface="+mn-ea"/>
              </a:rPr>
              <a:t>  </a:t>
            </a:r>
            <a:r>
              <a:rPr lang="en-US" altLang="zh-CN" b="1">
                <a:solidFill>
                  <a:srgbClr val="FF0000"/>
                </a:solidFill>
                <a:latin typeface="等线" panose="02010600030101010101" charset="-122"/>
                <a:ea typeface="等线" panose="02010600030101010101" charset="-122"/>
                <a:cs typeface="等线" panose="02010600030101010101" charset="-122"/>
                <a:sym typeface="+mn-ea"/>
              </a:rPr>
              <a:t>   </a:t>
            </a:r>
            <a:r>
              <a:rPr lang="zh-CN" altLang="en-US" b="1">
                <a:solidFill>
                  <a:srgbClr val="FF0000"/>
                </a:solidFill>
                <a:latin typeface="等线" panose="02010600030101010101" charset="-122"/>
                <a:ea typeface="等线" panose="02010600030101010101" charset="-122"/>
                <a:cs typeface="等线" panose="02010600030101010101" charset="-122"/>
                <a:sym typeface="+mn-ea"/>
              </a:rPr>
              <a:t>根本原因是</a:t>
            </a:r>
            <a:r>
              <a:rPr lang="zh-CN" altLang="en-US" b="1">
                <a:solidFill>
                  <a:schemeClr val="tx1"/>
                </a:solidFill>
                <a:latin typeface="等线" panose="02010600030101010101" charset="-122"/>
                <a:ea typeface="等线" panose="02010600030101010101" charset="-122"/>
                <a:cs typeface="等线" panose="02010600030101010101" charset="-122"/>
                <a:sym typeface="+mn-ea"/>
              </a:rPr>
              <a:t>因为有杂质进入。</a:t>
            </a:r>
            <a:endParaRPr lang="zh-CN" altLang="en-US" b="1">
              <a:solidFill>
                <a:schemeClr val="tx1"/>
              </a:solidFill>
              <a:latin typeface="等线" panose="02010600030101010101" charset="-122"/>
              <a:ea typeface="等线" panose="02010600030101010101" charset="-122"/>
              <a:cs typeface="等线" panose="02010600030101010101" charset="-122"/>
              <a:sym typeface="+mn-ea"/>
            </a:endParaRPr>
          </a:p>
        </p:txBody>
      </p:sp>
      <p:sp>
        <p:nvSpPr>
          <p:cNvPr id="7"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sym typeface="+mn-ea"/>
              </a:rPr>
              <a:t>鱼骨分析法（</a:t>
            </a:r>
            <a:r>
              <a:rPr lang="en-US" altLang="zh-CN">
                <a:solidFill>
                  <a:schemeClr val="bg1">
                    <a:lumMod val="50000"/>
                  </a:schemeClr>
                </a:solidFill>
                <a:sym typeface="+mn-ea"/>
              </a:rPr>
              <a:t>5M</a:t>
            </a:r>
            <a:r>
              <a:rPr lang="zh-CN" altLang="en-US">
                <a:solidFill>
                  <a:schemeClr val="bg1">
                    <a:lumMod val="50000"/>
                  </a:schemeClr>
                </a:solidFill>
                <a:sym typeface="+mn-ea"/>
              </a:rPr>
              <a:t>因素分析法，</a:t>
            </a:r>
            <a:r>
              <a:rPr lang="en-US" altLang="zh-CN">
                <a:solidFill>
                  <a:schemeClr val="bg1">
                    <a:lumMod val="50000"/>
                  </a:schemeClr>
                </a:solidFill>
                <a:sym typeface="+mn-ea"/>
              </a:rPr>
              <a:t>5W</a:t>
            </a:r>
            <a:r>
              <a:rPr lang="zh-CN" altLang="en-US">
                <a:solidFill>
                  <a:schemeClr val="bg1">
                    <a:lumMod val="50000"/>
                  </a:schemeClr>
                </a:solidFill>
                <a:sym typeface="+mn-ea"/>
              </a:rPr>
              <a:t>根因法）</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ppt_x</p:attrName>
                                        </p:attrNameLst>
                                      </p:cBhvr>
                                      <p:tavLst>
                                        <p:tav tm="0">
                                          <p:val>
                                            <p:strVal val="#ppt_x-.2"/>
                                          </p:val>
                                        </p:tav>
                                        <p:tav tm="100000">
                                          <p:val>
                                            <p:strVal val="#ppt_x"/>
                                          </p:val>
                                        </p:tav>
                                      </p:tavLst>
                                    </p:anim>
                                    <p:anim calcmode="lin" valueType="num">
                                      <p:cBhvr>
                                        <p:cTn id="22"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ppt_x</p:attrName>
                                        </p:attrNameLst>
                                      </p:cBhvr>
                                      <p:tavLst>
                                        <p:tav tm="0">
                                          <p:val>
                                            <p:strVal val="#ppt_x-.2"/>
                                          </p:val>
                                        </p:tav>
                                        <p:tav tm="100000">
                                          <p:val>
                                            <p:strVal val="#ppt_x"/>
                                          </p:val>
                                        </p:tav>
                                      </p:tavLst>
                                    </p:anim>
                                    <p:anim calcmode="lin" valueType="num">
                                      <p:cBhvr>
                                        <p:cTn id="29"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ppt_x</p:attrName>
                                        </p:attrNameLst>
                                      </p:cBhvr>
                                      <p:tavLst>
                                        <p:tav tm="0">
                                          <p:val>
                                            <p:strVal val="#ppt_x-.2"/>
                                          </p:val>
                                        </p:tav>
                                        <p:tav tm="100000">
                                          <p:val>
                                            <p:strVal val="#ppt_x"/>
                                          </p:val>
                                        </p:tav>
                                      </p:tavLst>
                                    </p:anim>
                                    <p:anim calcmode="lin" valueType="num">
                                      <p:cBhvr>
                                        <p:cTn id="36"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7" dur="1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ppt_x</p:attrName>
                                        </p:attrNameLst>
                                      </p:cBhvr>
                                      <p:tavLst>
                                        <p:tav tm="0">
                                          <p:val>
                                            <p:strVal val="#ppt_x-.2"/>
                                          </p:val>
                                        </p:tav>
                                        <p:tav tm="100000">
                                          <p:val>
                                            <p:strVal val="#ppt_x"/>
                                          </p:val>
                                        </p:tav>
                                      </p:tavLst>
                                    </p:anim>
                                    <p:anim calcmode="lin" valueType="num">
                                      <p:cBhvr>
                                        <p:cTn id="43"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9"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ppt_x</p:attrName>
                                        </p:attrNameLst>
                                      </p:cBhvr>
                                      <p:tavLst>
                                        <p:tav tm="0">
                                          <p:val>
                                            <p:strVal val="#ppt_x-.2"/>
                                          </p:val>
                                        </p:tav>
                                        <p:tav tm="100000">
                                          <p:val>
                                            <p:strVal val="#ppt_x"/>
                                          </p:val>
                                        </p:tav>
                                      </p:tavLst>
                                    </p:anim>
                                    <p:anim calcmode="lin" valueType="num">
                                      <p:cBhvr>
                                        <p:cTn id="50"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ppt_x</p:attrName>
                                        </p:attrNameLst>
                                      </p:cBhvr>
                                      <p:tavLst>
                                        <p:tav tm="0">
                                          <p:val>
                                            <p:strVal val="#ppt_x-.2"/>
                                          </p:val>
                                        </p:tav>
                                        <p:tav tm="100000">
                                          <p:val>
                                            <p:strVal val="#ppt_x"/>
                                          </p:val>
                                        </p:tav>
                                      </p:tavLst>
                                    </p:anim>
                                    <p:anim calcmode="lin" valueType="num">
                                      <p:cBhvr>
                                        <p:cTn id="57"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8" dur="10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29"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1000" fill="hold"/>
                                        <p:tgtEl>
                                          <p:spTgt spid="13"/>
                                        </p:tgtEl>
                                        <p:attrNameLst>
                                          <p:attrName>ppt_x</p:attrName>
                                        </p:attrNameLst>
                                      </p:cBhvr>
                                      <p:tavLst>
                                        <p:tav tm="0">
                                          <p:val>
                                            <p:strVal val="#ppt_x-.2"/>
                                          </p:val>
                                        </p:tav>
                                        <p:tav tm="100000">
                                          <p:val>
                                            <p:strVal val="#ppt_x"/>
                                          </p:val>
                                        </p:tav>
                                      </p:tavLst>
                                    </p:anim>
                                    <p:anim calcmode="lin" valueType="num">
                                      <p:cBhvr>
                                        <p:cTn id="64"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65" dur="10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29"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1000" fill="hold"/>
                                        <p:tgtEl>
                                          <p:spTgt spid="14"/>
                                        </p:tgtEl>
                                        <p:attrNameLst>
                                          <p:attrName>ppt_x</p:attrName>
                                        </p:attrNameLst>
                                      </p:cBhvr>
                                      <p:tavLst>
                                        <p:tav tm="0">
                                          <p:val>
                                            <p:strVal val="#ppt_x-.2"/>
                                          </p:val>
                                        </p:tav>
                                        <p:tav tm="100000">
                                          <p:val>
                                            <p:strVal val="#ppt_x"/>
                                          </p:val>
                                        </p:tav>
                                      </p:tavLst>
                                    </p:anim>
                                    <p:anim calcmode="lin" valueType="num">
                                      <p:cBhvr>
                                        <p:cTn id="71"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7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85715" y="5831205"/>
            <a:ext cx="2976880" cy="72961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应用举例</a:t>
            </a:r>
            <a:endParaRPr lang="zh-CN" altLang="en-US"/>
          </a:p>
        </p:txBody>
      </p:sp>
      <p:grpSp>
        <p:nvGrpSpPr>
          <p:cNvPr id="256" name="组合 255"/>
          <p:cNvGrpSpPr/>
          <p:nvPr/>
        </p:nvGrpSpPr>
        <p:grpSpPr>
          <a:xfrm>
            <a:off x="1852295" y="991870"/>
            <a:ext cx="8486775" cy="5499100"/>
            <a:chOff x="3342" y="1905"/>
            <a:chExt cx="9013" cy="5668"/>
          </a:xfrm>
        </p:grpSpPr>
        <p:sp>
          <p:nvSpPr>
            <p:cNvPr id="208" name="Freeform 5"/>
            <p:cNvSpPr/>
            <p:nvPr/>
          </p:nvSpPr>
          <p:spPr bwMode="auto">
            <a:xfrm>
              <a:off x="4379" y="4391"/>
              <a:ext cx="6248" cy="128"/>
            </a:xfrm>
            <a:custGeom>
              <a:avLst/>
              <a:gdLst/>
              <a:ahLst/>
              <a:cxnLst>
                <a:cxn ang="0">
                  <a:pos x="3654" y="36"/>
                </a:cxn>
                <a:cxn ang="0">
                  <a:pos x="3654" y="36"/>
                </a:cxn>
                <a:cxn ang="0">
                  <a:pos x="3452" y="30"/>
                </a:cxn>
                <a:cxn ang="0">
                  <a:pos x="2965" y="18"/>
                </a:cxn>
                <a:cxn ang="0">
                  <a:pos x="2673" y="11"/>
                </a:cxn>
                <a:cxn ang="0">
                  <a:pos x="2378" y="5"/>
                </a:cxn>
                <a:cxn ang="0">
                  <a:pos x="2104" y="1"/>
                </a:cxn>
                <a:cxn ang="0">
                  <a:pos x="1873" y="0"/>
                </a:cxn>
                <a:cxn ang="0">
                  <a:pos x="1873" y="0"/>
                </a:cxn>
                <a:cxn ang="0">
                  <a:pos x="1644" y="1"/>
                </a:cxn>
                <a:cxn ang="0">
                  <a:pos x="1370" y="5"/>
                </a:cxn>
                <a:cxn ang="0">
                  <a:pos x="1076" y="11"/>
                </a:cxn>
                <a:cxn ang="0">
                  <a:pos x="781" y="18"/>
                </a:cxn>
                <a:cxn ang="0">
                  <a:pos x="283" y="30"/>
                </a:cxn>
                <a:cxn ang="0">
                  <a:pos x="49" y="36"/>
                </a:cxn>
                <a:cxn ang="0">
                  <a:pos x="49" y="36"/>
                </a:cxn>
                <a:cxn ang="0">
                  <a:pos x="39" y="36"/>
                </a:cxn>
                <a:cxn ang="0">
                  <a:pos x="30" y="37"/>
                </a:cxn>
                <a:cxn ang="0">
                  <a:pos x="22" y="40"/>
                </a:cxn>
                <a:cxn ang="0">
                  <a:pos x="15" y="42"/>
                </a:cxn>
                <a:cxn ang="0">
                  <a:pos x="10" y="47"/>
                </a:cxn>
                <a:cxn ang="0">
                  <a:pos x="5" y="50"/>
                </a:cxn>
                <a:cxn ang="0">
                  <a:pos x="3" y="55"/>
                </a:cxn>
                <a:cxn ang="0">
                  <a:pos x="1" y="59"/>
                </a:cxn>
                <a:cxn ang="0">
                  <a:pos x="0" y="64"/>
                </a:cxn>
                <a:cxn ang="0">
                  <a:pos x="1" y="67"/>
                </a:cxn>
                <a:cxn ang="0">
                  <a:pos x="2" y="71"/>
                </a:cxn>
                <a:cxn ang="0">
                  <a:pos x="4" y="74"/>
                </a:cxn>
                <a:cxn ang="0">
                  <a:pos x="9" y="77"/>
                </a:cxn>
                <a:cxn ang="0">
                  <a:pos x="14" y="78"/>
                </a:cxn>
                <a:cxn ang="0">
                  <a:pos x="20" y="78"/>
                </a:cxn>
                <a:cxn ang="0">
                  <a:pos x="28" y="78"/>
                </a:cxn>
                <a:cxn ang="0">
                  <a:pos x="28" y="78"/>
                </a:cxn>
                <a:cxn ang="0">
                  <a:pos x="54" y="77"/>
                </a:cxn>
                <a:cxn ang="0">
                  <a:pos x="112" y="76"/>
                </a:cxn>
                <a:cxn ang="0">
                  <a:pos x="310" y="74"/>
                </a:cxn>
                <a:cxn ang="0">
                  <a:pos x="585" y="73"/>
                </a:cxn>
                <a:cxn ang="0">
                  <a:pos x="902" y="73"/>
                </a:cxn>
                <a:cxn ang="0">
                  <a:pos x="1221" y="73"/>
                </a:cxn>
                <a:cxn ang="0">
                  <a:pos x="1510" y="74"/>
                </a:cxn>
                <a:cxn ang="0">
                  <a:pos x="1729" y="76"/>
                </a:cxn>
                <a:cxn ang="0">
                  <a:pos x="1802" y="77"/>
                </a:cxn>
                <a:cxn ang="0">
                  <a:pos x="1845" y="78"/>
                </a:cxn>
                <a:cxn ang="0">
                  <a:pos x="1845" y="78"/>
                </a:cxn>
                <a:cxn ang="0">
                  <a:pos x="1888" y="79"/>
                </a:cxn>
                <a:cxn ang="0">
                  <a:pos x="1961" y="80"/>
                </a:cxn>
                <a:cxn ang="0">
                  <a:pos x="2181" y="84"/>
                </a:cxn>
                <a:cxn ang="0">
                  <a:pos x="2790" y="92"/>
                </a:cxn>
                <a:cxn ang="0">
                  <a:pos x="3633" y="100"/>
                </a:cxn>
                <a:cxn ang="0">
                  <a:pos x="3654" y="36"/>
                </a:cxn>
              </a:cxnLst>
              <a:rect l="0" t="0" r="r" b="b"/>
              <a:pathLst>
                <a:path w="3654" h="100">
                  <a:moveTo>
                    <a:pt x="3654" y="36"/>
                  </a:moveTo>
                  <a:lnTo>
                    <a:pt x="3654" y="36"/>
                  </a:lnTo>
                  <a:lnTo>
                    <a:pt x="3452" y="30"/>
                  </a:lnTo>
                  <a:lnTo>
                    <a:pt x="2965" y="18"/>
                  </a:lnTo>
                  <a:lnTo>
                    <a:pt x="2673" y="11"/>
                  </a:lnTo>
                  <a:lnTo>
                    <a:pt x="2378" y="5"/>
                  </a:lnTo>
                  <a:lnTo>
                    <a:pt x="2104" y="1"/>
                  </a:lnTo>
                  <a:lnTo>
                    <a:pt x="1873" y="0"/>
                  </a:lnTo>
                  <a:lnTo>
                    <a:pt x="1873" y="0"/>
                  </a:lnTo>
                  <a:lnTo>
                    <a:pt x="1644" y="1"/>
                  </a:lnTo>
                  <a:lnTo>
                    <a:pt x="1370" y="5"/>
                  </a:lnTo>
                  <a:lnTo>
                    <a:pt x="1076" y="11"/>
                  </a:lnTo>
                  <a:lnTo>
                    <a:pt x="781" y="18"/>
                  </a:lnTo>
                  <a:lnTo>
                    <a:pt x="283" y="30"/>
                  </a:lnTo>
                  <a:lnTo>
                    <a:pt x="49" y="36"/>
                  </a:lnTo>
                  <a:lnTo>
                    <a:pt x="49" y="36"/>
                  </a:lnTo>
                  <a:lnTo>
                    <a:pt x="39" y="36"/>
                  </a:lnTo>
                  <a:lnTo>
                    <a:pt x="30" y="37"/>
                  </a:lnTo>
                  <a:lnTo>
                    <a:pt x="22" y="40"/>
                  </a:lnTo>
                  <a:lnTo>
                    <a:pt x="15" y="42"/>
                  </a:lnTo>
                  <a:lnTo>
                    <a:pt x="10" y="47"/>
                  </a:lnTo>
                  <a:lnTo>
                    <a:pt x="5" y="50"/>
                  </a:lnTo>
                  <a:lnTo>
                    <a:pt x="3" y="55"/>
                  </a:lnTo>
                  <a:lnTo>
                    <a:pt x="1" y="59"/>
                  </a:lnTo>
                  <a:lnTo>
                    <a:pt x="0" y="64"/>
                  </a:lnTo>
                  <a:lnTo>
                    <a:pt x="1" y="67"/>
                  </a:lnTo>
                  <a:lnTo>
                    <a:pt x="2" y="71"/>
                  </a:lnTo>
                  <a:lnTo>
                    <a:pt x="4" y="74"/>
                  </a:lnTo>
                  <a:lnTo>
                    <a:pt x="9" y="77"/>
                  </a:lnTo>
                  <a:lnTo>
                    <a:pt x="14" y="78"/>
                  </a:lnTo>
                  <a:lnTo>
                    <a:pt x="20" y="78"/>
                  </a:lnTo>
                  <a:lnTo>
                    <a:pt x="28" y="78"/>
                  </a:lnTo>
                  <a:lnTo>
                    <a:pt x="28" y="78"/>
                  </a:lnTo>
                  <a:lnTo>
                    <a:pt x="54" y="77"/>
                  </a:lnTo>
                  <a:lnTo>
                    <a:pt x="112" y="76"/>
                  </a:lnTo>
                  <a:lnTo>
                    <a:pt x="310" y="74"/>
                  </a:lnTo>
                  <a:lnTo>
                    <a:pt x="585" y="73"/>
                  </a:lnTo>
                  <a:lnTo>
                    <a:pt x="902" y="73"/>
                  </a:lnTo>
                  <a:lnTo>
                    <a:pt x="1221" y="73"/>
                  </a:lnTo>
                  <a:lnTo>
                    <a:pt x="1510" y="74"/>
                  </a:lnTo>
                  <a:lnTo>
                    <a:pt x="1729" y="76"/>
                  </a:lnTo>
                  <a:lnTo>
                    <a:pt x="1802" y="77"/>
                  </a:lnTo>
                  <a:lnTo>
                    <a:pt x="1845" y="78"/>
                  </a:lnTo>
                  <a:lnTo>
                    <a:pt x="1845" y="78"/>
                  </a:lnTo>
                  <a:lnTo>
                    <a:pt x="1888" y="79"/>
                  </a:lnTo>
                  <a:lnTo>
                    <a:pt x="1961" y="80"/>
                  </a:lnTo>
                  <a:lnTo>
                    <a:pt x="2181" y="84"/>
                  </a:lnTo>
                  <a:lnTo>
                    <a:pt x="2790" y="92"/>
                  </a:lnTo>
                  <a:lnTo>
                    <a:pt x="3633" y="100"/>
                  </a:lnTo>
                  <a:lnTo>
                    <a:pt x="3654" y="36"/>
                  </a:lnTo>
                  <a:close/>
                </a:path>
              </a:pathLst>
            </a:custGeom>
            <a:solidFill>
              <a:srgbClr val="C00000"/>
            </a:solid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grpSp>
          <p:nvGrpSpPr>
            <p:cNvPr id="209" name="Group 52"/>
            <p:cNvGrpSpPr/>
            <p:nvPr/>
          </p:nvGrpSpPr>
          <p:grpSpPr>
            <a:xfrm>
              <a:off x="9773" y="2658"/>
              <a:ext cx="362" cy="3609"/>
              <a:chOff x="6327775" y="1883063"/>
              <a:chExt cx="306705" cy="3055673"/>
            </a:xfrm>
            <a:solidFill>
              <a:schemeClr val="accent2"/>
            </a:solidFill>
          </p:grpSpPr>
          <p:sp>
            <p:nvSpPr>
              <p:cNvPr id="210" name="Freeform 6"/>
              <p:cNvSpPr/>
              <p:nvPr/>
            </p:nvSpPr>
            <p:spPr bwMode="auto">
              <a:xfrm>
                <a:off x="6327775" y="1883063"/>
                <a:ext cx="305223" cy="1498457"/>
              </a:xfrm>
              <a:custGeom>
                <a:avLst/>
                <a:gdLst/>
                <a:ahLst/>
                <a:cxnLst>
                  <a:cxn ang="0">
                    <a:pos x="206" y="789"/>
                  </a:cxn>
                  <a:cxn ang="0">
                    <a:pos x="206" y="789"/>
                  </a:cxn>
                  <a:cxn ang="0">
                    <a:pos x="205" y="730"/>
                  </a:cxn>
                  <a:cxn ang="0">
                    <a:pos x="203" y="667"/>
                  </a:cxn>
                  <a:cxn ang="0">
                    <a:pos x="197" y="588"/>
                  </a:cxn>
                  <a:cxn ang="0">
                    <a:pos x="194" y="546"/>
                  </a:cxn>
                  <a:cxn ang="0">
                    <a:pos x="189" y="502"/>
                  </a:cxn>
                  <a:cxn ang="0">
                    <a:pos x="184" y="460"/>
                  </a:cxn>
                  <a:cxn ang="0">
                    <a:pos x="177" y="416"/>
                  </a:cxn>
                  <a:cxn ang="0">
                    <a:pos x="168" y="375"/>
                  </a:cxn>
                  <a:cxn ang="0">
                    <a:pos x="159" y="336"/>
                  </a:cxn>
                  <a:cxn ang="0">
                    <a:pos x="148" y="300"/>
                  </a:cxn>
                  <a:cxn ang="0">
                    <a:pos x="142" y="283"/>
                  </a:cxn>
                  <a:cxn ang="0">
                    <a:pos x="135" y="267"/>
                  </a:cxn>
                  <a:cxn ang="0">
                    <a:pos x="135" y="267"/>
                  </a:cxn>
                  <a:cxn ang="0">
                    <a:pos x="88" y="159"/>
                  </a:cxn>
                  <a:cxn ang="0">
                    <a:pos x="52" y="77"/>
                  </a:cxn>
                  <a:cxn ang="0">
                    <a:pos x="23" y="6"/>
                  </a:cxn>
                  <a:cxn ang="0">
                    <a:pos x="23" y="6"/>
                  </a:cxn>
                  <a:cxn ang="0">
                    <a:pos x="17" y="3"/>
                  </a:cxn>
                  <a:cxn ang="0">
                    <a:pos x="13" y="1"/>
                  </a:cxn>
                  <a:cxn ang="0">
                    <a:pos x="7" y="0"/>
                  </a:cxn>
                  <a:cxn ang="0">
                    <a:pos x="5" y="0"/>
                  </a:cxn>
                  <a:cxn ang="0">
                    <a:pos x="3" y="1"/>
                  </a:cxn>
                  <a:cxn ang="0">
                    <a:pos x="1" y="2"/>
                  </a:cxn>
                  <a:cxn ang="0">
                    <a:pos x="0" y="4"/>
                  </a:cxn>
                  <a:cxn ang="0">
                    <a:pos x="0" y="8"/>
                  </a:cxn>
                  <a:cxn ang="0">
                    <a:pos x="0" y="11"/>
                  </a:cxn>
                  <a:cxn ang="0">
                    <a:pos x="5" y="24"/>
                  </a:cxn>
                  <a:cxn ang="0">
                    <a:pos x="5" y="24"/>
                  </a:cxn>
                  <a:cxn ang="0">
                    <a:pos x="26" y="76"/>
                  </a:cxn>
                  <a:cxn ang="0">
                    <a:pos x="58" y="153"/>
                  </a:cxn>
                  <a:cxn ang="0">
                    <a:pos x="88" y="230"/>
                  </a:cxn>
                  <a:cxn ang="0">
                    <a:pos x="99" y="262"/>
                  </a:cxn>
                  <a:cxn ang="0">
                    <a:pos x="106" y="285"/>
                  </a:cxn>
                  <a:cxn ang="0">
                    <a:pos x="106" y="285"/>
                  </a:cxn>
                  <a:cxn ang="0">
                    <a:pos x="118" y="346"/>
                  </a:cxn>
                  <a:cxn ang="0">
                    <a:pos x="130" y="403"/>
                  </a:cxn>
                  <a:cxn ang="0">
                    <a:pos x="139" y="457"/>
                  </a:cxn>
                  <a:cxn ang="0">
                    <a:pos x="146" y="507"/>
                  </a:cxn>
                  <a:cxn ang="0">
                    <a:pos x="152" y="552"/>
                  </a:cxn>
                  <a:cxn ang="0">
                    <a:pos x="157" y="594"/>
                  </a:cxn>
                  <a:cxn ang="0">
                    <a:pos x="159" y="631"/>
                  </a:cxn>
                  <a:cxn ang="0">
                    <a:pos x="161" y="663"/>
                  </a:cxn>
                  <a:cxn ang="0">
                    <a:pos x="162" y="694"/>
                  </a:cxn>
                  <a:cxn ang="0">
                    <a:pos x="162" y="718"/>
                  </a:cxn>
                  <a:cxn ang="0">
                    <a:pos x="161" y="758"/>
                  </a:cxn>
                  <a:cxn ang="0">
                    <a:pos x="160" y="781"/>
                  </a:cxn>
                  <a:cxn ang="0">
                    <a:pos x="159" y="789"/>
                  </a:cxn>
                  <a:cxn ang="0">
                    <a:pos x="206" y="789"/>
                  </a:cxn>
                </a:cxnLst>
                <a:rect l="0" t="0" r="r" b="b"/>
                <a:pathLst>
                  <a:path w="206" h="789">
                    <a:moveTo>
                      <a:pt x="206" y="789"/>
                    </a:moveTo>
                    <a:lnTo>
                      <a:pt x="206" y="789"/>
                    </a:lnTo>
                    <a:lnTo>
                      <a:pt x="205" y="730"/>
                    </a:lnTo>
                    <a:lnTo>
                      <a:pt x="203" y="667"/>
                    </a:lnTo>
                    <a:lnTo>
                      <a:pt x="197" y="588"/>
                    </a:lnTo>
                    <a:lnTo>
                      <a:pt x="194" y="546"/>
                    </a:lnTo>
                    <a:lnTo>
                      <a:pt x="189" y="502"/>
                    </a:lnTo>
                    <a:lnTo>
                      <a:pt x="184" y="460"/>
                    </a:lnTo>
                    <a:lnTo>
                      <a:pt x="177" y="416"/>
                    </a:lnTo>
                    <a:lnTo>
                      <a:pt x="168" y="375"/>
                    </a:lnTo>
                    <a:lnTo>
                      <a:pt x="159" y="336"/>
                    </a:lnTo>
                    <a:lnTo>
                      <a:pt x="148" y="300"/>
                    </a:lnTo>
                    <a:lnTo>
                      <a:pt x="142" y="283"/>
                    </a:lnTo>
                    <a:lnTo>
                      <a:pt x="135" y="267"/>
                    </a:lnTo>
                    <a:lnTo>
                      <a:pt x="135" y="267"/>
                    </a:lnTo>
                    <a:lnTo>
                      <a:pt x="88" y="159"/>
                    </a:lnTo>
                    <a:lnTo>
                      <a:pt x="52" y="77"/>
                    </a:lnTo>
                    <a:lnTo>
                      <a:pt x="23" y="6"/>
                    </a:lnTo>
                    <a:lnTo>
                      <a:pt x="23" y="6"/>
                    </a:lnTo>
                    <a:lnTo>
                      <a:pt x="17" y="3"/>
                    </a:lnTo>
                    <a:lnTo>
                      <a:pt x="13" y="1"/>
                    </a:lnTo>
                    <a:lnTo>
                      <a:pt x="7" y="0"/>
                    </a:lnTo>
                    <a:lnTo>
                      <a:pt x="5" y="0"/>
                    </a:lnTo>
                    <a:lnTo>
                      <a:pt x="3" y="1"/>
                    </a:lnTo>
                    <a:lnTo>
                      <a:pt x="1" y="2"/>
                    </a:lnTo>
                    <a:lnTo>
                      <a:pt x="0" y="4"/>
                    </a:lnTo>
                    <a:lnTo>
                      <a:pt x="0" y="8"/>
                    </a:lnTo>
                    <a:lnTo>
                      <a:pt x="0" y="11"/>
                    </a:lnTo>
                    <a:lnTo>
                      <a:pt x="5" y="24"/>
                    </a:lnTo>
                    <a:lnTo>
                      <a:pt x="5" y="24"/>
                    </a:lnTo>
                    <a:lnTo>
                      <a:pt x="26" y="76"/>
                    </a:lnTo>
                    <a:lnTo>
                      <a:pt x="58" y="153"/>
                    </a:lnTo>
                    <a:lnTo>
                      <a:pt x="88" y="230"/>
                    </a:lnTo>
                    <a:lnTo>
                      <a:pt x="99" y="262"/>
                    </a:lnTo>
                    <a:lnTo>
                      <a:pt x="106" y="285"/>
                    </a:lnTo>
                    <a:lnTo>
                      <a:pt x="106" y="285"/>
                    </a:lnTo>
                    <a:lnTo>
                      <a:pt x="118" y="346"/>
                    </a:lnTo>
                    <a:lnTo>
                      <a:pt x="130" y="403"/>
                    </a:lnTo>
                    <a:lnTo>
                      <a:pt x="139" y="457"/>
                    </a:lnTo>
                    <a:lnTo>
                      <a:pt x="146" y="507"/>
                    </a:lnTo>
                    <a:lnTo>
                      <a:pt x="152" y="552"/>
                    </a:lnTo>
                    <a:lnTo>
                      <a:pt x="157" y="594"/>
                    </a:lnTo>
                    <a:lnTo>
                      <a:pt x="159" y="631"/>
                    </a:lnTo>
                    <a:lnTo>
                      <a:pt x="161" y="663"/>
                    </a:lnTo>
                    <a:lnTo>
                      <a:pt x="162" y="694"/>
                    </a:lnTo>
                    <a:lnTo>
                      <a:pt x="162" y="718"/>
                    </a:lnTo>
                    <a:lnTo>
                      <a:pt x="161" y="758"/>
                    </a:lnTo>
                    <a:lnTo>
                      <a:pt x="160" y="781"/>
                    </a:lnTo>
                    <a:lnTo>
                      <a:pt x="159" y="789"/>
                    </a:lnTo>
                    <a:lnTo>
                      <a:pt x="206" y="789"/>
                    </a:lnTo>
                    <a:close/>
                  </a:path>
                </a:pathLst>
              </a:custGeom>
              <a:grp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sp>
            <p:nvSpPr>
              <p:cNvPr id="211" name="Freeform 7"/>
              <p:cNvSpPr/>
              <p:nvPr/>
            </p:nvSpPr>
            <p:spPr bwMode="auto">
              <a:xfrm>
                <a:off x="6327775" y="3440279"/>
                <a:ext cx="306705" cy="1498457"/>
              </a:xfrm>
              <a:custGeom>
                <a:avLst/>
                <a:gdLst/>
                <a:ahLst/>
                <a:cxnLst>
                  <a:cxn ang="0">
                    <a:pos x="207" y="0"/>
                  </a:cxn>
                  <a:cxn ang="0">
                    <a:pos x="207" y="0"/>
                  </a:cxn>
                  <a:cxn ang="0">
                    <a:pos x="206" y="58"/>
                  </a:cxn>
                  <a:cxn ang="0">
                    <a:pos x="204" y="122"/>
                  </a:cxn>
                  <a:cxn ang="0">
                    <a:pos x="198" y="200"/>
                  </a:cxn>
                  <a:cxn ang="0">
                    <a:pos x="195" y="243"/>
                  </a:cxn>
                  <a:cxn ang="0">
                    <a:pos x="190" y="286"/>
                  </a:cxn>
                  <a:cxn ang="0">
                    <a:pos x="185" y="329"/>
                  </a:cxn>
                  <a:cxn ang="0">
                    <a:pos x="177" y="372"/>
                  </a:cxn>
                  <a:cxn ang="0">
                    <a:pos x="169" y="414"/>
                  </a:cxn>
                  <a:cxn ang="0">
                    <a:pos x="160" y="453"/>
                  </a:cxn>
                  <a:cxn ang="0">
                    <a:pos x="149" y="489"/>
                  </a:cxn>
                  <a:cxn ang="0">
                    <a:pos x="143" y="506"/>
                  </a:cxn>
                  <a:cxn ang="0">
                    <a:pos x="136" y="522"/>
                  </a:cxn>
                  <a:cxn ang="0">
                    <a:pos x="136" y="522"/>
                  </a:cxn>
                  <a:cxn ang="0">
                    <a:pos x="89" y="630"/>
                  </a:cxn>
                  <a:cxn ang="0">
                    <a:pos x="53" y="712"/>
                  </a:cxn>
                  <a:cxn ang="0">
                    <a:pos x="24" y="783"/>
                  </a:cxn>
                  <a:cxn ang="0">
                    <a:pos x="24" y="783"/>
                  </a:cxn>
                  <a:cxn ang="0">
                    <a:pos x="18" y="785"/>
                  </a:cxn>
                  <a:cxn ang="0">
                    <a:pos x="14" y="787"/>
                  </a:cxn>
                  <a:cxn ang="0">
                    <a:pos x="8" y="789"/>
                  </a:cxn>
                  <a:cxn ang="0">
                    <a:pos x="6" y="789"/>
                  </a:cxn>
                  <a:cxn ang="0">
                    <a:pos x="4" y="788"/>
                  </a:cxn>
                  <a:cxn ang="0">
                    <a:pos x="3" y="787"/>
                  </a:cxn>
                  <a:cxn ang="0">
                    <a:pos x="1" y="785"/>
                  </a:cxn>
                  <a:cxn ang="0">
                    <a:pos x="0" y="782"/>
                  </a:cxn>
                  <a:cxn ang="0">
                    <a:pos x="1" y="777"/>
                  </a:cxn>
                  <a:cxn ang="0">
                    <a:pos x="6" y="765"/>
                  </a:cxn>
                  <a:cxn ang="0">
                    <a:pos x="6" y="765"/>
                  </a:cxn>
                  <a:cxn ang="0">
                    <a:pos x="27" y="713"/>
                  </a:cxn>
                  <a:cxn ang="0">
                    <a:pos x="59" y="636"/>
                  </a:cxn>
                  <a:cxn ang="0">
                    <a:pos x="89" y="559"/>
                  </a:cxn>
                  <a:cxn ang="0">
                    <a:pos x="100" y="527"/>
                  </a:cxn>
                  <a:cxn ang="0">
                    <a:pos x="107" y="504"/>
                  </a:cxn>
                  <a:cxn ang="0">
                    <a:pos x="107" y="504"/>
                  </a:cxn>
                  <a:cxn ang="0">
                    <a:pos x="119" y="442"/>
                  </a:cxn>
                  <a:cxn ang="0">
                    <a:pos x="131" y="385"/>
                  </a:cxn>
                  <a:cxn ang="0">
                    <a:pos x="140" y="332"/>
                  </a:cxn>
                  <a:cxn ang="0">
                    <a:pos x="148" y="282"/>
                  </a:cxn>
                  <a:cxn ang="0">
                    <a:pos x="153" y="237"/>
                  </a:cxn>
                  <a:cxn ang="0">
                    <a:pos x="158" y="196"/>
                  </a:cxn>
                  <a:cxn ang="0">
                    <a:pos x="160" y="158"/>
                  </a:cxn>
                  <a:cxn ang="0">
                    <a:pos x="162" y="125"/>
                  </a:cxn>
                  <a:cxn ang="0">
                    <a:pos x="163" y="95"/>
                  </a:cxn>
                  <a:cxn ang="0">
                    <a:pos x="163" y="70"/>
                  </a:cxn>
                  <a:cxn ang="0">
                    <a:pos x="162" y="31"/>
                  </a:cxn>
                  <a:cxn ang="0">
                    <a:pos x="161" y="8"/>
                  </a:cxn>
                  <a:cxn ang="0">
                    <a:pos x="160" y="0"/>
                  </a:cxn>
                  <a:cxn ang="0">
                    <a:pos x="207" y="0"/>
                  </a:cxn>
                </a:cxnLst>
                <a:rect l="0" t="0" r="r" b="b"/>
                <a:pathLst>
                  <a:path w="207" h="789">
                    <a:moveTo>
                      <a:pt x="207" y="0"/>
                    </a:moveTo>
                    <a:lnTo>
                      <a:pt x="207" y="0"/>
                    </a:lnTo>
                    <a:lnTo>
                      <a:pt x="206" y="58"/>
                    </a:lnTo>
                    <a:lnTo>
                      <a:pt x="204" y="122"/>
                    </a:lnTo>
                    <a:lnTo>
                      <a:pt x="198" y="200"/>
                    </a:lnTo>
                    <a:lnTo>
                      <a:pt x="195" y="243"/>
                    </a:lnTo>
                    <a:lnTo>
                      <a:pt x="190" y="286"/>
                    </a:lnTo>
                    <a:lnTo>
                      <a:pt x="185" y="329"/>
                    </a:lnTo>
                    <a:lnTo>
                      <a:pt x="177" y="372"/>
                    </a:lnTo>
                    <a:lnTo>
                      <a:pt x="169" y="414"/>
                    </a:lnTo>
                    <a:lnTo>
                      <a:pt x="160" y="453"/>
                    </a:lnTo>
                    <a:lnTo>
                      <a:pt x="149" y="489"/>
                    </a:lnTo>
                    <a:lnTo>
                      <a:pt x="143" y="506"/>
                    </a:lnTo>
                    <a:lnTo>
                      <a:pt x="136" y="522"/>
                    </a:lnTo>
                    <a:lnTo>
                      <a:pt x="136" y="522"/>
                    </a:lnTo>
                    <a:lnTo>
                      <a:pt x="89" y="630"/>
                    </a:lnTo>
                    <a:lnTo>
                      <a:pt x="53" y="712"/>
                    </a:lnTo>
                    <a:lnTo>
                      <a:pt x="24" y="783"/>
                    </a:lnTo>
                    <a:lnTo>
                      <a:pt x="24" y="783"/>
                    </a:lnTo>
                    <a:lnTo>
                      <a:pt x="18" y="785"/>
                    </a:lnTo>
                    <a:lnTo>
                      <a:pt x="14" y="787"/>
                    </a:lnTo>
                    <a:lnTo>
                      <a:pt x="8" y="789"/>
                    </a:lnTo>
                    <a:lnTo>
                      <a:pt x="6" y="789"/>
                    </a:lnTo>
                    <a:lnTo>
                      <a:pt x="4" y="788"/>
                    </a:lnTo>
                    <a:lnTo>
                      <a:pt x="3" y="787"/>
                    </a:lnTo>
                    <a:lnTo>
                      <a:pt x="1" y="785"/>
                    </a:lnTo>
                    <a:lnTo>
                      <a:pt x="0" y="782"/>
                    </a:lnTo>
                    <a:lnTo>
                      <a:pt x="1" y="777"/>
                    </a:lnTo>
                    <a:lnTo>
                      <a:pt x="6" y="765"/>
                    </a:lnTo>
                    <a:lnTo>
                      <a:pt x="6" y="765"/>
                    </a:lnTo>
                    <a:lnTo>
                      <a:pt x="27" y="713"/>
                    </a:lnTo>
                    <a:lnTo>
                      <a:pt x="59" y="636"/>
                    </a:lnTo>
                    <a:lnTo>
                      <a:pt x="89" y="559"/>
                    </a:lnTo>
                    <a:lnTo>
                      <a:pt x="100" y="527"/>
                    </a:lnTo>
                    <a:lnTo>
                      <a:pt x="107" y="504"/>
                    </a:lnTo>
                    <a:lnTo>
                      <a:pt x="107" y="504"/>
                    </a:lnTo>
                    <a:lnTo>
                      <a:pt x="119" y="442"/>
                    </a:lnTo>
                    <a:lnTo>
                      <a:pt x="131" y="385"/>
                    </a:lnTo>
                    <a:lnTo>
                      <a:pt x="140" y="332"/>
                    </a:lnTo>
                    <a:lnTo>
                      <a:pt x="148" y="282"/>
                    </a:lnTo>
                    <a:lnTo>
                      <a:pt x="153" y="237"/>
                    </a:lnTo>
                    <a:lnTo>
                      <a:pt x="158" y="196"/>
                    </a:lnTo>
                    <a:lnTo>
                      <a:pt x="160" y="158"/>
                    </a:lnTo>
                    <a:lnTo>
                      <a:pt x="162" y="125"/>
                    </a:lnTo>
                    <a:lnTo>
                      <a:pt x="163" y="95"/>
                    </a:lnTo>
                    <a:lnTo>
                      <a:pt x="163" y="70"/>
                    </a:lnTo>
                    <a:lnTo>
                      <a:pt x="162" y="31"/>
                    </a:lnTo>
                    <a:lnTo>
                      <a:pt x="161" y="8"/>
                    </a:lnTo>
                    <a:lnTo>
                      <a:pt x="160" y="0"/>
                    </a:lnTo>
                    <a:lnTo>
                      <a:pt x="207" y="0"/>
                    </a:lnTo>
                    <a:close/>
                  </a:path>
                </a:pathLst>
              </a:custGeom>
              <a:grp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grpSp>
        <p:grpSp>
          <p:nvGrpSpPr>
            <p:cNvPr id="212" name="Group 56"/>
            <p:cNvGrpSpPr/>
            <p:nvPr/>
          </p:nvGrpSpPr>
          <p:grpSpPr>
            <a:xfrm>
              <a:off x="6156" y="2283"/>
              <a:ext cx="436" cy="4312"/>
              <a:chOff x="5339230" y="1562100"/>
              <a:chExt cx="369209" cy="3650413"/>
            </a:xfrm>
            <a:solidFill>
              <a:schemeClr val="accent3"/>
            </a:solidFill>
          </p:grpSpPr>
          <p:sp>
            <p:nvSpPr>
              <p:cNvPr id="213" name="Freeform 10"/>
              <p:cNvSpPr/>
              <p:nvPr/>
            </p:nvSpPr>
            <p:spPr bwMode="auto">
              <a:xfrm>
                <a:off x="5339230" y="1562100"/>
                <a:ext cx="368936" cy="1809924"/>
              </a:xfrm>
              <a:custGeom>
                <a:avLst/>
                <a:gdLst/>
                <a:ahLst/>
                <a:cxnLst>
                  <a:cxn ang="0">
                    <a:pos x="249" y="953"/>
                  </a:cxn>
                  <a:cxn ang="0">
                    <a:pos x="249" y="953"/>
                  </a:cxn>
                  <a:cxn ang="0">
                    <a:pos x="249" y="934"/>
                  </a:cxn>
                  <a:cxn ang="0">
                    <a:pos x="248" y="882"/>
                  </a:cxn>
                  <a:cxn ang="0">
                    <a:pos x="244" y="804"/>
                  </a:cxn>
                  <a:cxn ang="0">
                    <a:pos x="242" y="759"/>
                  </a:cxn>
                  <a:cxn ang="0">
                    <a:pos x="239" y="711"/>
                  </a:cxn>
                  <a:cxn ang="0">
                    <a:pos x="234" y="659"/>
                  </a:cxn>
                  <a:cxn ang="0">
                    <a:pos x="229" y="607"/>
                  </a:cxn>
                  <a:cxn ang="0">
                    <a:pos x="221" y="554"/>
                  </a:cxn>
                  <a:cxn ang="0">
                    <a:pos x="213" y="503"/>
                  </a:cxn>
                  <a:cxn ang="0">
                    <a:pos x="203" y="453"/>
                  </a:cxn>
                  <a:cxn ang="0">
                    <a:pos x="191" y="406"/>
                  </a:cxn>
                  <a:cxn ang="0">
                    <a:pos x="185" y="384"/>
                  </a:cxn>
                  <a:cxn ang="0">
                    <a:pos x="178" y="362"/>
                  </a:cxn>
                  <a:cxn ang="0">
                    <a:pos x="171" y="342"/>
                  </a:cxn>
                  <a:cxn ang="0">
                    <a:pos x="163" y="323"/>
                  </a:cxn>
                  <a:cxn ang="0">
                    <a:pos x="163" y="323"/>
                  </a:cxn>
                  <a:cxn ang="0">
                    <a:pos x="106" y="192"/>
                  </a:cxn>
                  <a:cxn ang="0">
                    <a:pos x="63" y="93"/>
                  </a:cxn>
                  <a:cxn ang="0">
                    <a:pos x="27" y="8"/>
                  </a:cxn>
                  <a:cxn ang="0">
                    <a:pos x="27" y="8"/>
                  </a:cxn>
                  <a:cxn ang="0">
                    <a:pos x="21" y="4"/>
                  </a:cxn>
                  <a:cxn ang="0">
                    <a:pos x="15" y="2"/>
                  </a:cxn>
                  <a:cxn ang="0">
                    <a:pos x="8" y="0"/>
                  </a:cxn>
                  <a:cxn ang="0">
                    <a:pos x="6" y="0"/>
                  </a:cxn>
                  <a:cxn ang="0">
                    <a:pos x="3" y="1"/>
                  </a:cxn>
                  <a:cxn ang="0">
                    <a:pos x="1" y="2"/>
                  </a:cxn>
                  <a:cxn ang="0">
                    <a:pos x="0" y="6"/>
                  </a:cxn>
                  <a:cxn ang="0">
                    <a:pos x="0" y="9"/>
                  </a:cxn>
                  <a:cxn ang="0">
                    <a:pos x="0" y="15"/>
                  </a:cxn>
                  <a:cxn ang="0">
                    <a:pos x="3" y="21"/>
                  </a:cxn>
                  <a:cxn ang="0">
                    <a:pos x="6" y="29"/>
                  </a:cxn>
                  <a:cxn ang="0">
                    <a:pos x="6" y="29"/>
                  </a:cxn>
                  <a:cxn ang="0">
                    <a:pos x="32" y="92"/>
                  </a:cxn>
                  <a:cxn ang="0">
                    <a:pos x="70" y="184"/>
                  </a:cxn>
                  <a:cxn ang="0">
                    <a:pos x="89" y="233"/>
                  </a:cxn>
                  <a:cxn ang="0">
                    <a:pos x="106" y="278"/>
                  </a:cxn>
                  <a:cxn ang="0">
                    <a:pos x="120" y="317"/>
                  </a:cxn>
                  <a:cxn ang="0">
                    <a:pos x="127" y="344"/>
                  </a:cxn>
                  <a:cxn ang="0">
                    <a:pos x="127" y="344"/>
                  </a:cxn>
                  <a:cxn ang="0">
                    <a:pos x="143" y="418"/>
                  </a:cxn>
                  <a:cxn ang="0">
                    <a:pos x="157" y="488"/>
                  </a:cxn>
                  <a:cxn ang="0">
                    <a:pos x="168" y="552"/>
                  </a:cxn>
                  <a:cxn ang="0">
                    <a:pos x="177" y="612"/>
                  </a:cxn>
                  <a:cxn ang="0">
                    <a:pos x="184" y="667"/>
                  </a:cxn>
                  <a:cxn ang="0">
                    <a:pos x="188" y="716"/>
                  </a:cxn>
                  <a:cxn ang="0">
                    <a:pos x="193" y="761"/>
                  </a:cxn>
                  <a:cxn ang="0">
                    <a:pos x="195" y="802"/>
                  </a:cxn>
                  <a:cxn ang="0">
                    <a:pos x="196" y="837"/>
                  </a:cxn>
                  <a:cxn ang="0">
                    <a:pos x="196" y="868"/>
                  </a:cxn>
                  <a:cxn ang="0">
                    <a:pos x="195" y="916"/>
                  </a:cxn>
                  <a:cxn ang="0">
                    <a:pos x="193" y="944"/>
                  </a:cxn>
                  <a:cxn ang="0">
                    <a:pos x="191" y="953"/>
                  </a:cxn>
                  <a:cxn ang="0">
                    <a:pos x="249" y="953"/>
                  </a:cxn>
                </a:cxnLst>
                <a:rect l="0" t="0" r="r" b="b"/>
                <a:pathLst>
                  <a:path w="249" h="953">
                    <a:moveTo>
                      <a:pt x="249" y="953"/>
                    </a:moveTo>
                    <a:lnTo>
                      <a:pt x="249" y="953"/>
                    </a:lnTo>
                    <a:lnTo>
                      <a:pt x="249" y="934"/>
                    </a:lnTo>
                    <a:lnTo>
                      <a:pt x="248" y="882"/>
                    </a:lnTo>
                    <a:lnTo>
                      <a:pt x="244" y="804"/>
                    </a:lnTo>
                    <a:lnTo>
                      <a:pt x="242" y="759"/>
                    </a:lnTo>
                    <a:lnTo>
                      <a:pt x="239" y="711"/>
                    </a:lnTo>
                    <a:lnTo>
                      <a:pt x="234" y="659"/>
                    </a:lnTo>
                    <a:lnTo>
                      <a:pt x="229" y="607"/>
                    </a:lnTo>
                    <a:lnTo>
                      <a:pt x="221" y="554"/>
                    </a:lnTo>
                    <a:lnTo>
                      <a:pt x="213" y="503"/>
                    </a:lnTo>
                    <a:lnTo>
                      <a:pt x="203" y="453"/>
                    </a:lnTo>
                    <a:lnTo>
                      <a:pt x="191" y="406"/>
                    </a:lnTo>
                    <a:lnTo>
                      <a:pt x="185" y="384"/>
                    </a:lnTo>
                    <a:lnTo>
                      <a:pt x="178" y="362"/>
                    </a:lnTo>
                    <a:lnTo>
                      <a:pt x="171" y="342"/>
                    </a:lnTo>
                    <a:lnTo>
                      <a:pt x="163" y="323"/>
                    </a:lnTo>
                    <a:lnTo>
                      <a:pt x="163" y="323"/>
                    </a:lnTo>
                    <a:lnTo>
                      <a:pt x="106" y="192"/>
                    </a:lnTo>
                    <a:lnTo>
                      <a:pt x="63" y="93"/>
                    </a:lnTo>
                    <a:lnTo>
                      <a:pt x="27" y="8"/>
                    </a:lnTo>
                    <a:lnTo>
                      <a:pt x="27" y="8"/>
                    </a:lnTo>
                    <a:lnTo>
                      <a:pt x="21" y="4"/>
                    </a:lnTo>
                    <a:lnTo>
                      <a:pt x="15" y="2"/>
                    </a:lnTo>
                    <a:lnTo>
                      <a:pt x="8" y="0"/>
                    </a:lnTo>
                    <a:lnTo>
                      <a:pt x="6" y="0"/>
                    </a:lnTo>
                    <a:lnTo>
                      <a:pt x="3" y="1"/>
                    </a:lnTo>
                    <a:lnTo>
                      <a:pt x="1" y="2"/>
                    </a:lnTo>
                    <a:lnTo>
                      <a:pt x="0" y="6"/>
                    </a:lnTo>
                    <a:lnTo>
                      <a:pt x="0" y="9"/>
                    </a:lnTo>
                    <a:lnTo>
                      <a:pt x="0" y="15"/>
                    </a:lnTo>
                    <a:lnTo>
                      <a:pt x="3" y="21"/>
                    </a:lnTo>
                    <a:lnTo>
                      <a:pt x="6" y="29"/>
                    </a:lnTo>
                    <a:lnTo>
                      <a:pt x="6" y="29"/>
                    </a:lnTo>
                    <a:lnTo>
                      <a:pt x="32" y="92"/>
                    </a:lnTo>
                    <a:lnTo>
                      <a:pt x="70" y="184"/>
                    </a:lnTo>
                    <a:lnTo>
                      <a:pt x="89" y="233"/>
                    </a:lnTo>
                    <a:lnTo>
                      <a:pt x="106" y="278"/>
                    </a:lnTo>
                    <a:lnTo>
                      <a:pt x="120" y="317"/>
                    </a:lnTo>
                    <a:lnTo>
                      <a:pt x="127" y="344"/>
                    </a:lnTo>
                    <a:lnTo>
                      <a:pt x="127" y="344"/>
                    </a:lnTo>
                    <a:lnTo>
                      <a:pt x="143" y="418"/>
                    </a:lnTo>
                    <a:lnTo>
                      <a:pt x="157" y="488"/>
                    </a:lnTo>
                    <a:lnTo>
                      <a:pt x="168" y="552"/>
                    </a:lnTo>
                    <a:lnTo>
                      <a:pt x="177" y="612"/>
                    </a:lnTo>
                    <a:lnTo>
                      <a:pt x="184" y="667"/>
                    </a:lnTo>
                    <a:lnTo>
                      <a:pt x="188" y="716"/>
                    </a:lnTo>
                    <a:lnTo>
                      <a:pt x="193" y="761"/>
                    </a:lnTo>
                    <a:lnTo>
                      <a:pt x="195" y="802"/>
                    </a:lnTo>
                    <a:lnTo>
                      <a:pt x="196" y="837"/>
                    </a:lnTo>
                    <a:lnTo>
                      <a:pt x="196" y="868"/>
                    </a:lnTo>
                    <a:lnTo>
                      <a:pt x="195" y="916"/>
                    </a:lnTo>
                    <a:lnTo>
                      <a:pt x="193" y="944"/>
                    </a:lnTo>
                    <a:lnTo>
                      <a:pt x="191" y="953"/>
                    </a:lnTo>
                    <a:lnTo>
                      <a:pt x="249" y="953"/>
                    </a:lnTo>
                    <a:close/>
                  </a:path>
                </a:pathLst>
              </a:custGeom>
              <a:solidFill>
                <a:schemeClr val="accent5">
                  <a:lumMod val="50000"/>
                </a:schemeClr>
              </a:solid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sp>
            <p:nvSpPr>
              <p:cNvPr id="214" name="Freeform 11"/>
              <p:cNvSpPr/>
              <p:nvPr/>
            </p:nvSpPr>
            <p:spPr bwMode="auto">
              <a:xfrm>
                <a:off x="5339503" y="3402589"/>
                <a:ext cx="368936" cy="1809924"/>
              </a:xfrm>
              <a:custGeom>
                <a:avLst/>
                <a:gdLst/>
                <a:ahLst/>
                <a:cxnLst>
                  <a:cxn ang="0">
                    <a:pos x="249" y="0"/>
                  </a:cxn>
                  <a:cxn ang="0">
                    <a:pos x="249" y="0"/>
                  </a:cxn>
                  <a:cxn ang="0">
                    <a:pos x="249" y="19"/>
                  </a:cxn>
                  <a:cxn ang="0">
                    <a:pos x="248" y="72"/>
                  </a:cxn>
                  <a:cxn ang="0">
                    <a:pos x="244" y="149"/>
                  </a:cxn>
                  <a:cxn ang="0">
                    <a:pos x="242" y="195"/>
                  </a:cxn>
                  <a:cxn ang="0">
                    <a:pos x="239" y="243"/>
                  </a:cxn>
                  <a:cxn ang="0">
                    <a:pos x="234" y="294"/>
                  </a:cxn>
                  <a:cxn ang="0">
                    <a:pos x="229" y="347"/>
                  </a:cxn>
                  <a:cxn ang="0">
                    <a:pos x="221" y="399"/>
                  </a:cxn>
                  <a:cxn ang="0">
                    <a:pos x="213" y="450"/>
                  </a:cxn>
                  <a:cxn ang="0">
                    <a:pos x="203" y="501"/>
                  </a:cxn>
                  <a:cxn ang="0">
                    <a:pos x="192" y="548"/>
                  </a:cxn>
                  <a:cxn ang="0">
                    <a:pos x="185" y="571"/>
                  </a:cxn>
                  <a:cxn ang="0">
                    <a:pos x="178" y="592"/>
                  </a:cxn>
                  <a:cxn ang="0">
                    <a:pos x="171" y="612"/>
                  </a:cxn>
                  <a:cxn ang="0">
                    <a:pos x="163" y="630"/>
                  </a:cxn>
                  <a:cxn ang="0">
                    <a:pos x="163" y="630"/>
                  </a:cxn>
                  <a:cxn ang="0">
                    <a:pos x="106" y="761"/>
                  </a:cxn>
                  <a:cxn ang="0">
                    <a:pos x="63" y="861"/>
                  </a:cxn>
                  <a:cxn ang="0">
                    <a:pos x="27" y="945"/>
                  </a:cxn>
                  <a:cxn ang="0">
                    <a:pos x="27" y="945"/>
                  </a:cxn>
                  <a:cxn ang="0">
                    <a:pos x="21" y="950"/>
                  </a:cxn>
                  <a:cxn ang="0">
                    <a:pos x="15" y="952"/>
                  </a:cxn>
                  <a:cxn ang="0">
                    <a:pos x="8" y="953"/>
                  </a:cxn>
                  <a:cxn ang="0">
                    <a:pos x="6" y="953"/>
                  </a:cxn>
                  <a:cxn ang="0">
                    <a:pos x="4" y="953"/>
                  </a:cxn>
                  <a:cxn ang="0">
                    <a:pos x="2" y="951"/>
                  </a:cxn>
                  <a:cxn ang="0">
                    <a:pos x="0" y="949"/>
                  </a:cxn>
                  <a:cxn ang="0">
                    <a:pos x="0" y="944"/>
                  </a:cxn>
                  <a:cxn ang="0">
                    <a:pos x="0" y="940"/>
                  </a:cxn>
                  <a:cxn ang="0">
                    <a:pos x="3" y="933"/>
                  </a:cxn>
                  <a:cxn ang="0">
                    <a:pos x="6" y="924"/>
                  </a:cxn>
                  <a:cxn ang="0">
                    <a:pos x="6" y="924"/>
                  </a:cxn>
                  <a:cxn ang="0">
                    <a:pos x="32" y="862"/>
                  </a:cxn>
                  <a:cxn ang="0">
                    <a:pos x="70" y="770"/>
                  </a:cxn>
                  <a:cxn ang="0">
                    <a:pos x="89" y="720"/>
                  </a:cxn>
                  <a:cxn ang="0">
                    <a:pos x="106" y="675"/>
                  </a:cxn>
                  <a:cxn ang="0">
                    <a:pos x="120" y="637"/>
                  </a:cxn>
                  <a:cxn ang="0">
                    <a:pos x="127" y="609"/>
                  </a:cxn>
                  <a:cxn ang="0">
                    <a:pos x="127" y="609"/>
                  </a:cxn>
                  <a:cxn ang="0">
                    <a:pos x="143" y="535"/>
                  </a:cxn>
                  <a:cxn ang="0">
                    <a:pos x="157" y="466"/>
                  </a:cxn>
                  <a:cxn ang="0">
                    <a:pos x="168" y="402"/>
                  </a:cxn>
                  <a:cxn ang="0">
                    <a:pos x="177" y="342"/>
                  </a:cxn>
                  <a:cxn ang="0">
                    <a:pos x="184" y="287"/>
                  </a:cxn>
                  <a:cxn ang="0">
                    <a:pos x="189" y="238"/>
                  </a:cxn>
                  <a:cxn ang="0">
                    <a:pos x="193" y="193"/>
                  </a:cxn>
                  <a:cxn ang="0">
                    <a:pos x="195" y="152"/>
                  </a:cxn>
                  <a:cxn ang="0">
                    <a:pos x="196" y="116"/>
                  </a:cxn>
                  <a:cxn ang="0">
                    <a:pos x="196" y="86"/>
                  </a:cxn>
                  <a:cxn ang="0">
                    <a:pos x="195" y="39"/>
                  </a:cxn>
                  <a:cxn ang="0">
                    <a:pos x="193" y="10"/>
                  </a:cxn>
                  <a:cxn ang="0">
                    <a:pos x="192" y="0"/>
                  </a:cxn>
                  <a:cxn ang="0">
                    <a:pos x="249" y="0"/>
                  </a:cxn>
                </a:cxnLst>
                <a:rect l="0" t="0" r="r" b="b"/>
                <a:pathLst>
                  <a:path w="249" h="953">
                    <a:moveTo>
                      <a:pt x="249" y="0"/>
                    </a:moveTo>
                    <a:lnTo>
                      <a:pt x="249" y="0"/>
                    </a:lnTo>
                    <a:lnTo>
                      <a:pt x="249" y="19"/>
                    </a:lnTo>
                    <a:lnTo>
                      <a:pt x="248" y="72"/>
                    </a:lnTo>
                    <a:lnTo>
                      <a:pt x="244" y="149"/>
                    </a:lnTo>
                    <a:lnTo>
                      <a:pt x="242" y="195"/>
                    </a:lnTo>
                    <a:lnTo>
                      <a:pt x="239" y="243"/>
                    </a:lnTo>
                    <a:lnTo>
                      <a:pt x="234" y="294"/>
                    </a:lnTo>
                    <a:lnTo>
                      <a:pt x="229" y="347"/>
                    </a:lnTo>
                    <a:lnTo>
                      <a:pt x="221" y="399"/>
                    </a:lnTo>
                    <a:lnTo>
                      <a:pt x="213" y="450"/>
                    </a:lnTo>
                    <a:lnTo>
                      <a:pt x="203" y="501"/>
                    </a:lnTo>
                    <a:lnTo>
                      <a:pt x="192" y="548"/>
                    </a:lnTo>
                    <a:lnTo>
                      <a:pt x="185" y="571"/>
                    </a:lnTo>
                    <a:lnTo>
                      <a:pt x="178" y="592"/>
                    </a:lnTo>
                    <a:lnTo>
                      <a:pt x="171" y="612"/>
                    </a:lnTo>
                    <a:lnTo>
                      <a:pt x="163" y="630"/>
                    </a:lnTo>
                    <a:lnTo>
                      <a:pt x="163" y="630"/>
                    </a:lnTo>
                    <a:lnTo>
                      <a:pt x="106" y="761"/>
                    </a:lnTo>
                    <a:lnTo>
                      <a:pt x="63" y="861"/>
                    </a:lnTo>
                    <a:lnTo>
                      <a:pt x="27" y="945"/>
                    </a:lnTo>
                    <a:lnTo>
                      <a:pt x="27" y="945"/>
                    </a:lnTo>
                    <a:lnTo>
                      <a:pt x="21" y="950"/>
                    </a:lnTo>
                    <a:lnTo>
                      <a:pt x="15" y="952"/>
                    </a:lnTo>
                    <a:lnTo>
                      <a:pt x="8" y="953"/>
                    </a:lnTo>
                    <a:lnTo>
                      <a:pt x="6" y="953"/>
                    </a:lnTo>
                    <a:lnTo>
                      <a:pt x="4" y="953"/>
                    </a:lnTo>
                    <a:lnTo>
                      <a:pt x="2" y="951"/>
                    </a:lnTo>
                    <a:lnTo>
                      <a:pt x="0" y="949"/>
                    </a:lnTo>
                    <a:lnTo>
                      <a:pt x="0" y="944"/>
                    </a:lnTo>
                    <a:lnTo>
                      <a:pt x="0" y="940"/>
                    </a:lnTo>
                    <a:lnTo>
                      <a:pt x="3" y="933"/>
                    </a:lnTo>
                    <a:lnTo>
                      <a:pt x="6" y="924"/>
                    </a:lnTo>
                    <a:lnTo>
                      <a:pt x="6" y="924"/>
                    </a:lnTo>
                    <a:lnTo>
                      <a:pt x="32" y="862"/>
                    </a:lnTo>
                    <a:lnTo>
                      <a:pt x="70" y="770"/>
                    </a:lnTo>
                    <a:lnTo>
                      <a:pt x="89" y="720"/>
                    </a:lnTo>
                    <a:lnTo>
                      <a:pt x="106" y="675"/>
                    </a:lnTo>
                    <a:lnTo>
                      <a:pt x="120" y="637"/>
                    </a:lnTo>
                    <a:lnTo>
                      <a:pt x="127" y="609"/>
                    </a:lnTo>
                    <a:lnTo>
                      <a:pt x="127" y="609"/>
                    </a:lnTo>
                    <a:lnTo>
                      <a:pt x="143" y="535"/>
                    </a:lnTo>
                    <a:lnTo>
                      <a:pt x="157" y="466"/>
                    </a:lnTo>
                    <a:lnTo>
                      <a:pt x="168" y="402"/>
                    </a:lnTo>
                    <a:lnTo>
                      <a:pt x="177" y="342"/>
                    </a:lnTo>
                    <a:lnTo>
                      <a:pt x="184" y="287"/>
                    </a:lnTo>
                    <a:lnTo>
                      <a:pt x="189" y="238"/>
                    </a:lnTo>
                    <a:lnTo>
                      <a:pt x="193" y="193"/>
                    </a:lnTo>
                    <a:lnTo>
                      <a:pt x="195" y="152"/>
                    </a:lnTo>
                    <a:lnTo>
                      <a:pt x="196" y="116"/>
                    </a:lnTo>
                    <a:lnTo>
                      <a:pt x="196" y="86"/>
                    </a:lnTo>
                    <a:lnTo>
                      <a:pt x="195" y="39"/>
                    </a:lnTo>
                    <a:lnTo>
                      <a:pt x="193" y="10"/>
                    </a:lnTo>
                    <a:lnTo>
                      <a:pt x="192" y="0"/>
                    </a:lnTo>
                    <a:lnTo>
                      <a:pt x="249" y="0"/>
                    </a:lnTo>
                    <a:close/>
                  </a:path>
                </a:pathLst>
              </a:custGeom>
              <a:solidFill>
                <a:schemeClr val="accent5">
                  <a:lumMod val="50000"/>
                </a:schemeClr>
              </a:solid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grpSp>
        <p:grpSp>
          <p:nvGrpSpPr>
            <p:cNvPr id="215" name="Group 25"/>
            <p:cNvGrpSpPr/>
            <p:nvPr/>
          </p:nvGrpSpPr>
          <p:grpSpPr>
            <a:xfrm>
              <a:off x="3342" y="2999"/>
              <a:ext cx="1289" cy="2944"/>
              <a:chOff x="216429" y="2190275"/>
              <a:chExt cx="1091142" cy="2492295"/>
            </a:xfrm>
            <a:solidFill>
              <a:schemeClr val="accent1"/>
            </a:solidFill>
          </p:grpSpPr>
          <p:sp>
            <p:nvSpPr>
              <p:cNvPr id="216" name="Freeform 26"/>
              <p:cNvSpPr/>
              <p:nvPr/>
            </p:nvSpPr>
            <p:spPr bwMode="auto">
              <a:xfrm>
                <a:off x="216429" y="2190275"/>
                <a:ext cx="1091142" cy="1265714"/>
              </a:xfrm>
              <a:custGeom>
                <a:avLst/>
                <a:gdLst/>
                <a:ahLst/>
                <a:cxnLst>
                  <a:cxn ang="0">
                    <a:pos x="1019" y="888"/>
                  </a:cxn>
                  <a:cxn ang="0">
                    <a:pos x="917" y="708"/>
                  </a:cxn>
                  <a:cxn ang="0">
                    <a:pos x="836" y="559"/>
                  </a:cxn>
                  <a:cxn ang="0">
                    <a:pos x="788" y="462"/>
                  </a:cxn>
                  <a:cxn ang="0">
                    <a:pos x="777" y="437"/>
                  </a:cxn>
                  <a:cxn ang="0">
                    <a:pos x="758" y="395"/>
                  </a:cxn>
                  <a:cxn ang="0">
                    <a:pos x="738" y="361"/>
                  </a:cxn>
                  <a:cxn ang="0">
                    <a:pos x="715" y="333"/>
                  </a:cxn>
                  <a:cxn ang="0">
                    <a:pos x="693" y="310"/>
                  </a:cxn>
                  <a:cxn ang="0">
                    <a:pos x="667" y="290"/>
                  </a:cxn>
                  <a:cxn ang="0">
                    <a:pos x="610" y="254"/>
                  </a:cxn>
                  <a:cxn ang="0">
                    <a:pos x="577" y="236"/>
                  </a:cxn>
                  <a:cxn ang="0">
                    <a:pos x="525" y="212"/>
                  </a:cxn>
                  <a:cxn ang="0">
                    <a:pos x="353" y="140"/>
                  </a:cxn>
                  <a:cxn ang="0">
                    <a:pos x="76" y="31"/>
                  </a:cxn>
                  <a:cxn ang="0">
                    <a:pos x="0" y="0"/>
                  </a:cxn>
                  <a:cxn ang="0">
                    <a:pos x="120" y="181"/>
                  </a:cxn>
                  <a:cxn ang="0">
                    <a:pos x="263" y="405"/>
                  </a:cxn>
                  <a:cxn ang="0">
                    <a:pos x="327" y="514"/>
                  </a:cxn>
                  <a:cxn ang="0">
                    <a:pos x="377" y="604"/>
                  </a:cxn>
                  <a:cxn ang="0">
                    <a:pos x="392" y="640"/>
                  </a:cxn>
                  <a:cxn ang="0">
                    <a:pos x="401" y="666"/>
                  </a:cxn>
                  <a:cxn ang="0">
                    <a:pos x="404" y="676"/>
                  </a:cxn>
                  <a:cxn ang="0">
                    <a:pos x="412" y="698"/>
                  </a:cxn>
                  <a:cxn ang="0">
                    <a:pos x="427" y="727"/>
                  </a:cxn>
                  <a:cxn ang="0">
                    <a:pos x="457" y="763"/>
                  </a:cxn>
                  <a:cxn ang="0">
                    <a:pos x="490" y="794"/>
                  </a:cxn>
                  <a:cxn ang="0">
                    <a:pos x="527" y="822"/>
                  </a:cxn>
                  <a:cxn ang="0">
                    <a:pos x="580" y="857"/>
                  </a:cxn>
                  <a:cxn ang="0">
                    <a:pos x="635" y="888"/>
                  </a:cxn>
                  <a:cxn ang="0">
                    <a:pos x="641" y="891"/>
                  </a:cxn>
                  <a:cxn ang="0">
                    <a:pos x="667" y="898"/>
                  </a:cxn>
                  <a:cxn ang="0">
                    <a:pos x="720" y="908"/>
                  </a:cxn>
                  <a:cxn ang="0">
                    <a:pos x="858" y="924"/>
                  </a:cxn>
                  <a:cxn ang="0">
                    <a:pos x="987" y="934"/>
                  </a:cxn>
                  <a:cxn ang="0">
                    <a:pos x="1019" y="888"/>
                  </a:cxn>
                </a:cxnLst>
                <a:rect l="0" t="0" r="r" b="b"/>
                <a:pathLst>
                  <a:path w="1045" h="938">
                    <a:moveTo>
                      <a:pt x="1019" y="888"/>
                    </a:moveTo>
                    <a:lnTo>
                      <a:pt x="1019" y="888"/>
                    </a:lnTo>
                    <a:lnTo>
                      <a:pt x="988" y="835"/>
                    </a:lnTo>
                    <a:lnTo>
                      <a:pt x="917" y="708"/>
                    </a:lnTo>
                    <a:lnTo>
                      <a:pt x="876" y="633"/>
                    </a:lnTo>
                    <a:lnTo>
                      <a:pt x="836" y="559"/>
                    </a:lnTo>
                    <a:lnTo>
                      <a:pt x="802" y="492"/>
                    </a:lnTo>
                    <a:lnTo>
                      <a:pt x="788" y="462"/>
                    </a:lnTo>
                    <a:lnTo>
                      <a:pt x="777" y="437"/>
                    </a:lnTo>
                    <a:lnTo>
                      <a:pt x="777" y="437"/>
                    </a:lnTo>
                    <a:lnTo>
                      <a:pt x="767" y="415"/>
                    </a:lnTo>
                    <a:lnTo>
                      <a:pt x="758" y="395"/>
                    </a:lnTo>
                    <a:lnTo>
                      <a:pt x="748" y="378"/>
                    </a:lnTo>
                    <a:lnTo>
                      <a:pt x="738" y="361"/>
                    </a:lnTo>
                    <a:lnTo>
                      <a:pt x="726" y="347"/>
                    </a:lnTo>
                    <a:lnTo>
                      <a:pt x="715" y="333"/>
                    </a:lnTo>
                    <a:lnTo>
                      <a:pt x="704" y="321"/>
                    </a:lnTo>
                    <a:lnTo>
                      <a:pt x="693" y="310"/>
                    </a:lnTo>
                    <a:lnTo>
                      <a:pt x="680" y="299"/>
                    </a:lnTo>
                    <a:lnTo>
                      <a:pt x="667" y="290"/>
                    </a:lnTo>
                    <a:lnTo>
                      <a:pt x="640" y="272"/>
                    </a:lnTo>
                    <a:lnTo>
                      <a:pt x="610" y="254"/>
                    </a:lnTo>
                    <a:lnTo>
                      <a:pt x="577" y="236"/>
                    </a:lnTo>
                    <a:lnTo>
                      <a:pt x="577" y="236"/>
                    </a:lnTo>
                    <a:lnTo>
                      <a:pt x="554" y="226"/>
                    </a:lnTo>
                    <a:lnTo>
                      <a:pt x="525" y="212"/>
                    </a:lnTo>
                    <a:lnTo>
                      <a:pt x="448" y="179"/>
                    </a:lnTo>
                    <a:lnTo>
                      <a:pt x="353" y="140"/>
                    </a:lnTo>
                    <a:lnTo>
                      <a:pt x="254" y="100"/>
                    </a:lnTo>
                    <a:lnTo>
                      <a:pt x="76" y="31"/>
                    </a:lnTo>
                    <a:lnTo>
                      <a:pt x="0" y="0"/>
                    </a:lnTo>
                    <a:lnTo>
                      <a:pt x="0" y="0"/>
                    </a:lnTo>
                    <a:lnTo>
                      <a:pt x="58" y="88"/>
                    </a:lnTo>
                    <a:lnTo>
                      <a:pt x="120" y="181"/>
                    </a:lnTo>
                    <a:lnTo>
                      <a:pt x="191" y="290"/>
                    </a:lnTo>
                    <a:lnTo>
                      <a:pt x="263" y="405"/>
                    </a:lnTo>
                    <a:lnTo>
                      <a:pt x="297" y="461"/>
                    </a:lnTo>
                    <a:lnTo>
                      <a:pt x="327" y="514"/>
                    </a:lnTo>
                    <a:lnTo>
                      <a:pt x="354" y="563"/>
                    </a:lnTo>
                    <a:lnTo>
                      <a:pt x="377" y="604"/>
                    </a:lnTo>
                    <a:lnTo>
                      <a:pt x="386" y="623"/>
                    </a:lnTo>
                    <a:lnTo>
                      <a:pt x="392" y="640"/>
                    </a:lnTo>
                    <a:lnTo>
                      <a:pt x="398" y="654"/>
                    </a:lnTo>
                    <a:lnTo>
                      <a:pt x="401" y="666"/>
                    </a:lnTo>
                    <a:lnTo>
                      <a:pt x="401" y="666"/>
                    </a:lnTo>
                    <a:lnTo>
                      <a:pt x="404" y="676"/>
                    </a:lnTo>
                    <a:lnTo>
                      <a:pt x="407" y="687"/>
                    </a:lnTo>
                    <a:lnTo>
                      <a:pt x="412" y="698"/>
                    </a:lnTo>
                    <a:lnTo>
                      <a:pt x="416" y="708"/>
                    </a:lnTo>
                    <a:lnTo>
                      <a:pt x="427" y="727"/>
                    </a:lnTo>
                    <a:lnTo>
                      <a:pt x="441" y="745"/>
                    </a:lnTo>
                    <a:lnTo>
                      <a:pt x="457" y="763"/>
                    </a:lnTo>
                    <a:lnTo>
                      <a:pt x="472" y="779"/>
                    </a:lnTo>
                    <a:lnTo>
                      <a:pt x="490" y="794"/>
                    </a:lnTo>
                    <a:lnTo>
                      <a:pt x="508" y="809"/>
                    </a:lnTo>
                    <a:lnTo>
                      <a:pt x="527" y="822"/>
                    </a:lnTo>
                    <a:lnTo>
                      <a:pt x="545" y="835"/>
                    </a:lnTo>
                    <a:lnTo>
                      <a:pt x="580" y="857"/>
                    </a:lnTo>
                    <a:lnTo>
                      <a:pt x="612" y="875"/>
                    </a:lnTo>
                    <a:lnTo>
                      <a:pt x="635" y="888"/>
                    </a:lnTo>
                    <a:lnTo>
                      <a:pt x="635" y="888"/>
                    </a:lnTo>
                    <a:lnTo>
                      <a:pt x="641" y="891"/>
                    </a:lnTo>
                    <a:lnTo>
                      <a:pt x="648" y="893"/>
                    </a:lnTo>
                    <a:lnTo>
                      <a:pt x="667" y="898"/>
                    </a:lnTo>
                    <a:lnTo>
                      <a:pt x="692" y="903"/>
                    </a:lnTo>
                    <a:lnTo>
                      <a:pt x="720" y="908"/>
                    </a:lnTo>
                    <a:lnTo>
                      <a:pt x="786" y="916"/>
                    </a:lnTo>
                    <a:lnTo>
                      <a:pt x="858" y="924"/>
                    </a:lnTo>
                    <a:lnTo>
                      <a:pt x="928" y="929"/>
                    </a:lnTo>
                    <a:lnTo>
                      <a:pt x="987" y="934"/>
                    </a:lnTo>
                    <a:lnTo>
                      <a:pt x="1045" y="938"/>
                    </a:lnTo>
                    <a:lnTo>
                      <a:pt x="1019" y="888"/>
                    </a:lnTo>
                    <a:close/>
                  </a:path>
                </a:pathLst>
              </a:custGeom>
              <a:solidFill>
                <a:srgbClr val="C00000"/>
              </a:solid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sp>
            <p:nvSpPr>
              <p:cNvPr id="217" name="Freeform 27"/>
              <p:cNvSpPr/>
              <p:nvPr/>
            </p:nvSpPr>
            <p:spPr bwMode="auto">
              <a:xfrm>
                <a:off x="216429" y="3416856"/>
                <a:ext cx="1091142" cy="1265714"/>
              </a:xfrm>
              <a:custGeom>
                <a:avLst/>
                <a:gdLst/>
                <a:ahLst/>
                <a:cxnLst>
                  <a:cxn ang="0">
                    <a:pos x="1019" y="51"/>
                  </a:cxn>
                  <a:cxn ang="0">
                    <a:pos x="917" y="231"/>
                  </a:cxn>
                  <a:cxn ang="0">
                    <a:pos x="836" y="379"/>
                  </a:cxn>
                  <a:cxn ang="0">
                    <a:pos x="788" y="476"/>
                  </a:cxn>
                  <a:cxn ang="0">
                    <a:pos x="777" y="502"/>
                  </a:cxn>
                  <a:cxn ang="0">
                    <a:pos x="758" y="542"/>
                  </a:cxn>
                  <a:cxn ang="0">
                    <a:pos x="738" y="577"/>
                  </a:cxn>
                  <a:cxn ang="0">
                    <a:pos x="715" y="605"/>
                  </a:cxn>
                  <a:cxn ang="0">
                    <a:pos x="693" y="629"/>
                  </a:cxn>
                  <a:cxn ang="0">
                    <a:pos x="667" y="648"/>
                  </a:cxn>
                  <a:cxn ang="0">
                    <a:pos x="610" y="684"/>
                  </a:cxn>
                  <a:cxn ang="0">
                    <a:pos x="577" y="702"/>
                  </a:cxn>
                  <a:cxn ang="0">
                    <a:pos x="525" y="727"/>
                  </a:cxn>
                  <a:cxn ang="0">
                    <a:pos x="353" y="799"/>
                  </a:cxn>
                  <a:cxn ang="0">
                    <a:pos x="76" y="908"/>
                  </a:cxn>
                  <a:cxn ang="0">
                    <a:pos x="0" y="938"/>
                  </a:cxn>
                  <a:cxn ang="0">
                    <a:pos x="120" y="757"/>
                  </a:cxn>
                  <a:cxn ang="0">
                    <a:pos x="263" y="533"/>
                  </a:cxn>
                  <a:cxn ang="0">
                    <a:pos x="327" y="424"/>
                  </a:cxn>
                  <a:cxn ang="0">
                    <a:pos x="377" y="334"/>
                  </a:cxn>
                  <a:cxn ang="0">
                    <a:pos x="392" y="298"/>
                  </a:cxn>
                  <a:cxn ang="0">
                    <a:pos x="401" y="272"/>
                  </a:cxn>
                  <a:cxn ang="0">
                    <a:pos x="404" y="262"/>
                  </a:cxn>
                  <a:cxn ang="0">
                    <a:pos x="412" y="241"/>
                  </a:cxn>
                  <a:cxn ang="0">
                    <a:pos x="427" y="211"/>
                  </a:cxn>
                  <a:cxn ang="0">
                    <a:pos x="457" y="175"/>
                  </a:cxn>
                  <a:cxn ang="0">
                    <a:pos x="490" y="144"/>
                  </a:cxn>
                  <a:cxn ang="0">
                    <a:pos x="527" y="116"/>
                  </a:cxn>
                  <a:cxn ang="0">
                    <a:pos x="580" y="81"/>
                  </a:cxn>
                  <a:cxn ang="0">
                    <a:pos x="635" y="51"/>
                  </a:cxn>
                  <a:cxn ang="0">
                    <a:pos x="641" y="47"/>
                  </a:cxn>
                  <a:cxn ang="0">
                    <a:pos x="667" y="40"/>
                  </a:cxn>
                  <a:cxn ang="0">
                    <a:pos x="720" y="30"/>
                  </a:cxn>
                  <a:cxn ang="0">
                    <a:pos x="858" y="15"/>
                  </a:cxn>
                  <a:cxn ang="0">
                    <a:pos x="987" y="5"/>
                  </a:cxn>
                  <a:cxn ang="0">
                    <a:pos x="1019" y="51"/>
                  </a:cxn>
                </a:cxnLst>
                <a:rect l="0" t="0" r="r" b="b"/>
                <a:pathLst>
                  <a:path w="1045" h="938">
                    <a:moveTo>
                      <a:pt x="1019" y="51"/>
                    </a:moveTo>
                    <a:lnTo>
                      <a:pt x="1019" y="51"/>
                    </a:lnTo>
                    <a:lnTo>
                      <a:pt x="988" y="103"/>
                    </a:lnTo>
                    <a:lnTo>
                      <a:pt x="917" y="231"/>
                    </a:lnTo>
                    <a:lnTo>
                      <a:pt x="876" y="305"/>
                    </a:lnTo>
                    <a:lnTo>
                      <a:pt x="836" y="379"/>
                    </a:lnTo>
                    <a:lnTo>
                      <a:pt x="802" y="447"/>
                    </a:lnTo>
                    <a:lnTo>
                      <a:pt x="788" y="476"/>
                    </a:lnTo>
                    <a:lnTo>
                      <a:pt x="777" y="502"/>
                    </a:lnTo>
                    <a:lnTo>
                      <a:pt x="777" y="502"/>
                    </a:lnTo>
                    <a:lnTo>
                      <a:pt x="767" y="523"/>
                    </a:lnTo>
                    <a:lnTo>
                      <a:pt x="758" y="542"/>
                    </a:lnTo>
                    <a:lnTo>
                      <a:pt x="748" y="560"/>
                    </a:lnTo>
                    <a:lnTo>
                      <a:pt x="738" y="577"/>
                    </a:lnTo>
                    <a:lnTo>
                      <a:pt x="726" y="592"/>
                    </a:lnTo>
                    <a:lnTo>
                      <a:pt x="715" y="605"/>
                    </a:lnTo>
                    <a:lnTo>
                      <a:pt x="704" y="617"/>
                    </a:lnTo>
                    <a:lnTo>
                      <a:pt x="693" y="629"/>
                    </a:lnTo>
                    <a:lnTo>
                      <a:pt x="680" y="639"/>
                    </a:lnTo>
                    <a:lnTo>
                      <a:pt x="667" y="648"/>
                    </a:lnTo>
                    <a:lnTo>
                      <a:pt x="640" y="666"/>
                    </a:lnTo>
                    <a:lnTo>
                      <a:pt x="610" y="684"/>
                    </a:lnTo>
                    <a:lnTo>
                      <a:pt x="577" y="702"/>
                    </a:lnTo>
                    <a:lnTo>
                      <a:pt x="577" y="702"/>
                    </a:lnTo>
                    <a:lnTo>
                      <a:pt x="554" y="712"/>
                    </a:lnTo>
                    <a:lnTo>
                      <a:pt x="525" y="727"/>
                    </a:lnTo>
                    <a:lnTo>
                      <a:pt x="448" y="759"/>
                    </a:lnTo>
                    <a:lnTo>
                      <a:pt x="353" y="799"/>
                    </a:lnTo>
                    <a:lnTo>
                      <a:pt x="254" y="838"/>
                    </a:lnTo>
                    <a:lnTo>
                      <a:pt x="76" y="908"/>
                    </a:lnTo>
                    <a:lnTo>
                      <a:pt x="0" y="938"/>
                    </a:lnTo>
                    <a:lnTo>
                      <a:pt x="0" y="938"/>
                    </a:lnTo>
                    <a:lnTo>
                      <a:pt x="58" y="850"/>
                    </a:lnTo>
                    <a:lnTo>
                      <a:pt x="120" y="757"/>
                    </a:lnTo>
                    <a:lnTo>
                      <a:pt x="191" y="648"/>
                    </a:lnTo>
                    <a:lnTo>
                      <a:pt x="263" y="533"/>
                    </a:lnTo>
                    <a:lnTo>
                      <a:pt x="297" y="477"/>
                    </a:lnTo>
                    <a:lnTo>
                      <a:pt x="327" y="424"/>
                    </a:lnTo>
                    <a:lnTo>
                      <a:pt x="354" y="376"/>
                    </a:lnTo>
                    <a:lnTo>
                      <a:pt x="377" y="334"/>
                    </a:lnTo>
                    <a:lnTo>
                      <a:pt x="386" y="315"/>
                    </a:lnTo>
                    <a:lnTo>
                      <a:pt x="392" y="298"/>
                    </a:lnTo>
                    <a:lnTo>
                      <a:pt x="398" y="285"/>
                    </a:lnTo>
                    <a:lnTo>
                      <a:pt x="401" y="272"/>
                    </a:lnTo>
                    <a:lnTo>
                      <a:pt x="401" y="272"/>
                    </a:lnTo>
                    <a:lnTo>
                      <a:pt x="404" y="262"/>
                    </a:lnTo>
                    <a:lnTo>
                      <a:pt x="407" y="251"/>
                    </a:lnTo>
                    <a:lnTo>
                      <a:pt x="412" y="241"/>
                    </a:lnTo>
                    <a:lnTo>
                      <a:pt x="416" y="231"/>
                    </a:lnTo>
                    <a:lnTo>
                      <a:pt x="427" y="211"/>
                    </a:lnTo>
                    <a:lnTo>
                      <a:pt x="441" y="193"/>
                    </a:lnTo>
                    <a:lnTo>
                      <a:pt x="457" y="175"/>
                    </a:lnTo>
                    <a:lnTo>
                      <a:pt x="472" y="160"/>
                    </a:lnTo>
                    <a:lnTo>
                      <a:pt x="490" y="144"/>
                    </a:lnTo>
                    <a:lnTo>
                      <a:pt x="508" y="129"/>
                    </a:lnTo>
                    <a:lnTo>
                      <a:pt x="527" y="116"/>
                    </a:lnTo>
                    <a:lnTo>
                      <a:pt x="545" y="103"/>
                    </a:lnTo>
                    <a:lnTo>
                      <a:pt x="580" y="81"/>
                    </a:lnTo>
                    <a:lnTo>
                      <a:pt x="612" y="63"/>
                    </a:lnTo>
                    <a:lnTo>
                      <a:pt x="635" y="51"/>
                    </a:lnTo>
                    <a:lnTo>
                      <a:pt x="635" y="51"/>
                    </a:lnTo>
                    <a:lnTo>
                      <a:pt x="641" y="47"/>
                    </a:lnTo>
                    <a:lnTo>
                      <a:pt x="648" y="45"/>
                    </a:lnTo>
                    <a:lnTo>
                      <a:pt x="667" y="40"/>
                    </a:lnTo>
                    <a:lnTo>
                      <a:pt x="692" y="35"/>
                    </a:lnTo>
                    <a:lnTo>
                      <a:pt x="720" y="30"/>
                    </a:lnTo>
                    <a:lnTo>
                      <a:pt x="786" y="22"/>
                    </a:lnTo>
                    <a:lnTo>
                      <a:pt x="858" y="15"/>
                    </a:lnTo>
                    <a:lnTo>
                      <a:pt x="928" y="9"/>
                    </a:lnTo>
                    <a:lnTo>
                      <a:pt x="987" y="5"/>
                    </a:lnTo>
                    <a:lnTo>
                      <a:pt x="1045" y="0"/>
                    </a:lnTo>
                    <a:lnTo>
                      <a:pt x="1019" y="51"/>
                    </a:lnTo>
                    <a:close/>
                  </a:path>
                </a:pathLst>
              </a:custGeom>
              <a:solidFill>
                <a:srgbClr val="C00000"/>
              </a:solid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grpSp>
        <p:sp>
          <p:nvSpPr>
            <p:cNvPr id="218" name="Freeform 5"/>
            <p:cNvSpPr>
              <a:spLocks noEditPoints="1"/>
            </p:cNvSpPr>
            <p:nvPr/>
          </p:nvSpPr>
          <p:spPr bwMode="auto">
            <a:xfrm>
              <a:off x="10375" y="2777"/>
              <a:ext cx="1980" cy="3267"/>
            </a:xfrm>
            <a:custGeom>
              <a:avLst/>
              <a:gdLst/>
              <a:ahLst/>
              <a:cxnLst>
                <a:cxn ang="0">
                  <a:pos x="2300" y="1434"/>
                </a:cxn>
                <a:cxn ang="0">
                  <a:pos x="2194" y="1203"/>
                </a:cxn>
                <a:cxn ang="0">
                  <a:pos x="2064" y="997"/>
                </a:cxn>
                <a:cxn ang="0">
                  <a:pos x="1916" y="817"/>
                </a:cxn>
                <a:cxn ang="0">
                  <a:pos x="1751" y="657"/>
                </a:cxn>
                <a:cxn ang="0">
                  <a:pos x="1577" y="521"/>
                </a:cxn>
                <a:cxn ang="0">
                  <a:pos x="1397" y="404"/>
                </a:cxn>
                <a:cxn ang="0">
                  <a:pos x="1215" y="305"/>
                </a:cxn>
                <a:cxn ang="0">
                  <a:pos x="1035" y="224"/>
                </a:cxn>
                <a:cxn ang="0">
                  <a:pos x="780" y="129"/>
                </a:cxn>
                <a:cxn ang="0">
                  <a:pos x="491" y="50"/>
                </a:cxn>
                <a:cxn ang="0">
                  <a:pos x="292" y="11"/>
                </a:cxn>
                <a:cxn ang="0">
                  <a:pos x="208" y="39"/>
                </a:cxn>
                <a:cxn ang="0">
                  <a:pos x="129" y="415"/>
                </a:cxn>
                <a:cxn ang="0">
                  <a:pos x="51" y="889"/>
                </a:cxn>
                <a:cxn ang="0">
                  <a:pos x="15" y="1211"/>
                </a:cxn>
                <a:cxn ang="0">
                  <a:pos x="1" y="1461"/>
                </a:cxn>
                <a:cxn ang="0">
                  <a:pos x="2" y="1581"/>
                </a:cxn>
                <a:cxn ang="0">
                  <a:pos x="16" y="1709"/>
                </a:cxn>
                <a:cxn ang="0">
                  <a:pos x="58" y="1915"/>
                </a:cxn>
                <a:cxn ang="0">
                  <a:pos x="145" y="2204"/>
                </a:cxn>
                <a:cxn ang="0">
                  <a:pos x="256" y="2491"/>
                </a:cxn>
                <a:cxn ang="0">
                  <a:pos x="372" y="2758"/>
                </a:cxn>
                <a:cxn ang="0">
                  <a:pos x="570" y="3157"/>
                </a:cxn>
                <a:cxn ang="0">
                  <a:pos x="649" y="3251"/>
                </a:cxn>
                <a:cxn ang="0">
                  <a:pos x="990" y="3038"/>
                </a:cxn>
                <a:cxn ang="0">
                  <a:pos x="1301" y="2826"/>
                </a:cxn>
                <a:cxn ang="0">
                  <a:pos x="1637" y="2570"/>
                </a:cxn>
                <a:cxn ang="0">
                  <a:pos x="1880" y="2364"/>
                </a:cxn>
                <a:cxn ang="0">
                  <a:pos x="2025" y="2222"/>
                </a:cxn>
                <a:cxn ang="0">
                  <a:pos x="2150" y="2080"/>
                </a:cxn>
                <a:cxn ang="0">
                  <a:pos x="2251" y="1941"/>
                </a:cxn>
                <a:cxn ang="0">
                  <a:pos x="2321" y="1806"/>
                </a:cxn>
                <a:cxn ang="0">
                  <a:pos x="2353" y="1679"/>
                </a:cxn>
                <a:cxn ang="0">
                  <a:pos x="2353" y="1618"/>
                </a:cxn>
                <a:cxn ang="0">
                  <a:pos x="2342" y="1560"/>
                </a:cxn>
                <a:cxn ang="0">
                  <a:pos x="709" y="860"/>
                </a:cxn>
                <a:cxn ang="0">
                  <a:pos x="617" y="832"/>
                </a:cxn>
                <a:cxn ang="0">
                  <a:pos x="545" y="773"/>
                </a:cxn>
                <a:cxn ang="0">
                  <a:pos x="501" y="691"/>
                </a:cxn>
                <a:cxn ang="0">
                  <a:pos x="490" y="619"/>
                </a:cxn>
                <a:cxn ang="0">
                  <a:pos x="499" y="508"/>
                </a:cxn>
                <a:cxn ang="0">
                  <a:pos x="518" y="463"/>
                </a:cxn>
                <a:cxn ang="0">
                  <a:pos x="544" y="434"/>
                </a:cxn>
                <a:cxn ang="0">
                  <a:pos x="583" y="409"/>
                </a:cxn>
                <a:cxn ang="0">
                  <a:pos x="639" y="391"/>
                </a:cxn>
                <a:cxn ang="0">
                  <a:pos x="733" y="376"/>
                </a:cxn>
                <a:cxn ang="0">
                  <a:pos x="784" y="380"/>
                </a:cxn>
                <a:cxn ang="0">
                  <a:pos x="836" y="396"/>
                </a:cxn>
                <a:cxn ang="0">
                  <a:pos x="911" y="438"/>
                </a:cxn>
                <a:cxn ang="0">
                  <a:pos x="992" y="522"/>
                </a:cxn>
                <a:cxn ang="0">
                  <a:pos x="1018" y="569"/>
                </a:cxn>
                <a:cxn ang="0">
                  <a:pos x="1032" y="620"/>
                </a:cxn>
                <a:cxn ang="0">
                  <a:pos x="1034" y="657"/>
                </a:cxn>
                <a:cxn ang="0">
                  <a:pos x="1023" y="704"/>
                </a:cxn>
                <a:cxn ang="0">
                  <a:pos x="999" y="745"/>
                </a:cxn>
                <a:cxn ang="0">
                  <a:pos x="955" y="789"/>
                </a:cxn>
                <a:cxn ang="0">
                  <a:pos x="862" y="839"/>
                </a:cxn>
                <a:cxn ang="0">
                  <a:pos x="758" y="861"/>
                </a:cxn>
              </a:cxnLst>
              <a:rect l="0" t="0" r="r" b="b"/>
              <a:pathLst>
                <a:path w="2354" h="3264">
                  <a:moveTo>
                    <a:pt x="2342" y="1560"/>
                  </a:moveTo>
                  <a:lnTo>
                    <a:pt x="2342" y="1560"/>
                  </a:lnTo>
                  <a:lnTo>
                    <a:pt x="2322" y="1496"/>
                  </a:lnTo>
                  <a:lnTo>
                    <a:pt x="2300" y="1434"/>
                  </a:lnTo>
                  <a:lnTo>
                    <a:pt x="2275" y="1373"/>
                  </a:lnTo>
                  <a:lnTo>
                    <a:pt x="2250" y="1315"/>
                  </a:lnTo>
                  <a:lnTo>
                    <a:pt x="2222" y="1258"/>
                  </a:lnTo>
                  <a:lnTo>
                    <a:pt x="2194" y="1203"/>
                  </a:lnTo>
                  <a:lnTo>
                    <a:pt x="2163" y="1148"/>
                  </a:lnTo>
                  <a:lnTo>
                    <a:pt x="2132" y="1096"/>
                  </a:lnTo>
                  <a:lnTo>
                    <a:pt x="2098" y="1047"/>
                  </a:lnTo>
                  <a:lnTo>
                    <a:pt x="2064" y="997"/>
                  </a:lnTo>
                  <a:lnTo>
                    <a:pt x="2028" y="950"/>
                  </a:lnTo>
                  <a:lnTo>
                    <a:pt x="1992" y="903"/>
                  </a:lnTo>
                  <a:lnTo>
                    <a:pt x="1954" y="859"/>
                  </a:lnTo>
                  <a:lnTo>
                    <a:pt x="1916" y="817"/>
                  </a:lnTo>
                  <a:lnTo>
                    <a:pt x="1876" y="774"/>
                  </a:lnTo>
                  <a:lnTo>
                    <a:pt x="1835" y="734"/>
                  </a:lnTo>
                  <a:lnTo>
                    <a:pt x="1794" y="696"/>
                  </a:lnTo>
                  <a:lnTo>
                    <a:pt x="1751" y="657"/>
                  </a:lnTo>
                  <a:lnTo>
                    <a:pt x="1709" y="621"/>
                  </a:lnTo>
                  <a:lnTo>
                    <a:pt x="1666" y="586"/>
                  </a:lnTo>
                  <a:lnTo>
                    <a:pt x="1622" y="554"/>
                  </a:lnTo>
                  <a:lnTo>
                    <a:pt x="1577" y="521"/>
                  </a:lnTo>
                  <a:lnTo>
                    <a:pt x="1533" y="490"/>
                  </a:lnTo>
                  <a:lnTo>
                    <a:pt x="1487" y="460"/>
                  </a:lnTo>
                  <a:lnTo>
                    <a:pt x="1442" y="432"/>
                  </a:lnTo>
                  <a:lnTo>
                    <a:pt x="1397" y="404"/>
                  </a:lnTo>
                  <a:lnTo>
                    <a:pt x="1352" y="378"/>
                  </a:lnTo>
                  <a:lnTo>
                    <a:pt x="1306" y="352"/>
                  </a:lnTo>
                  <a:lnTo>
                    <a:pt x="1260" y="329"/>
                  </a:lnTo>
                  <a:lnTo>
                    <a:pt x="1215" y="305"/>
                  </a:lnTo>
                  <a:lnTo>
                    <a:pt x="1169" y="283"/>
                  </a:lnTo>
                  <a:lnTo>
                    <a:pt x="1124" y="263"/>
                  </a:lnTo>
                  <a:lnTo>
                    <a:pt x="1079" y="243"/>
                  </a:lnTo>
                  <a:lnTo>
                    <a:pt x="1035" y="224"/>
                  </a:lnTo>
                  <a:lnTo>
                    <a:pt x="991" y="206"/>
                  </a:lnTo>
                  <a:lnTo>
                    <a:pt x="947" y="189"/>
                  </a:lnTo>
                  <a:lnTo>
                    <a:pt x="862" y="158"/>
                  </a:lnTo>
                  <a:lnTo>
                    <a:pt x="780" y="129"/>
                  </a:lnTo>
                  <a:lnTo>
                    <a:pt x="701" y="105"/>
                  </a:lnTo>
                  <a:lnTo>
                    <a:pt x="627" y="84"/>
                  </a:lnTo>
                  <a:lnTo>
                    <a:pt x="556" y="66"/>
                  </a:lnTo>
                  <a:lnTo>
                    <a:pt x="491" y="50"/>
                  </a:lnTo>
                  <a:lnTo>
                    <a:pt x="432" y="36"/>
                  </a:lnTo>
                  <a:lnTo>
                    <a:pt x="378" y="25"/>
                  </a:lnTo>
                  <a:lnTo>
                    <a:pt x="331" y="17"/>
                  </a:lnTo>
                  <a:lnTo>
                    <a:pt x="292" y="11"/>
                  </a:lnTo>
                  <a:lnTo>
                    <a:pt x="237" y="2"/>
                  </a:lnTo>
                  <a:lnTo>
                    <a:pt x="217" y="0"/>
                  </a:lnTo>
                  <a:lnTo>
                    <a:pt x="217" y="0"/>
                  </a:lnTo>
                  <a:lnTo>
                    <a:pt x="208" y="39"/>
                  </a:lnTo>
                  <a:lnTo>
                    <a:pt x="184" y="148"/>
                  </a:lnTo>
                  <a:lnTo>
                    <a:pt x="167" y="226"/>
                  </a:lnTo>
                  <a:lnTo>
                    <a:pt x="149" y="315"/>
                  </a:lnTo>
                  <a:lnTo>
                    <a:pt x="129" y="415"/>
                  </a:lnTo>
                  <a:lnTo>
                    <a:pt x="109" y="524"/>
                  </a:lnTo>
                  <a:lnTo>
                    <a:pt x="88" y="640"/>
                  </a:lnTo>
                  <a:lnTo>
                    <a:pt x="69" y="762"/>
                  </a:lnTo>
                  <a:lnTo>
                    <a:pt x="51" y="889"/>
                  </a:lnTo>
                  <a:lnTo>
                    <a:pt x="34" y="1018"/>
                  </a:lnTo>
                  <a:lnTo>
                    <a:pt x="27" y="1082"/>
                  </a:lnTo>
                  <a:lnTo>
                    <a:pt x="20" y="1146"/>
                  </a:lnTo>
                  <a:lnTo>
                    <a:pt x="15" y="1211"/>
                  </a:lnTo>
                  <a:lnTo>
                    <a:pt x="10" y="1275"/>
                  </a:lnTo>
                  <a:lnTo>
                    <a:pt x="5" y="1337"/>
                  </a:lnTo>
                  <a:lnTo>
                    <a:pt x="2" y="1400"/>
                  </a:lnTo>
                  <a:lnTo>
                    <a:pt x="1" y="1461"/>
                  </a:lnTo>
                  <a:lnTo>
                    <a:pt x="0" y="1521"/>
                  </a:lnTo>
                  <a:lnTo>
                    <a:pt x="0" y="1521"/>
                  </a:lnTo>
                  <a:lnTo>
                    <a:pt x="1" y="1550"/>
                  </a:lnTo>
                  <a:lnTo>
                    <a:pt x="2" y="1581"/>
                  </a:lnTo>
                  <a:lnTo>
                    <a:pt x="4" y="1612"/>
                  </a:lnTo>
                  <a:lnTo>
                    <a:pt x="7" y="1644"/>
                  </a:lnTo>
                  <a:lnTo>
                    <a:pt x="11" y="1677"/>
                  </a:lnTo>
                  <a:lnTo>
                    <a:pt x="16" y="1709"/>
                  </a:lnTo>
                  <a:lnTo>
                    <a:pt x="21" y="1742"/>
                  </a:lnTo>
                  <a:lnTo>
                    <a:pt x="28" y="1776"/>
                  </a:lnTo>
                  <a:lnTo>
                    <a:pt x="41" y="1845"/>
                  </a:lnTo>
                  <a:lnTo>
                    <a:pt x="58" y="1915"/>
                  </a:lnTo>
                  <a:lnTo>
                    <a:pt x="77" y="1986"/>
                  </a:lnTo>
                  <a:lnTo>
                    <a:pt x="99" y="2058"/>
                  </a:lnTo>
                  <a:lnTo>
                    <a:pt x="121" y="2131"/>
                  </a:lnTo>
                  <a:lnTo>
                    <a:pt x="145" y="2204"/>
                  </a:lnTo>
                  <a:lnTo>
                    <a:pt x="172" y="2277"/>
                  </a:lnTo>
                  <a:lnTo>
                    <a:pt x="198" y="2349"/>
                  </a:lnTo>
                  <a:lnTo>
                    <a:pt x="227" y="2421"/>
                  </a:lnTo>
                  <a:lnTo>
                    <a:pt x="256" y="2491"/>
                  </a:lnTo>
                  <a:lnTo>
                    <a:pt x="284" y="2561"/>
                  </a:lnTo>
                  <a:lnTo>
                    <a:pt x="314" y="2629"/>
                  </a:lnTo>
                  <a:lnTo>
                    <a:pt x="344" y="2695"/>
                  </a:lnTo>
                  <a:lnTo>
                    <a:pt x="372" y="2758"/>
                  </a:lnTo>
                  <a:lnTo>
                    <a:pt x="430" y="2878"/>
                  </a:lnTo>
                  <a:lnTo>
                    <a:pt x="483" y="2986"/>
                  </a:lnTo>
                  <a:lnTo>
                    <a:pt x="529" y="3081"/>
                  </a:lnTo>
                  <a:lnTo>
                    <a:pt x="570" y="3157"/>
                  </a:lnTo>
                  <a:lnTo>
                    <a:pt x="600" y="3215"/>
                  </a:lnTo>
                  <a:lnTo>
                    <a:pt x="628" y="3264"/>
                  </a:lnTo>
                  <a:lnTo>
                    <a:pt x="628" y="3264"/>
                  </a:lnTo>
                  <a:lnTo>
                    <a:pt x="649" y="3251"/>
                  </a:lnTo>
                  <a:lnTo>
                    <a:pt x="709" y="3215"/>
                  </a:lnTo>
                  <a:lnTo>
                    <a:pt x="802" y="3159"/>
                  </a:lnTo>
                  <a:lnTo>
                    <a:pt x="921" y="3083"/>
                  </a:lnTo>
                  <a:lnTo>
                    <a:pt x="990" y="3038"/>
                  </a:lnTo>
                  <a:lnTo>
                    <a:pt x="1062" y="2990"/>
                  </a:lnTo>
                  <a:lnTo>
                    <a:pt x="1138" y="2938"/>
                  </a:lnTo>
                  <a:lnTo>
                    <a:pt x="1218" y="2883"/>
                  </a:lnTo>
                  <a:lnTo>
                    <a:pt x="1301" y="2826"/>
                  </a:lnTo>
                  <a:lnTo>
                    <a:pt x="1383" y="2766"/>
                  </a:lnTo>
                  <a:lnTo>
                    <a:pt x="1468" y="2702"/>
                  </a:lnTo>
                  <a:lnTo>
                    <a:pt x="1553" y="2637"/>
                  </a:lnTo>
                  <a:lnTo>
                    <a:pt x="1637" y="2570"/>
                  </a:lnTo>
                  <a:lnTo>
                    <a:pt x="1721" y="2503"/>
                  </a:lnTo>
                  <a:lnTo>
                    <a:pt x="1801" y="2434"/>
                  </a:lnTo>
                  <a:lnTo>
                    <a:pt x="1841" y="2399"/>
                  </a:lnTo>
                  <a:lnTo>
                    <a:pt x="1880" y="2364"/>
                  </a:lnTo>
                  <a:lnTo>
                    <a:pt x="1917" y="2328"/>
                  </a:lnTo>
                  <a:lnTo>
                    <a:pt x="1954" y="2293"/>
                  </a:lnTo>
                  <a:lnTo>
                    <a:pt x="1990" y="2258"/>
                  </a:lnTo>
                  <a:lnTo>
                    <a:pt x="2025" y="2222"/>
                  </a:lnTo>
                  <a:lnTo>
                    <a:pt x="2058" y="2187"/>
                  </a:lnTo>
                  <a:lnTo>
                    <a:pt x="2091" y="2151"/>
                  </a:lnTo>
                  <a:lnTo>
                    <a:pt x="2122" y="2116"/>
                  </a:lnTo>
                  <a:lnTo>
                    <a:pt x="2150" y="2080"/>
                  </a:lnTo>
                  <a:lnTo>
                    <a:pt x="2179" y="2045"/>
                  </a:lnTo>
                  <a:lnTo>
                    <a:pt x="2204" y="2010"/>
                  </a:lnTo>
                  <a:lnTo>
                    <a:pt x="2229" y="1975"/>
                  </a:lnTo>
                  <a:lnTo>
                    <a:pt x="2251" y="1941"/>
                  </a:lnTo>
                  <a:lnTo>
                    <a:pt x="2272" y="1907"/>
                  </a:lnTo>
                  <a:lnTo>
                    <a:pt x="2290" y="1873"/>
                  </a:lnTo>
                  <a:lnTo>
                    <a:pt x="2306" y="1839"/>
                  </a:lnTo>
                  <a:lnTo>
                    <a:pt x="2321" y="1806"/>
                  </a:lnTo>
                  <a:lnTo>
                    <a:pt x="2333" y="1773"/>
                  </a:lnTo>
                  <a:lnTo>
                    <a:pt x="2341" y="1741"/>
                  </a:lnTo>
                  <a:lnTo>
                    <a:pt x="2349" y="1709"/>
                  </a:lnTo>
                  <a:lnTo>
                    <a:pt x="2353" y="1679"/>
                  </a:lnTo>
                  <a:lnTo>
                    <a:pt x="2354" y="1663"/>
                  </a:lnTo>
                  <a:lnTo>
                    <a:pt x="2354" y="1648"/>
                  </a:lnTo>
                  <a:lnTo>
                    <a:pt x="2354" y="1633"/>
                  </a:lnTo>
                  <a:lnTo>
                    <a:pt x="2353" y="1618"/>
                  </a:lnTo>
                  <a:lnTo>
                    <a:pt x="2352" y="1603"/>
                  </a:lnTo>
                  <a:lnTo>
                    <a:pt x="2350" y="1589"/>
                  </a:lnTo>
                  <a:lnTo>
                    <a:pt x="2347" y="1574"/>
                  </a:lnTo>
                  <a:lnTo>
                    <a:pt x="2342" y="1560"/>
                  </a:lnTo>
                  <a:lnTo>
                    <a:pt x="2342" y="1560"/>
                  </a:lnTo>
                  <a:close/>
                  <a:moveTo>
                    <a:pt x="733" y="862"/>
                  </a:moveTo>
                  <a:lnTo>
                    <a:pt x="733" y="862"/>
                  </a:lnTo>
                  <a:lnTo>
                    <a:pt x="709" y="860"/>
                  </a:lnTo>
                  <a:lnTo>
                    <a:pt x="684" y="857"/>
                  </a:lnTo>
                  <a:lnTo>
                    <a:pt x="661" y="850"/>
                  </a:lnTo>
                  <a:lnTo>
                    <a:pt x="639" y="843"/>
                  </a:lnTo>
                  <a:lnTo>
                    <a:pt x="617" y="832"/>
                  </a:lnTo>
                  <a:lnTo>
                    <a:pt x="597" y="821"/>
                  </a:lnTo>
                  <a:lnTo>
                    <a:pt x="578" y="806"/>
                  </a:lnTo>
                  <a:lnTo>
                    <a:pt x="561" y="791"/>
                  </a:lnTo>
                  <a:lnTo>
                    <a:pt x="545" y="773"/>
                  </a:lnTo>
                  <a:lnTo>
                    <a:pt x="531" y="755"/>
                  </a:lnTo>
                  <a:lnTo>
                    <a:pt x="520" y="735"/>
                  </a:lnTo>
                  <a:lnTo>
                    <a:pt x="509" y="714"/>
                  </a:lnTo>
                  <a:lnTo>
                    <a:pt x="501" y="691"/>
                  </a:lnTo>
                  <a:lnTo>
                    <a:pt x="495" y="668"/>
                  </a:lnTo>
                  <a:lnTo>
                    <a:pt x="491" y="644"/>
                  </a:lnTo>
                  <a:lnTo>
                    <a:pt x="490" y="619"/>
                  </a:lnTo>
                  <a:lnTo>
                    <a:pt x="490" y="619"/>
                  </a:lnTo>
                  <a:lnTo>
                    <a:pt x="491" y="572"/>
                  </a:lnTo>
                  <a:lnTo>
                    <a:pt x="492" y="548"/>
                  </a:lnTo>
                  <a:lnTo>
                    <a:pt x="495" y="527"/>
                  </a:lnTo>
                  <a:lnTo>
                    <a:pt x="499" y="508"/>
                  </a:lnTo>
                  <a:lnTo>
                    <a:pt x="505" y="489"/>
                  </a:lnTo>
                  <a:lnTo>
                    <a:pt x="508" y="479"/>
                  </a:lnTo>
                  <a:lnTo>
                    <a:pt x="512" y="471"/>
                  </a:lnTo>
                  <a:lnTo>
                    <a:pt x="518" y="463"/>
                  </a:lnTo>
                  <a:lnTo>
                    <a:pt x="523" y="455"/>
                  </a:lnTo>
                  <a:lnTo>
                    <a:pt x="529" y="448"/>
                  </a:lnTo>
                  <a:lnTo>
                    <a:pt x="536" y="440"/>
                  </a:lnTo>
                  <a:lnTo>
                    <a:pt x="544" y="434"/>
                  </a:lnTo>
                  <a:lnTo>
                    <a:pt x="553" y="426"/>
                  </a:lnTo>
                  <a:lnTo>
                    <a:pt x="562" y="421"/>
                  </a:lnTo>
                  <a:lnTo>
                    <a:pt x="572" y="415"/>
                  </a:lnTo>
                  <a:lnTo>
                    <a:pt x="583" y="409"/>
                  </a:lnTo>
                  <a:lnTo>
                    <a:pt x="595" y="404"/>
                  </a:lnTo>
                  <a:lnTo>
                    <a:pt x="609" y="399"/>
                  </a:lnTo>
                  <a:lnTo>
                    <a:pt x="623" y="394"/>
                  </a:lnTo>
                  <a:lnTo>
                    <a:pt x="639" y="391"/>
                  </a:lnTo>
                  <a:lnTo>
                    <a:pt x="655" y="387"/>
                  </a:lnTo>
                  <a:lnTo>
                    <a:pt x="692" y="381"/>
                  </a:lnTo>
                  <a:lnTo>
                    <a:pt x="733" y="376"/>
                  </a:lnTo>
                  <a:lnTo>
                    <a:pt x="733" y="376"/>
                  </a:lnTo>
                  <a:lnTo>
                    <a:pt x="746" y="376"/>
                  </a:lnTo>
                  <a:lnTo>
                    <a:pt x="758" y="376"/>
                  </a:lnTo>
                  <a:lnTo>
                    <a:pt x="771" y="378"/>
                  </a:lnTo>
                  <a:lnTo>
                    <a:pt x="784" y="380"/>
                  </a:lnTo>
                  <a:lnTo>
                    <a:pt x="798" y="382"/>
                  </a:lnTo>
                  <a:lnTo>
                    <a:pt x="810" y="386"/>
                  </a:lnTo>
                  <a:lnTo>
                    <a:pt x="823" y="390"/>
                  </a:lnTo>
                  <a:lnTo>
                    <a:pt x="836" y="396"/>
                  </a:lnTo>
                  <a:lnTo>
                    <a:pt x="850" y="401"/>
                  </a:lnTo>
                  <a:lnTo>
                    <a:pt x="862" y="407"/>
                  </a:lnTo>
                  <a:lnTo>
                    <a:pt x="887" y="421"/>
                  </a:lnTo>
                  <a:lnTo>
                    <a:pt x="911" y="438"/>
                  </a:lnTo>
                  <a:lnTo>
                    <a:pt x="934" y="457"/>
                  </a:lnTo>
                  <a:lnTo>
                    <a:pt x="955" y="477"/>
                  </a:lnTo>
                  <a:lnTo>
                    <a:pt x="974" y="498"/>
                  </a:lnTo>
                  <a:lnTo>
                    <a:pt x="992" y="522"/>
                  </a:lnTo>
                  <a:lnTo>
                    <a:pt x="999" y="533"/>
                  </a:lnTo>
                  <a:lnTo>
                    <a:pt x="1007" y="545"/>
                  </a:lnTo>
                  <a:lnTo>
                    <a:pt x="1013" y="558"/>
                  </a:lnTo>
                  <a:lnTo>
                    <a:pt x="1018" y="569"/>
                  </a:lnTo>
                  <a:lnTo>
                    <a:pt x="1023" y="582"/>
                  </a:lnTo>
                  <a:lnTo>
                    <a:pt x="1027" y="595"/>
                  </a:lnTo>
                  <a:lnTo>
                    <a:pt x="1030" y="608"/>
                  </a:lnTo>
                  <a:lnTo>
                    <a:pt x="1032" y="620"/>
                  </a:lnTo>
                  <a:lnTo>
                    <a:pt x="1034" y="633"/>
                  </a:lnTo>
                  <a:lnTo>
                    <a:pt x="1034" y="646"/>
                  </a:lnTo>
                  <a:lnTo>
                    <a:pt x="1034" y="646"/>
                  </a:lnTo>
                  <a:lnTo>
                    <a:pt x="1034" y="657"/>
                  </a:lnTo>
                  <a:lnTo>
                    <a:pt x="1032" y="670"/>
                  </a:lnTo>
                  <a:lnTo>
                    <a:pt x="1030" y="682"/>
                  </a:lnTo>
                  <a:lnTo>
                    <a:pt x="1027" y="694"/>
                  </a:lnTo>
                  <a:lnTo>
                    <a:pt x="1023" y="704"/>
                  </a:lnTo>
                  <a:lnTo>
                    <a:pt x="1018" y="715"/>
                  </a:lnTo>
                  <a:lnTo>
                    <a:pt x="1013" y="725"/>
                  </a:lnTo>
                  <a:lnTo>
                    <a:pt x="1007" y="736"/>
                  </a:lnTo>
                  <a:lnTo>
                    <a:pt x="999" y="745"/>
                  </a:lnTo>
                  <a:lnTo>
                    <a:pt x="992" y="755"/>
                  </a:lnTo>
                  <a:lnTo>
                    <a:pt x="983" y="764"/>
                  </a:lnTo>
                  <a:lnTo>
                    <a:pt x="975" y="773"/>
                  </a:lnTo>
                  <a:lnTo>
                    <a:pt x="955" y="789"/>
                  </a:lnTo>
                  <a:lnTo>
                    <a:pt x="934" y="804"/>
                  </a:lnTo>
                  <a:lnTo>
                    <a:pt x="911" y="817"/>
                  </a:lnTo>
                  <a:lnTo>
                    <a:pt x="887" y="828"/>
                  </a:lnTo>
                  <a:lnTo>
                    <a:pt x="862" y="839"/>
                  </a:lnTo>
                  <a:lnTo>
                    <a:pt x="837" y="846"/>
                  </a:lnTo>
                  <a:lnTo>
                    <a:pt x="810" y="854"/>
                  </a:lnTo>
                  <a:lnTo>
                    <a:pt x="784" y="858"/>
                  </a:lnTo>
                  <a:lnTo>
                    <a:pt x="758" y="861"/>
                  </a:lnTo>
                  <a:lnTo>
                    <a:pt x="733" y="862"/>
                  </a:lnTo>
                  <a:lnTo>
                    <a:pt x="733" y="862"/>
                  </a:lnTo>
                  <a:close/>
                </a:path>
              </a:pathLst>
            </a:custGeom>
            <a:solidFill>
              <a:srgbClr val="C00000"/>
            </a:solidFill>
            <a:ln w="9525">
              <a:noFill/>
              <a:round/>
            </a:ln>
          </p:spPr>
          <p:txBody>
            <a:bodyPr vert="horz" wrap="square" lIns="68580" tIns="34290" rIns="68580" bIns="34290" numCol="1" anchor="t" anchorCtr="0" compatLnSpc="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a:solidFill>
                  <a:prstClr val="black"/>
                </a:solidFill>
                <a:latin typeface="微软雅黑" panose="020B0503020204020204" charset="-122"/>
                <a:ea typeface="微软雅黑" panose="020B0503020204020204" charset="-122"/>
                <a:cs typeface="+mn-ea"/>
                <a:sym typeface="+mn-lt"/>
              </a:endParaRPr>
            </a:p>
          </p:txBody>
        </p:sp>
        <p:sp>
          <p:nvSpPr>
            <p:cNvPr id="219" name="Rectangle 43"/>
            <p:cNvSpPr>
              <a:spLocks noChangeArrowheads="1"/>
            </p:cNvSpPr>
            <p:nvPr/>
          </p:nvSpPr>
          <p:spPr bwMode="auto">
            <a:xfrm>
              <a:off x="10560" y="3925"/>
              <a:ext cx="1590" cy="1157"/>
            </a:xfrm>
            <a:prstGeom prst="rect">
              <a:avLst/>
            </a:prstGeom>
            <a:noFill/>
            <a:ln w="9525">
              <a:noFill/>
              <a:miter lim="800000"/>
            </a:ln>
            <a:effectLst/>
          </p:spPr>
          <p:txBody>
            <a:bodyPr lIns="13716" tIns="13716" rIns="13716" bIns="13716"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5000"/>
                </a:lnSpc>
                <a:spcBef>
                  <a:spcPts val="15"/>
                </a:spcBef>
              </a:pPr>
              <a:r>
                <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lt"/>
                </a:rPr>
                <a:t>A</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rPr>
                <a:t>项目延期</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220" name="Rectangle 37"/>
            <p:cNvSpPr>
              <a:spLocks noChangeArrowheads="1"/>
            </p:cNvSpPr>
            <p:nvPr/>
          </p:nvSpPr>
          <p:spPr bwMode="auto">
            <a:xfrm>
              <a:off x="5220" y="1905"/>
              <a:ext cx="1776" cy="378"/>
            </a:xfrm>
            <a:prstGeom prst="rect">
              <a:avLst/>
            </a:prstGeom>
            <a:noFill/>
            <a:ln w="9525">
              <a:noFill/>
              <a:miter lim="800000"/>
            </a:ln>
            <a:effectLst/>
            <a:scene3d>
              <a:camera prst="orthographicFront"/>
              <a:lightRig rig="threePt" dir="t"/>
            </a:scene3d>
            <a:sp3d>
              <a:bevelT w="38100" h="6350"/>
              <a:bevelB w="38100" h="6350"/>
            </a:sp3d>
          </p:spPr>
          <p:txBody>
            <a:bodyPr lIns="13716" tIns="13716" rIns="13716" bIns="13716"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accent5">
                      <a:lumMod val="50000"/>
                    </a:schemeClr>
                  </a:solidFill>
                  <a:latin typeface="微软雅黑" panose="020B0503020204020204" charset="-122"/>
                  <a:ea typeface="微软雅黑" panose="020B0503020204020204" charset="-122"/>
                  <a:cs typeface="+mn-ea"/>
                  <a:sym typeface="+mn-lt"/>
                </a:rPr>
                <a:t>设备</a:t>
              </a:r>
              <a:endParaRPr lang="zh-CN" altLang="en-US" sz="2000" dirty="0">
                <a:solidFill>
                  <a:schemeClr val="accent5">
                    <a:lumMod val="50000"/>
                  </a:schemeClr>
                </a:solidFill>
                <a:latin typeface="微软雅黑" panose="020B0503020204020204" charset="-122"/>
                <a:ea typeface="微软雅黑" panose="020B0503020204020204" charset="-122"/>
                <a:cs typeface="+mn-ea"/>
                <a:sym typeface="+mn-lt"/>
              </a:endParaRPr>
            </a:p>
          </p:txBody>
        </p:sp>
        <p:sp>
          <p:nvSpPr>
            <p:cNvPr id="221" name="Rectangle 37"/>
            <p:cNvSpPr>
              <a:spLocks noChangeArrowheads="1"/>
            </p:cNvSpPr>
            <p:nvPr/>
          </p:nvSpPr>
          <p:spPr bwMode="auto">
            <a:xfrm>
              <a:off x="8850" y="2283"/>
              <a:ext cx="1776" cy="378"/>
            </a:xfrm>
            <a:prstGeom prst="rect">
              <a:avLst/>
            </a:prstGeom>
            <a:noFill/>
            <a:ln w="9525">
              <a:noFill/>
              <a:miter lim="800000"/>
            </a:ln>
            <a:effectLst/>
            <a:scene3d>
              <a:camera prst="orthographicFront"/>
              <a:lightRig rig="threePt" dir="t"/>
            </a:scene3d>
            <a:sp3d>
              <a:bevelT w="38100" h="6350"/>
              <a:bevelB w="38100" h="6350"/>
            </a:sp3d>
          </p:spPr>
          <p:txBody>
            <a:bodyPr lIns="13716" tIns="13716" rIns="13716" bIns="13716"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accent2">
                      <a:lumMod val="75000"/>
                    </a:schemeClr>
                  </a:solidFill>
                  <a:latin typeface="微软雅黑" panose="020B0503020204020204" charset="-122"/>
                  <a:ea typeface="微软雅黑" panose="020B0503020204020204" charset="-122"/>
                  <a:cs typeface="+mn-ea"/>
                  <a:sym typeface="+mn-lt"/>
                </a:rPr>
                <a:t>人员</a:t>
              </a:r>
              <a:endParaRPr lang="zh-CN" altLang="en-US" sz="2000" dirty="0">
                <a:solidFill>
                  <a:schemeClr val="accent2">
                    <a:lumMod val="75000"/>
                  </a:schemeClr>
                </a:solidFill>
                <a:latin typeface="微软雅黑" panose="020B0503020204020204" charset="-122"/>
                <a:ea typeface="微软雅黑" panose="020B0503020204020204" charset="-122"/>
                <a:cs typeface="+mn-ea"/>
                <a:sym typeface="+mn-lt"/>
              </a:endParaRPr>
            </a:p>
          </p:txBody>
        </p:sp>
        <p:sp>
          <p:nvSpPr>
            <p:cNvPr id="222" name="Rectangle 37"/>
            <p:cNvSpPr>
              <a:spLocks noChangeArrowheads="1"/>
            </p:cNvSpPr>
            <p:nvPr/>
          </p:nvSpPr>
          <p:spPr bwMode="auto">
            <a:xfrm>
              <a:off x="9121" y="6307"/>
              <a:ext cx="1776" cy="378"/>
            </a:xfrm>
            <a:prstGeom prst="rect">
              <a:avLst/>
            </a:prstGeom>
            <a:noFill/>
            <a:ln w="9525">
              <a:noFill/>
              <a:miter lim="800000"/>
            </a:ln>
            <a:effectLst/>
            <a:scene3d>
              <a:camera prst="orthographicFront"/>
              <a:lightRig rig="threePt" dir="t"/>
            </a:scene3d>
            <a:sp3d>
              <a:bevelT w="38100" h="6350"/>
              <a:bevelB w="38100" h="6350"/>
            </a:sp3d>
          </p:spPr>
          <p:txBody>
            <a:bodyPr lIns="13716" tIns="13716" rIns="13716" bIns="13716"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C00000"/>
                  </a:solidFill>
                  <a:latin typeface="微软雅黑" panose="020B0503020204020204" charset="-122"/>
                  <a:ea typeface="微软雅黑" panose="020B0503020204020204" charset="-122"/>
                  <a:cs typeface="+mn-ea"/>
                  <a:sym typeface="+mn-lt"/>
                </a:rPr>
                <a:t>过程</a:t>
              </a:r>
              <a:endParaRPr lang="zh-CN" altLang="en-US" sz="2000" dirty="0">
                <a:solidFill>
                  <a:srgbClr val="C00000"/>
                </a:solidFill>
                <a:latin typeface="微软雅黑" panose="020B0503020204020204" charset="-122"/>
                <a:ea typeface="微软雅黑" panose="020B0503020204020204" charset="-122"/>
                <a:cs typeface="+mn-ea"/>
                <a:sym typeface="+mn-lt"/>
              </a:endParaRPr>
            </a:p>
          </p:txBody>
        </p:sp>
        <p:sp>
          <p:nvSpPr>
            <p:cNvPr id="223" name="Rectangle 70"/>
            <p:cNvSpPr>
              <a:spLocks noChangeArrowheads="1"/>
            </p:cNvSpPr>
            <p:nvPr/>
          </p:nvSpPr>
          <p:spPr bwMode="auto">
            <a:xfrm>
              <a:off x="8445" y="2999"/>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技术不合格</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24" name="Rectangle 70"/>
            <p:cNvSpPr>
              <a:spLocks noChangeArrowheads="1"/>
            </p:cNvSpPr>
            <p:nvPr/>
          </p:nvSpPr>
          <p:spPr bwMode="auto">
            <a:xfrm>
              <a:off x="8582" y="4668"/>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反工次数多</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25" name="Rectangle 70"/>
            <p:cNvSpPr>
              <a:spLocks noChangeArrowheads="1"/>
            </p:cNvSpPr>
            <p:nvPr/>
          </p:nvSpPr>
          <p:spPr bwMode="auto">
            <a:xfrm>
              <a:off x="7322" y="2478"/>
              <a:ext cx="1260" cy="360"/>
            </a:xfrm>
            <a:prstGeom prst="rect">
              <a:avLst/>
            </a:prstGeom>
            <a:noFill/>
            <a:ln w="9525">
              <a:noFill/>
              <a:miter lim="800000"/>
            </a:ln>
          </p:spPr>
          <p:txBody>
            <a:bodyPr lIns="34290" tIns="13716" rIns="20574" bIns="13716" anchor="ctr" anchorCtr="0"/>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chemeClr val="tx1"/>
                  </a:solidFill>
                  <a:latin typeface="微软雅黑" panose="020B0503020204020204" charset="-122"/>
                  <a:ea typeface="微软雅黑" panose="020B0503020204020204" charset="-122"/>
                  <a:cs typeface="+mn-ea"/>
                  <a:sym typeface="+mn-lt"/>
                </a:rPr>
                <a:t>新人占比多</a:t>
              </a:r>
              <a:endParaRPr lang="zh-CN" altLang="en-US" sz="1400" dirty="0">
                <a:solidFill>
                  <a:schemeClr val="tx1"/>
                </a:solidFill>
                <a:latin typeface="微软雅黑" panose="020B0503020204020204" charset="-122"/>
                <a:ea typeface="微软雅黑" panose="020B0503020204020204" charset="-122"/>
                <a:cs typeface="+mn-ea"/>
                <a:sym typeface="+mn-lt"/>
              </a:endParaRPr>
            </a:p>
          </p:txBody>
        </p:sp>
        <p:cxnSp>
          <p:nvCxnSpPr>
            <p:cNvPr id="226" name="直接连接符 225"/>
            <p:cNvCxnSpPr/>
            <p:nvPr/>
          </p:nvCxnSpPr>
          <p:spPr>
            <a:xfrm>
              <a:off x="8170" y="3283"/>
              <a:ext cx="1811" cy="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8187" y="2748"/>
              <a:ext cx="309" cy="535"/>
            </a:xfrm>
            <a:prstGeom prst="line">
              <a:avLst/>
            </a:prstGeom>
          </p:spPr>
          <p:style>
            <a:lnRef idx="1">
              <a:schemeClr val="dk1"/>
            </a:lnRef>
            <a:fillRef idx="0">
              <a:schemeClr val="dk1"/>
            </a:fillRef>
            <a:effectRef idx="0">
              <a:schemeClr val="dk1"/>
            </a:effectRef>
            <a:fontRef idx="minor">
              <a:schemeClr val="tx1"/>
            </a:fontRef>
          </p:style>
        </p:cxnSp>
        <p:sp>
          <p:nvSpPr>
            <p:cNvPr id="228" name="Rectangle 70"/>
            <p:cNvSpPr>
              <a:spLocks noChangeArrowheads="1"/>
            </p:cNvSpPr>
            <p:nvPr/>
          </p:nvSpPr>
          <p:spPr bwMode="auto">
            <a:xfrm>
              <a:off x="8572" y="3526"/>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态度</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29" name="直接连接符 228"/>
            <p:cNvCxnSpPr/>
            <p:nvPr/>
          </p:nvCxnSpPr>
          <p:spPr>
            <a:xfrm>
              <a:off x="8750" y="3794"/>
              <a:ext cx="1338" cy="16"/>
            </a:xfrm>
            <a:prstGeom prst="line">
              <a:avLst/>
            </a:prstGeom>
          </p:spPr>
          <p:style>
            <a:lnRef idx="1">
              <a:schemeClr val="dk1"/>
            </a:lnRef>
            <a:fillRef idx="0">
              <a:schemeClr val="dk1"/>
            </a:fillRef>
            <a:effectRef idx="0">
              <a:schemeClr val="dk1"/>
            </a:effectRef>
            <a:fontRef idx="minor">
              <a:schemeClr val="tx1"/>
            </a:fontRef>
          </p:style>
        </p:cxnSp>
        <p:cxnSp>
          <p:nvCxnSpPr>
            <p:cNvPr id="230" name="直接连接符 229"/>
            <p:cNvCxnSpPr/>
            <p:nvPr/>
          </p:nvCxnSpPr>
          <p:spPr>
            <a:xfrm>
              <a:off x="7343" y="5028"/>
              <a:ext cx="2745" cy="0"/>
            </a:xfrm>
            <a:prstGeom prst="line">
              <a:avLst/>
            </a:prstGeom>
          </p:spPr>
          <p:style>
            <a:lnRef idx="1">
              <a:schemeClr val="dk1"/>
            </a:lnRef>
            <a:fillRef idx="0">
              <a:schemeClr val="dk1"/>
            </a:fillRef>
            <a:effectRef idx="0">
              <a:schemeClr val="dk1"/>
            </a:effectRef>
            <a:fontRef idx="minor">
              <a:schemeClr val="tx1"/>
            </a:fontRef>
          </p:style>
        </p:cxnSp>
        <p:sp>
          <p:nvSpPr>
            <p:cNvPr id="231" name="Rectangle 70"/>
            <p:cNvSpPr>
              <a:spLocks noChangeArrowheads="1"/>
            </p:cNvSpPr>
            <p:nvPr/>
          </p:nvSpPr>
          <p:spPr bwMode="auto">
            <a:xfrm rot="19020000">
              <a:off x="7903" y="5552"/>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质量不达标</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32" name="Rectangle 70"/>
            <p:cNvSpPr>
              <a:spLocks noChangeArrowheads="1"/>
            </p:cNvSpPr>
            <p:nvPr/>
          </p:nvSpPr>
          <p:spPr bwMode="auto">
            <a:xfrm rot="18840000">
              <a:off x="6417" y="5552"/>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需求变动大</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33" name="直接连接符 232"/>
            <p:cNvCxnSpPr>
              <a:stCxn id="231" idx="2"/>
            </p:cNvCxnSpPr>
            <p:nvPr/>
          </p:nvCxnSpPr>
          <p:spPr>
            <a:xfrm flipV="1">
              <a:off x="8644" y="5031"/>
              <a:ext cx="839" cy="833"/>
            </a:xfrm>
            <a:prstGeom prst="line">
              <a:avLst/>
            </a:prstGeom>
          </p:spPr>
          <p:style>
            <a:lnRef idx="1">
              <a:schemeClr val="dk1"/>
            </a:lnRef>
            <a:fillRef idx="0">
              <a:schemeClr val="dk1"/>
            </a:fillRef>
            <a:effectRef idx="0">
              <a:schemeClr val="dk1"/>
            </a:effectRef>
            <a:fontRef idx="minor">
              <a:schemeClr val="tx1"/>
            </a:fontRef>
          </p:style>
        </p:cxnSp>
        <p:cxnSp>
          <p:nvCxnSpPr>
            <p:cNvPr id="234" name="直接连接符 233"/>
            <p:cNvCxnSpPr/>
            <p:nvPr/>
          </p:nvCxnSpPr>
          <p:spPr>
            <a:xfrm rot="21420000" flipV="1">
              <a:off x="7102" y="5066"/>
              <a:ext cx="839" cy="833"/>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flipH="1">
              <a:off x="9268" y="5286"/>
              <a:ext cx="13" cy="1607"/>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a:off x="8875" y="5643"/>
              <a:ext cx="0" cy="1276"/>
            </a:xfrm>
            <a:prstGeom prst="line">
              <a:avLst/>
            </a:prstGeom>
          </p:spPr>
          <p:style>
            <a:lnRef idx="1">
              <a:schemeClr val="dk1"/>
            </a:lnRef>
            <a:fillRef idx="0">
              <a:schemeClr val="dk1"/>
            </a:fillRef>
            <a:effectRef idx="0">
              <a:schemeClr val="dk1"/>
            </a:effectRef>
            <a:fontRef idx="minor">
              <a:schemeClr val="tx1"/>
            </a:fontRef>
          </p:style>
        </p:cxnSp>
        <p:sp>
          <p:nvSpPr>
            <p:cNvPr id="237" name="Rectangle 70"/>
            <p:cNvSpPr>
              <a:spLocks noChangeArrowheads="1"/>
            </p:cNvSpPr>
            <p:nvPr/>
          </p:nvSpPr>
          <p:spPr bwMode="auto">
            <a:xfrm>
              <a:off x="8546" y="5988"/>
              <a:ext cx="252" cy="606"/>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沟通不及时</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38" name="Rectangle 70"/>
            <p:cNvSpPr>
              <a:spLocks noChangeArrowheads="1"/>
            </p:cNvSpPr>
            <p:nvPr/>
          </p:nvSpPr>
          <p:spPr bwMode="auto">
            <a:xfrm>
              <a:off x="9350" y="5620"/>
              <a:ext cx="252" cy="606"/>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反馈不及时</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39" name="直接连接符 238"/>
            <p:cNvCxnSpPr/>
            <p:nvPr/>
          </p:nvCxnSpPr>
          <p:spPr>
            <a:xfrm flipH="1">
              <a:off x="8665" y="6656"/>
              <a:ext cx="204" cy="523"/>
            </a:xfrm>
            <a:prstGeom prst="line">
              <a:avLst/>
            </a:prstGeom>
          </p:spPr>
          <p:style>
            <a:lnRef idx="1">
              <a:schemeClr val="dk1"/>
            </a:lnRef>
            <a:fillRef idx="0">
              <a:schemeClr val="dk1"/>
            </a:fillRef>
            <a:effectRef idx="0">
              <a:schemeClr val="dk1"/>
            </a:effectRef>
            <a:fontRef idx="minor">
              <a:schemeClr val="tx1"/>
            </a:fontRef>
          </p:style>
        </p:cxnSp>
        <p:cxnSp>
          <p:nvCxnSpPr>
            <p:cNvPr id="240" name="直接连接符 239"/>
            <p:cNvCxnSpPr/>
            <p:nvPr/>
          </p:nvCxnSpPr>
          <p:spPr>
            <a:xfrm flipH="1">
              <a:off x="9069" y="6594"/>
              <a:ext cx="204" cy="523"/>
            </a:xfrm>
            <a:prstGeom prst="line">
              <a:avLst/>
            </a:prstGeom>
          </p:spPr>
          <p:style>
            <a:lnRef idx="1">
              <a:schemeClr val="dk1"/>
            </a:lnRef>
            <a:fillRef idx="0">
              <a:schemeClr val="dk1"/>
            </a:fillRef>
            <a:effectRef idx="0">
              <a:schemeClr val="dk1"/>
            </a:effectRef>
            <a:fontRef idx="minor">
              <a:schemeClr val="tx1"/>
            </a:fontRef>
          </p:style>
        </p:cxnSp>
        <p:sp>
          <p:nvSpPr>
            <p:cNvPr id="241" name="Rectangle 70"/>
            <p:cNvSpPr>
              <a:spLocks noChangeArrowheads="1"/>
            </p:cNvSpPr>
            <p:nvPr/>
          </p:nvSpPr>
          <p:spPr bwMode="auto">
            <a:xfrm>
              <a:off x="7651" y="7212"/>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当面沟通</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42" name="Rectangle 70"/>
            <p:cNvSpPr>
              <a:spLocks noChangeArrowheads="1"/>
            </p:cNvSpPr>
            <p:nvPr/>
          </p:nvSpPr>
          <p:spPr bwMode="auto">
            <a:xfrm>
              <a:off x="8875" y="7117"/>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定期复盘</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43" name="直接连接符 242"/>
            <p:cNvCxnSpPr/>
            <p:nvPr/>
          </p:nvCxnSpPr>
          <p:spPr>
            <a:xfrm>
              <a:off x="7651" y="5350"/>
              <a:ext cx="0" cy="1276"/>
            </a:xfrm>
            <a:prstGeom prst="line">
              <a:avLst/>
            </a:prstGeom>
          </p:spPr>
          <p:style>
            <a:lnRef idx="1">
              <a:schemeClr val="dk1"/>
            </a:lnRef>
            <a:fillRef idx="0">
              <a:schemeClr val="dk1"/>
            </a:fillRef>
            <a:effectRef idx="0">
              <a:schemeClr val="dk1"/>
            </a:effectRef>
            <a:fontRef idx="minor">
              <a:schemeClr val="tx1"/>
            </a:fontRef>
          </p:style>
        </p:cxnSp>
        <p:sp>
          <p:nvSpPr>
            <p:cNvPr id="244" name="Rectangle 70"/>
            <p:cNvSpPr>
              <a:spLocks noChangeArrowheads="1"/>
            </p:cNvSpPr>
            <p:nvPr/>
          </p:nvSpPr>
          <p:spPr bwMode="auto">
            <a:xfrm>
              <a:off x="7740" y="5620"/>
              <a:ext cx="252" cy="606"/>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需求不明确</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45" name="直接连接符 244"/>
            <p:cNvCxnSpPr/>
            <p:nvPr/>
          </p:nvCxnSpPr>
          <p:spPr>
            <a:xfrm flipH="1">
              <a:off x="7441" y="6374"/>
              <a:ext cx="204" cy="523"/>
            </a:xfrm>
            <a:prstGeom prst="line">
              <a:avLst/>
            </a:prstGeom>
          </p:spPr>
          <p:style>
            <a:lnRef idx="1">
              <a:schemeClr val="dk1"/>
            </a:lnRef>
            <a:fillRef idx="0">
              <a:schemeClr val="dk1"/>
            </a:fillRef>
            <a:effectRef idx="0">
              <a:schemeClr val="dk1"/>
            </a:effectRef>
            <a:fontRef idx="minor">
              <a:schemeClr val="tx1"/>
            </a:fontRef>
          </p:style>
        </p:cxnSp>
        <p:sp>
          <p:nvSpPr>
            <p:cNvPr id="246" name="Rectangle 70"/>
            <p:cNvSpPr>
              <a:spLocks noChangeArrowheads="1"/>
            </p:cNvSpPr>
            <p:nvPr/>
          </p:nvSpPr>
          <p:spPr bwMode="auto">
            <a:xfrm>
              <a:off x="6480" y="6967"/>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需求评审</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47" name="Rectangle 70"/>
            <p:cNvSpPr>
              <a:spLocks noChangeArrowheads="1"/>
            </p:cNvSpPr>
            <p:nvPr/>
          </p:nvSpPr>
          <p:spPr bwMode="auto">
            <a:xfrm>
              <a:off x="3764" y="2388"/>
              <a:ext cx="1456"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没有固定供应商</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48" name="直接连接符 247"/>
            <p:cNvCxnSpPr/>
            <p:nvPr/>
          </p:nvCxnSpPr>
          <p:spPr>
            <a:xfrm>
              <a:off x="4669" y="3193"/>
              <a:ext cx="1811" cy="0"/>
            </a:xfrm>
            <a:prstGeom prst="line">
              <a:avLst/>
            </a:prstGeom>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a:off x="4911" y="2658"/>
              <a:ext cx="309" cy="535"/>
            </a:xfrm>
            <a:prstGeom prst="line">
              <a:avLst/>
            </a:prstGeom>
          </p:spPr>
          <p:style>
            <a:lnRef idx="1">
              <a:schemeClr val="dk1"/>
            </a:lnRef>
            <a:fillRef idx="0">
              <a:schemeClr val="dk1"/>
            </a:fillRef>
            <a:effectRef idx="0">
              <a:schemeClr val="dk1"/>
            </a:effectRef>
            <a:fontRef idx="minor">
              <a:schemeClr val="tx1"/>
            </a:fontRef>
          </p:style>
        </p:cxnSp>
        <p:sp>
          <p:nvSpPr>
            <p:cNvPr id="250" name="Rectangle 70"/>
            <p:cNvSpPr>
              <a:spLocks noChangeArrowheads="1"/>
            </p:cNvSpPr>
            <p:nvPr/>
          </p:nvSpPr>
          <p:spPr bwMode="auto">
            <a:xfrm>
              <a:off x="5093" y="2923"/>
              <a:ext cx="1260" cy="360"/>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设备供应不足</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sp>
          <p:nvSpPr>
            <p:cNvPr id="251" name="Rectangle 70"/>
            <p:cNvSpPr>
              <a:spLocks noChangeArrowheads="1"/>
            </p:cNvSpPr>
            <p:nvPr/>
          </p:nvSpPr>
          <p:spPr bwMode="auto">
            <a:xfrm>
              <a:off x="4879" y="3459"/>
              <a:ext cx="1391" cy="353"/>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没有固定会议室进行封闭开发</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52" name="直接连接符 251"/>
            <p:cNvCxnSpPr/>
            <p:nvPr/>
          </p:nvCxnSpPr>
          <p:spPr>
            <a:xfrm>
              <a:off x="5220" y="3908"/>
              <a:ext cx="1338" cy="16"/>
            </a:xfrm>
            <a:prstGeom prst="line">
              <a:avLst/>
            </a:prstGeom>
          </p:spPr>
          <p:style>
            <a:lnRef idx="1">
              <a:schemeClr val="dk1"/>
            </a:lnRef>
            <a:fillRef idx="0">
              <a:schemeClr val="dk1"/>
            </a:fillRef>
            <a:effectRef idx="0">
              <a:schemeClr val="dk1"/>
            </a:effectRef>
            <a:fontRef idx="minor">
              <a:schemeClr val="tx1"/>
            </a:fontRef>
          </p:style>
        </p:cxnSp>
        <p:sp>
          <p:nvSpPr>
            <p:cNvPr id="253" name="Rectangle 37"/>
            <p:cNvSpPr>
              <a:spLocks noChangeArrowheads="1"/>
            </p:cNvSpPr>
            <p:nvPr/>
          </p:nvSpPr>
          <p:spPr bwMode="auto">
            <a:xfrm>
              <a:off x="5000" y="6594"/>
              <a:ext cx="1776" cy="378"/>
            </a:xfrm>
            <a:prstGeom prst="rect">
              <a:avLst/>
            </a:prstGeom>
            <a:noFill/>
            <a:ln w="9525">
              <a:noFill/>
              <a:miter lim="800000"/>
            </a:ln>
            <a:effectLst/>
            <a:scene3d>
              <a:camera prst="orthographicFront"/>
              <a:lightRig rig="threePt" dir="t"/>
            </a:scene3d>
            <a:sp3d>
              <a:bevelT w="38100" h="6350"/>
              <a:bevelB w="38100" h="6350"/>
            </a:sp3d>
          </p:spPr>
          <p:txBody>
            <a:bodyPr lIns="13716" tIns="13716" rIns="13716" bIns="13716" anchor="ctr" anchorCtr="1"/>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accent6"/>
                  </a:solidFill>
                  <a:latin typeface="微软雅黑" panose="020B0503020204020204" charset="-122"/>
                  <a:ea typeface="微软雅黑" panose="020B0503020204020204" charset="-122"/>
                  <a:cs typeface="+mn-ea"/>
                  <a:sym typeface="+mn-lt"/>
                </a:rPr>
                <a:t>环境</a:t>
              </a:r>
              <a:endParaRPr lang="zh-CN" altLang="en-US" sz="2000" dirty="0">
                <a:solidFill>
                  <a:schemeClr val="accent6"/>
                </a:solidFill>
                <a:latin typeface="微软雅黑" panose="020B0503020204020204" charset="-122"/>
                <a:ea typeface="微软雅黑" panose="020B0503020204020204" charset="-122"/>
                <a:cs typeface="+mn-ea"/>
                <a:sym typeface="+mn-lt"/>
              </a:endParaRPr>
            </a:p>
          </p:txBody>
        </p:sp>
        <p:sp>
          <p:nvSpPr>
            <p:cNvPr id="254" name="Rectangle 70"/>
            <p:cNvSpPr>
              <a:spLocks noChangeArrowheads="1"/>
            </p:cNvSpPr>
            <p:nvPr/>
          </p:nvSpPr>
          <p:spPr bwMode="auto">
            <a:xfrm>
              <a:off x="4507" y="4908"/>
              <a:ext cx="1923" cy="334"/>
            </a:xfrm>
            <a:prstGeom prst="rect">
              <a:avLst/>
            </a:prstGeom>
            <a:noFill/>
            <a:ln w="9525">
              <a:noFill/>
              <a:miter lim="800000"/>
            </a:ln>
          </p:spPr>
          <p:txBody>
            <a:bodyPr lIns="34290" tIns="13716" rIns="20574" bIns="13716"/>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85000"/>
                </a:lnSpc>
                <a:spcBef>
                  <a:spcPts val="150"/>
                </a:spcBef>
              </a:pPr>
              <a:r>
                <a:rPr lang="zh-CN" altLang="en-US" sz="1400" dirty="0">
                  <a:solidFill>
                    <a:srgbClr val="000000"/>
                  </a:solidFill>
                  <a:latin typeface="微软雅黑" panose="020B0503020204020204" charset="-122"/>
                  <a:ea typeface="微软雅黑" panose="020B0503020204020204" charset="-122"/>
                  <a:cs typeface="+mn-ea"/>
                  <a:sym typeface="+mn-lt"/>
                </a:rPr>
                <a:t>项目期间法定假期多</a:t>
              </a:r>
              <a:endParaRPr lang="zh-CN" altLang="en-US" sz="1400" dirty="0">
                <a:solidFill>
                  <a:srgbClr val="000000"/>
                </a:solidFill>
                <a:latin typeface="微软雅黑" panose="020B0503020204020204" charset="-122"/>
                <a:ea typeface="微软雅黑" panose="020B0503020204020204" charset="-122"/>
                <a:cs typeface="+mn-ea"/>
                <a:sym typeface="+mn-lt"/>
              </a:endParaRPr>
            </a:p>
          </p:txBody>
        </p:sp>
        <p:cxnSp>
          <p:nvCxnSpPr>
            <p:cNvPr id="255" name="直接连接符 254"/>
            <p:cNvCxnSpPr/>
            <p:nvPr/>
          </p:nvCxnSpPr>
          <p:spPr>
            <a:xfrm>
              <a:off x="5220" y="5196"/>
              <a:ext cx="1338" cy="16"/>
            </a:xfrm>
            <a:prstGeom prst="line">
              <a:avLst/>
            </a:prstGeom>
          </p:spPr>
          <p:style>
            <a:lnRef idx="1">
              <a:schemeClr val="dk1"/>
            </a:lnRef>
            <a:fillRef idx="0">
              <a:schemeClr val="dk1"/>
            </a:fillRef>
            <a:effectRef idx="0">
              <a:schemeClr val="dk1"/>
            </a:effectRef>
            <a:fontRef idx="minor">
              <a:schemeClr val="tx1"/>
            </a:fontRef>
          </p:style>
        </p:cxnSp>
      </p:grpSp>
      <p:sp>
        <p:nvSpPr>
          <p:cNvPr id="6" name="Rectangle 70"/>
          <p:cNvSpPr>
            <a:spLocks noChangeArrowheads="1"/>
          </p:cNvSpPr>
          <p:nvPr/>
        </p:nvSpPr>
        <p:spPr bwMode="auto">
          <a:xfrm>
            <a:off x="8474710" y="5876290"/>
            <a:ext cx="2702560" cy="375920"/>
          </a:xfrm>
          <a:prstGeom prst="rect">
            <a:avLst/>
          </a:prstGeom>
          <a:noFill/>
          <a:ln w="9525">
            <a:noFill/>
            <a:miter lim="800000"/>
          </a:ln>
        </p:spPr>
        <p:txBody>
          <a:bodyPr lIns="34290" tIns="13716" rIns="20574" bIns="13716" anchor="ctr" anchorCtr="0"/>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85000"/>
              </a:lnSpc>
              <a:spcBef>
                <a:spcPts val="150"/>
              </a:spcBef>
            </a:pPr>
            <a:r>
              <a:rPr lang="zh-CN" altLang="en-US" sz="2000" dirty="0">
                <a:solidFill>
                  <a:srgbClr val="C00000"/>
                </a:solidFill>
                <a:latin typeface="微软雅黑" panose="020B0503020204020204" charset="-122"/>
                <a:ea typeface="微软雅黑" panose="020B0503020204020204" charset="-122"/>
                <a:cs typeface="+mn-ea"/>
                <a:sym typeface="+mn-lt"/>
              </a:rPr>
              <a:t>找到根本原因</a:t>
            </a:r>
            <a:endParaRPr lang="zh-CN" altLang="en-US" sz="2000" dirty="0">
              <a:solidFill>
                <a:srgbClr val="C00000"/>
              </a:solidFill>
              <a:latin typeface="微软雅黑" panose="020B0503020204020204" charset="-122"/>
              <a:ea typeface="微软雅黑" panose="020B0503020204020204" charset="-122"/>
              <a:cs typeface="+mn-ea"/>
              <a:sym typeface="+mn-lt"/>
            </a:endParaRPr>
          </a:p>
          <a:p>
            <a:pPr algn="l">
              <a:lnSpc>
                <a:spcPct val="85000"/>
              </a:lnSpc>
              <a:spcBef>
                <a:spcPts val="150"/>
              </a:spcBef>
            </a:pPr>
            <a:r>
              <a:rPr lang="zh-CN" altLang="en-US" sz="2000" dirty="0">
                <a:solidFill>
                  <a:srgbClr val="C00000"/>
                </a:solidFill>
                <a:latin typeface="微软雅黑" panose="020B0503020204020204" charset="-122"/>
                <a:ea typeface="微软雅黑" panose="020B0503020204020204" charset="-122"/>
                <a:cs typeface="+mn-ea"/>
                <a:sym typeface="+mn-lt"/>
              </a:rPr>
              <a:t>制定解决方法</a:t>
            </a:r>
            <a:endParaRPr lang="zh-CN" altLang="en-US" sz="2000" dirty="0">
              <a:solidFill>
                <a:srgbClr val="C00000"/>
              </a:solidFill>
              <a:latin typeface="微软雅黑" panose="020B0503020204020204" charset="-122"/>
              <a:ea typeface="微软雅黑" panose="020B0503020204020204" charset="-122"/>
              <a:cs typeface="+mn-ea"/>
              <a:sym typeface="+mn-lt"/>
            </a:endParaRPr>
          </a:p>
        </p:txBody>
      </p:sp>
      <p:sp>
        <p:nvSpPr>
          <p:cNvPr id="3"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sym typeface="+mn-ea"/>
              </a:rPr>
              <a:t>鱼骨分析法（</a:t>
            </a:r>
            <a:r>
              <a:rPr lang="en-US" altLang="zh-CN">
                <a:solidFill>
                  <a:schemeClr val="bg1">
                    <a:lumMod val="50000"/>
                  </a:schemeClr>
                </a:solidFill>
                <a:sym typeface="+mn-ea"/>
              </a:rPr>
              <a:t>5M</a:t>
            </a:r>
            <a:r>
              <a:rPr lang="zh-CN" altLang="en-US">
                <a:solidFill>
                  <a:schemeClr val="bg1">
                    <a:lumMod val="50000"/>
                  </a:schemeClr>
                </a:solidFill>
                <a:sym typeface="+mn-ea"/>
              </a:rPr>
              <a:t>因素分析法，</a:t>
            </a:r>
            <a:r>
              <a:rPr lang="en-US" altLang="zh-CN">
                <a:solidFill>
                  <a:schemeClr val="bg1">
                    <a:lumMod val="50000"/>
                  </a:schemeClr>
                </a:solidFill>
                <a:sym typeface="+mn-ea"/>
              </a:rPr>
              <a:t>5W</a:t>
            </a:r>
            <a:r>
              <a:rPr lang="zh-CN" altLang="en-US">
                <a:solidFill>
                  <a:schemeClr val="bg1">
                    <a:lumMod val="50000"/>
                  </a:schemeClr>
                </a:solidFill>
                <a:sym typeface="+mn-ea"/>
              </a:rPr>
              <a:t>根因法）</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915" y="708660"/>
            <a:ext cx="6118225" cy="1325880"/>
          </a:xfrm>
        </p:spPr>
        <p:txBody>
          <a:bodyPr>
            <a:normAutofit fontScale="90000"/>
          </a:bodyPr>
          <a:lstStyle/>
          <a:p>
            <a:r>
              <a:rPr lang="zh-CN" altLang="en-US" b="1">
                <a:solidFill>
                  <a:schemeClr val="accent5"/>
                </a:solidFill>
                <a:sym typeface="+mn-ea"/>
              </a:rPr>
              <a:t>二八法则（帕累托分析法）</a:t>
            </a:r>
            <a:endParaRPr lang="zh-CN" altLang="en-US" b="1">
              <a:solidFill>
                <a:schemeClr val="accent5"/>
              </a:solidFill>
              <a:sym typeface="+mn-ea"/>
            </a:endParaRPr>
          </a:p>
        </p:txBody>
      </p:sp>
      <p:sp>
        <p:nvSpPr>
          <p:cNvPr id="4" name="标题 1"/>
          <p:cNvSpPr>
            <a:spLocks noGrp="1"/>
          </p:cNvSpPr>
          <p:nvPr/>
        </p:nvSpPr>
        <p:spPr>
          <a:xfrm>
            <a:off x="979170" y="203454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方法论价值：针对问题的概要统计分析方法，有利于找到问题的根本原因</a:t>
            </a:r>
            <a:endParaRPr lang="zh-CN" altLang="en-US" sz="2000"/>
          </a:p>
        </p:txBody>
      </p:sp>
      <p:sp>
        <p:nvSpPr>
          <p:cNvPr id="3" name="文本框 2"/>
          <p:cNvSpPr txBox="1"/>
          <p:nvPr/>
        </p:nvSpPr>
        <p:spPr>
          <a:xfrm>
            <a:off x="716915" y="3174365"/>
            <a:ext cx="10551795" cy="3138170"/>
          </a:xfrm>
          <a:prstGeom prst="rect">
            <a:avLst/>
          </a:prstGeom>
          <a:noFill/>
        </p:spPr>
        <p:txBody>
          <a:bodyPr wrap="square" rtlCol="0" anchor="t">
            <a:spAutoFit/>
          </a:bodyPr>
          <a:p>
            <a:r>
              <a:rPr lang="zh-CN" altLang="en-US" b="1">
                <a:solidFill>
                  <a:schemeClr val="accent2"/>
                </a:solidFill>
                <a:latin typeface="等线" panose="02010600030101010101" charset="-122"/>
                <a:ea typeface="等线" panose="02010600030101010101" charset="-122"/>
                <a:cs typeface="等线 Light" panose="02010600030101010101" charset="-122"/>
              </a:rPr>
              <a:t>二八法则</a:t>
            </a:r>
            <a:r>
              <a:rPr lang="zh-CN" altLang="en-US">
                <a:latin typeface="等线 Light" panose="02010600030101010101" charset="-122"/>
                <a:ea typeface="等线 Light" panose="02010600030101010101" charset="-122"/>
                <a:cs typeface="等线 Light" panose="02010600030101010101" charset="-122"/>
              </a:rPr>
              <a:t>是一个基于大量统计的结果，主要是说明事物的主要结果只取决于一小部分因素，这个思想经常被应用到不同的领域，经过大量的试验检验后，被证明其在大部分情况下，都是正确的。所以，该法则对于指导开展管理活动非常有帮助。</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80/20分析法检验两组类似数据之间的关系，并用来改变它们所描述的关系。一个主要用途是去发现该关系的关键起因——20%的投入就有80%的产出，并在取得最佳业绩的同时减少资源损耗。</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人们还发现生活中存在许多不平衡的现象。因此，二八定律成了这种不平等关系的简称，不管结果是不是恰好为80%和20%（从统计学上来说，精确的80%和20%出现的概率很小）。习惯上，二八定律讨论的是顶端的20%，而非底部的80%。人们所采用的二八定律，是一种量化的实证法，用以计量投入和产出之间可能存在的关系。</a:t>
            </a:r>
            <a:endParaRPr lang="zh-CN" altLang="en-US">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a:t>
            </a:r>
            <a:endParaRPr lang="zh-CN" altLang="en-US"/>
          </a:p>
        </p:txBody>
      </p:sp>
      <p:sp>
        <p:nvSpPr>
          <p:cNvPr id="4" name="文本框 3"/>
          <p:cNvSpPr txBox="1"/>
          <p:nvPr/>
        </p:nvSpPr>
        <p:spPr>
          <a:xfrm>
            <a:off x="1238885" y="991870"/>
            <a:ext cx="9142730" cy="368300"/>
          </a:xfrm>
          <a:prstGeom prst="rect">
            <a:avLst/>
          </a:prstGeom>
          <a:noFill/>
        </p:spPr>
        <p:txBody>
          <a:bodyPr wrap="square" rtlCol="0" anchor="t">
            <a:spAutoFit/>
          </a:bodyPr>
          <a:lstStyle/>
          <a:p>
            <a:r>
              <a:rPr lang="zh-CN" altLang="en-US">
                <a:solidFill>
                  <a:schemeClr val="accent2"/>
                </a:solidFill>
                <a:latin typeface="微软雅黑" panose="020B0503020204020204" charset="-122"/>
                <a:ea typeface="微软雅黑" panose="020B0503020204020204" charset="-122"/>
                <a:cs typeface="微软雅黑" panose="020B0503020204020204" charset="-122"/>
              </a:rPr>
              <a:t>二八法则，学名叫做“帕累托法则”，是由意大利经济学家帕累托提出的概念。</a:t>
            </a:r>
            <a:endParaRPr lang="zh-CN" altLang="en-US">
              <a:solidFill>
                <a:schemeClr val="accent2"/>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746885" y="1562100"/>
            <a:ext cx="3038475" cy="3733800"/>
          </a:xfrm>
          <a:prstGeom prst="rect">
            <a:avLst/>
          </a:prstGeom>
        </p:spPr>
      </p:pic>
      <p:sp>
        <p:nvSpPr>
          <p:cNvPr id="7" name="文本框 6"/>
          <p:cNvSpPr txBox="1"/>
          <p:nvPr/>
        </p:nvSpPr>
        <p:spPr>
          <a:xfrm>
            <a:off x="5191125" y="1998345"/>
            <a:ext cx="6264275" cy="3415030"/>
          </a:xfrm>
          <a:prstGeom prst="rect">
            <a:avLst/>
          </a:prstGeom>
          <a:noFill/>
        </p:spPr>
        <p:txBody>
          <a:bodyPr wrap="square" rtlCol="0" anchor="t">
            <a:spAutoFit/>
          </a:bodyPr>
          <a:lstStyle/>
          <a:p>
            <a:r>
              <a:rPr lang="zh-CN" altLang="en-US" b="1">
                <a:solidFill>
                  <a:schemeClr val="accent5"/>
                </a:solidFill>
                <a:latin typeface="微软雅黑" panose="020B0503020204020204" charset="-122"/>
                <a:ea typeface="微软雅黑" panose="020B0503020204020204" charset="-122"/>
              </a:rPr>
              <a:t>他在研究意大利土地所有权的时候发现：</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rgbClr val="FF0000"/>
                </a:solidFill>
                <a:latin typeface="微软雅黑" panose="020B0503020204020204" charset="-122"/>
                <a:ea typeface="微软雅黑" panose="020B0503020204020204" charset="-122"/>
                <a:cs typeface="微软雅黑" panose="020B0503020204020204" charset="-122"/>
              </a:rPr>
              <a:t>80%</a:t>
            </a:r>
            <a:r>
              <a:rPr lang="zh-CN" altLang="en-US">
                <a:latin typeface="微软雅黑" panose="020B0503020204020204" charset="-122"/>
                <a:ea typeface="微软雅黑" panose="020B0503020204020204" charset="-122"/>
                <a:cs typeface="微软雅黑" panose="020B0503020204020204" charset="-122"/>
              </a:rPr>
              <a:t>的意大利土地，其实掌握在</a:t>
            </a:r>
            <a:r>
              <a:rPr lang="zh-CN" altLang="en-US">
                <a:solidFill>
                  <a:srgbClr val="FF0000"/>
                </a:solidFill>
                <a:latin typeface="微软雅黑" panose="020B0503020204020204" charset="-122"/>
                <a:ea typeface="微软雅黑" panose="020B0503020204020204" charset="-122"/>
                <a:cs typeface="微软雅黑" panose="020B0503020204020204" charset="-122"/>
              </a:rPr>
              <a:t>20%</a:t>
            </a:r>
            <a:r>
              <a:rPr lang="zh-CN" altLang="en-US">
                <a:latin typeface="微软雅黑" panose="020B0503020204020204" charset="-122"/>
                <a:ea typeface="微软雅黑" panose="020B0503020204020204" charset="-122"/>
                <a:cs typeface="微软雅黑" panose="020B0503020204020204" charset="-122"/>
              </a:rPr>
              <a:t>的人手中</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其后，他又盯上了他家花园里的豌豆，他再次惊奇地发现：</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solidFill>
                  <a:srgbClr val="FF0000"/>
                </a:solidFill>
                <a:latin typeface="微软雅黑" panose="020B0503020204020204" charset="-122"/>
                <a:ea typeface="微软雅黑" panose="020B0503020204020204" charset="-122"/>
                <a:cs typeface="微软雅黑" panose="020B0503020204020204" charset="-122"/>
              </a:rPr>
              <a:t>20%</a:t>
            </a:r>
            <a:r>
              <a:rPr lang="zh-CN" altLang="en-US">
                <a:latin typeface="微软雅黑" panose="020B0503020204020204" charset="-122"/>
                <a:ea typeface="微软雅黑" panose="020B0503020204020204" charset="-122"/>
                <a:cs typeface="微软雅黑" panose="020B0503020204020204" charset="-122"/>
              </a:rPr>
              <a:t>的豌豆植株，贡献了</a:t>
            </a:r>
            <a:r>
              <a:rPr lang="zh-CN" altLang="en-US">
                <a:solidFill>
                  <a:srgbClr val="FF0000"/>
                </a:solidFill>
                <a:latin typeface="微软雅黑" panose="020B0503020204020204" charset="-122"/>
                <a:ea typeface="微软雅黑" panose="020B0503020204020204" charset="-122"/>
                <a:cs typeface="微软雅黑" panose="020B0503020204020204" charset="-122"/>
              </a:rPr>
              <a:t>80%</a:t>
            </a:r>
            <a:r>
              <a:rPr lang="zh-CN" altLang="en-US">
                <a:latin typeface="微软雅黑" panose="020B0503020204020204" charset="-122"/>
                <a:ea typeface="微软雅黑" panose="020B0503020204020204" charset="-122"/>
                <a:cs typeface="微软雅黑" panose="020B0503020204020204" charset="-122"/>
              </a:rPr>
              <a:t>的豌豆产量</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sym typeface="+mn-ea"/>
            </a:endParaRPr>
          </a:p>
          <a:p>
            <a:r>
              <a:rPr lang="zh-CN" altLang="en-US" b="1">
                <a:solidFill>
                  <a:schemeClr val="accent5"/>
                </a:solidFill>
                <a:latin typeface="微软雅黑" panose="020B0503020204020204" charset="-122"/>
                <a:ea typeface="微软雅黑" panose="020B0503020204020204" charset="-122"/>
                <a:cs typeface="微软雅黑" panose="020B0503020204020204" charset="-122"/>
                <a:sym typeface="+mn-ea"/>
              </a:rPr>
              <a:t>这个现象不仅出现在经济学中，社会学家们也逐步发现：</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全球最富有的</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20%</a:t>
            </a:r>
            <a:r>
              <a:rPr lang="zh-CN" altLang="en-US">
                <a:latin typeface="微软雅黑" panose="020B0503020204020204" charset="-122"/>
                <a:ea typeface="微软雅黑" panose="020B0503020204020204" charset="-122"/>
                <a:cs typeface="微软雅黑" panose="020B0503020204020204" charset="-122"/>
                <a:sym typeface="+mn-ea"/>
              </a:rPr>
              <a:t>的人口控制着全球收入的</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82.7%</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人生中</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20%</a:t>
            </a:r>
            <a:r>
              <a:rPr lang="zh-CN" altLang="en-US">
                <a:latin typeface="微软雅黑" panose="020B0503020204020204" charset="-122"/>
                <a:ea typeface="微软雅黑" panose="020B0503020204020204" charset="-122"/>
                <a:cs typeface="微软雅黑" panose="020B0503020204020204" charset="-122"/>
                <a:sym typeface="+mn-ea"/>
              </a:rPr>
              <a:t>的选择变量，决定了我们</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80%</a:t>
            </a:r>
            <a:r>
              <a:rPr lang="zh-CN" altLang="en-US">
                <a:latin typeface="微软雅黑" panose="020B0503020204020204" charset="-122"/>
                <a:ea typeface="微软雅黑" panose="020B0503020204020204" charset="-122"/>
                <a:cs typeface="微软雅黑" panose="020B0503020204020204" charset="-122"/>
                <a:sym typeface="+mn-ea"/>
              </a:rPr>
              <a:t>的人生走向</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企业中</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20%</a:t>
            </a:r>
            <a:r>
              <a:rPr lang="zh-CN" altLang="en-US">
                <a:latin typeface="微软雅黑" panose="020B0503020204020204" charset="-122"/>
                <a:ea typeface="微软雅黑" panose="020B0503020204020204" charset="-122"/>
                <a:cs typeface="微软雅黑" panose="020B0503020204020204" charset="-122"/>
                <a:sym typeface="+mn-ea"/>
              </a:rPr>
              <a:t>的客户，提供了</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80%</a:t>
            </a:r>
            <a:r>
              <a:rPr lang="zh-CN" altLang="en-US">
                <a:latin typeface="微软雅黑" panose="020B0503020204020204" charset="-122"/>
                <a:ea typeface="微软雅黑" panose="020B0503020204020204" charset="-122"/>
                <a:cs typeface="微软雅黑" panose="020B0503020204020204" charset="-122"/>
                <a:sym typeface="+mn-ea"/>
              </a:rPr>
              <a:t>的利润</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地球上</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20%</a:t>
            </a:r>
            <a:r>
              <a:rPr lang="zh-CN" altLang="en-US">
                <a:latin typeface="微软雅黑" panose="020B0503020204020204" charset="-122"/>
                <a:ea typeface="微软雅黑" panose="020B0503020204020204" charset="-122"/>
                <a:cs typeface="微软雅黑" panose="020B0503020204020204" charset="-122"/>
                <a:sym typeface="+mn-ea"/>
              </a:rPr>
              <a:t>的土地，贡献了</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80%</a:t>
            </a:r>
            <a:r>
              <a:rPr lang="zh-CN" altLang="en-US">
                <a:latin typeface="微软雅黑" panose="020B0503020204020204" charset="-122"/>
                <a:ea typeface="微软雅黑" panose="020B0503020204020204" charset="-122"/>
                <a:cs typeface="微软雅黑" panose="020B0503020204020204" charset="-122"/>
                <a:sym typeface="+mn-ea"/>
              </a:rPr>
              <a:t>的粮食</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生活里</a:t>
            </a:r>
            <a:r>
              <a:rPr lang="en-US" altLang="zh-CN">
                <a:solidFill>
                  <a:srgbClr val="FF0000"/>
                </a:solidFill>
                <a:latin typeface="微软雅黑" panose="020B0503020204020204" charset="-122"/>
                <a:ea typeface="微软雅黑" panose="020B0503020204020204" charset="-122"/>
                <a:cs typeface="微软雅黑" panose="020B0503020204020204" charset="-122"/>
              </a:rPr>
              <a:t>20%</a:t>
            </a:r>
            <a:r>
              <a:rPr lang="zh-CN" altLang="en-US">
                <a:latin typeface="微软雅黑" panose="020B0503020204020204" charset="-122"/>
                <a:ea typeface="微软雅黑" panose="020B0503020204020204" charset="-122"/>
                <a:cs typeface="微软雅黑" panose="020B0503020204020204" charset="-122"/>
              </a:rPr>
              <a:t>喝啤酒的人喝掉了</a:t>
            </a:r>
            <a:r>
              <a:rPr lang="en-US" altLang="zh-CN">
                <a:solidFill>
                  <a:srgbClr val="FF0000"/>
                </a:solidFill>
                <a:latin typeface="微软雅黑" panose="020B0503020204020204" charset="-122"/>
                <a:ea typeface="微软雅黑" panose="020B0503020204020204" charset="-122"/>
                <a:cs typeface="微软雅黑" panose="020B0503020204020204" charset="-122"/>
              </a:rPr>
              <a:t>80%</a:t>
            </a:r>
            <a:r>
              <a:rPr lang="zh-CN" altLang="en-US">
                <a:latin typeface="微软雅黑" panose="020B0503020204020204" charset="-122"/>
                <a:ea typeface="微软雅黑" panose="020B0503020204020204" charset="-122"/>
                <a:cs typeface="微软雅黑" panose="020B0503020204020204" charset="-122"/>
              </a:rPr>
              <a:t>的啤酒</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游戏里</a:t>
            </a:r>
            <a:r>
              <a:rPr lang="en-US" altLang="zh-CN">
                <a:solidFill>
                  <a:srgbClr val="FF0000"/>
                </a:solidFill>
                <a:latin typeface="微软雅黑" panose="020B0503020204020204" charset="-122"/>
                <a:ea typeface="微软雅黑" panose="020B0503020204020204" charset="-122"/>
                <a:cs typeface="微软雅黑" panose="020B0503020204020204" charset="-122"/>
              </a:rPr>
              <a:t>20%</a:t>
            </a:r>
            <a:r>
              <a:rPr lang="zh-CN" altLang="en-US">
                <a:latin typeface="微软雅黑" panose="020B0503020204020204" charset="-122"/>
                <a:ea typeface="微软雅黑" panose="020B0503020204020204" charset="-122"/>
                <a:cs typeface="微软雅黑" panose="020B0503020204020204" charset="-122"/>
              </a:rPr>
              <a:t>的人充值占总收入</a:t>
            </a:r>
            <a:r>
              <a:rPr lang="en-US" altLang="zh-CN">
                <a:solidFill>
                  <a:srgbClr val="FF0000"/>
                </a:solidFill>
                <a:latin typeface="微软雅黑" panose="020B0503020204020204" charset="-122"/>
                <a:ea typeface="微软雅黑" panose="020B0503020204020204" charset="-122"/>
                <a:cs typeface="微软雅黑" panose="020B0503020204020204" charset="-122"/>
              </a:rPr>
              <a:t>80%</a:t>
            </a:r>
            <a:r>
              <a:rPr lang="zh-CN" altLang="en-US">
                <a:solidFill>
                  <a:schemeClr val="tx1"/>
                </a:solidFill>
                <a:latin typeface="微软雅黑" panose="020B0503020204020204" charset="-122"/>
                <a:ea typeface="微软雅黑" panose="020B0503020204020204" charset="-122"/>
                <a:cs typeface="微软雅黑" panose="020B0503020204020204" charset="-122"/>
              </a:rPr>
              <a:t>的营收</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1746885" y="5497830"/>
            <a:ext cx="8894445" cy="810260"/>
          </a:xfrm>
          <a:prstGeom prst="rect">
            <a:avLst/>
          </a:prstGeom>
          <a:solidFill>
            <a:srgbClr val="C00000"/>
          </a:solidFill>
        </p:spPr>
        <p:txBody>
          <a:bodyPr wrap="square" rtlCol="0" anchor="t">
            <a:spAutoFit/>
          </a:bodyPr>
          <a:lstStyle/>
          <a:p>
            <a:pPr algn="l">
              <a:lnSpc>
                <a:spcPct val="13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1</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、遵循二八法则，有助于找出找出问题的主要原因；</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pP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2</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、应用二八法则，有助于提升抓住重点提升工作效率；</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二八法则</a:t>
            </a:r>
            <a:endParaRPr lang="zh-CN" altLang="en-US">
              <a:solidFill>
                <a:schemeClr val="bg1">
                  <a:lumMod val="5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应用举例</a:t>
            </a:r>
            <a:endParaRPr lang="zh-CN" altLang="en-US"/>
          </a:p>
        </p:txBody>
      </p:sp>
      <p:graphicFrame>
        <p:nvGraphicFramePr>
          <p:cNvPr id="8" name="图表 7"/>
          <p:cNvGraphicFramePr/>
          <p:nvPr/>
        </p:nvGraphicFramePr>
        <p:xfrm>
          <a:off x="1605280" y="1113790"/>
          <a:ext cx="9175115" cy="5021580"/>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a:off x="5186680" y="1316990"/>
            <a:ext cx="2016760" cy="368300"/>
          </a:xfrm>
          <a:prstGeom prst="rect">
            <a:avLst/>
          </a:prstGeom>
          <a:noFill/>
        </p:spPr>
        <p:txBody>
          <a:bodyPr wrap="none" rtlCol="0" anchor="t">
            <a:spAutoFit/>
          </a:bodyPr>
          <a:lstStyle/>
          <a:p>
            <a:r>
              <a:rPr lang="zh-CN" altLang="en-US" b="1">
                <a:solidFill>
                  <a:schemeClr val="accent2"/>
                </a:solidFill>
              </a:rPr>
              <a:t>员工离职原因统计</a:t>
            </a:r>
            <a:endParaRPr lang="zh-CN" altLang="en-US" b="1">
              <a:solidFill>
                <a:schemeClr val="accent2"/>
              </a:solidFill>
            </a:endParaRPr>
          </a:p>
        </p:txBody>
      </p:sp>
      <p:cxnSp>
        <p:nvCxnSpPr>
          <p:cNvPr id="10" name="直接连接符 9"/>
          <p:cNvCxnSpPr/>
          <p:nvPr/>
        </p:nvCxnSpPr>
        <p:spPr>
          <a:xfrm>
            <a:off x="5506720" y="3436620"/>
            <a:ext cx="4641850" cy="0"/>
          </a:xfrm>
          <a:prstGeom prst="line">
            <a:avLst/>
          </a:prstGeom>
          <a:ln w="19050">
            <a:solidFill>
              <a:srgbClr val="FF0000"/>
            </a:solidFill>
            <a:prstDash val="sysDash"/>
          </a:ln>
        </p:spPr>
        <p:style>
          <a:lnRef idx="1">
            <a:schemeClr val="accent2"/>
          </a:lnRef>
          <a:fillRef idx="0">
            <a:schemeClr val="accent2"/>
          </a:fillRef>
          <a:effectRef idx="0">
            <a:schemeClr val="accent2"/>
          </a:effectRef>
          <a:fontRef idx="minor">
            <a:schemeClr val="tx1"/>
          </a:fontRef>
        </p:style>
      </p:cxnSp>
      <p:cxnSp>
        <p:nvCxnSpPr>
          <p:cNvPr id="11" name="直接连接符 10"/>
          <p:cNvCxnSpPr/>
          <p:nvPr/>
        </p:nvCxnSpPr>
        <p:spPr>
          <a:xfrm>
            <a:off x="2667000" y="3060065"/>
            <a:ext cx="0" cy="2360930"/>
          </a:xfrm>
          <a:prstGeom prst="line">
            <a:avLst/>
          </a:prstGeom>
          <a:ln w="1905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a:off x="2667000" y="3060065"/>
            <a:ext cx="2525395" cy="8890"/>
          </a:xfrm>
          <a:prstGeom prst="line">
            <a:avLst/>
          </a:prstGeom>
          <a:ln w="1905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flipV="1">
            <a:off x="2667000" y="5419725"/>
            <a:ext cx="2525395" cy="1270"/>
          </a:xfrm>
          <a:prstGeom prst="line">
            <a:avLst/>
          </a:prstGeom>
          <a:ln w="1905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5186680" y="3059430"/>
            <a:ext cx="0" cy="2360930"/>
          </a:xfrm>
          <a:prstGeom prst="line">
            <a:avLst/>
          </a:prstGeom>
          <a:ln w="19050">
            <a:solidFill>
              <a:schemeClr val="accent5"/>
            </a:solidFill>
          </a:ln>
        </p:spPr>
        <p:style>
          <a:lnRef idx="1">
            <a:schemeClr val="accent2"/>
          </a:lnRef>
          <a:fillRef idx="0">
            <a:schemeClr val="accent2"/>
          </a:fillRef>
          <a:effectRef idx="0">
            <a:schemeClr val="accent2"/>
          </a:effectRef>
          <a:fontRef idx="minor">
            <a:schemeClr val="tx1"/>
          </a:fontRef>
        </p:style>
      </p:cxnSp>
      <p:sp>
        <p:nvSpPr>
          <p:cNvPr id="17" name="右箭头 16"/>
          <p:cNvSpPr/>
          <p:nvPr/>
        </p:nvSpPr>
        <p:spPr>
          <a:xfrm>
            <a:off x="1184275" y="4177665"/>
            <a:ext cx="143700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266055" y="3332480"/>
            <a:ext cx="208915" cy="20891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11240" y="2466340"/>
            <a:ext cx="665480" cy="368300"/>
          </a:xfrm>
          <a:prstGeom prst="rect">
            <a:avLst/>
          </a:prstGeom>
          <a:noFill/>
          <a:ln>
            <a:noFill/>
          </a:ln>
        </p:spPr>
        <p:txBody>
          <a:bodyPr wrap="none" rtlCol="0" anchor="t">
            <a:spAutoFit/>
          </a:bodyPr>
          <a:lstStyle/>
          <a:p>
            <a:pPr algn="ctr"/>
            <a:r>
              <a:rPr lang="en-US" altLang="zh-CN" b="1">
                <a:solidFill>
                  <a:schemeClr val="tx1"/>
                </a:solidFill>
                <a:effectLst>
                  <a:outerShdw blurRad="38100" dist="19050" dir="2700000" algn="tl" rotWithShape="0">
                    <a:schemeClr val="dk1">
                      <a:alpha val="40000"/>
                    </a:schemeClr>
                  </a:outerShdw>
                </a:effectLst>
              </a:rPr>
              <a:t>80%</a:t>
            </a:r>
            <a:endParaRPr lang="en-US" altLang="zh-CN" b="1">
              <a:solidFill>
                <a:schemeClr val="tx1"/>
              </a:solidFill>
              <a:effectLst>
                <a:outerShdw blurRad="38100" dist="19050" dir="2700000" algn="tl" rotWithShape="0">
                  <a:schemeClr val="dk1">
                    <a:alpha val="40000"/>
                  </a:schemeClr>
                </a:outerShdw>
              </a:effectLst>
            </a:endParaRPr>
          </a:p>
        </p:txBody>
      </p:sp>
      <p:sp>
        <p:nvSpPr>
          <p:cNvPr id="20" name="右箭头 19"/>
          <p:cNvSpPr/>
          <p:nvPr/>
        </p:nvSpPr>
        <p:spPr>
          <a:xfrm rot="19260000">
            <a:off x="5534025" y="3021965"/>
            <a:ext cx="6223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8458" y="4030980"/>
            <a:ext cx="894715" cy="368300"/>
          </a:xfrm>
          <a:prstGeom prst="rect">
            <a:avLst/>
          </a:prstGeom>
          <a:noFill/>
          <a:ln>
            <a:noFill/>
          </a:ln>
        </p:spPr>
        <p:txBody>
          <a:bodyPr wrap="none" rtlCol="0" anchor="t">
            <a:spAutoFit/>
          </a:bodyPr>
          <a:lstStyle/>
          <a:p>
            <a:pPr algn="ctr"/>
            <a:r>
              <a:rPr lang="zh-CN" altLang="en-US" b="1">
                <a:solidFill>
                  <a:schemeClr val="tx1"/>
                </a:solidFill>
                <a:effectLst>
                  <a:outerShdw blurRad="38100" dist="19050" dir="2700000" algn="tl" rotWithShape="0">
                    <a:schemeClr val="dk1">
                      <a:alpha val="40000"/>
                    </a:schemeClr>
                  </a:outerShdw>
                </a:effectLst>
              </a:rPr>
              <a:t>约</a:t>
            </a:r>
            <a:r>
              <a:rPr lang="en-US" altLang="zh-CN" b="1">
                <a:solidFill>
                  <a:schemeClr val="tx1"/>
                </a:solidFill>
                <a:effectLst>
                  <a:outerShdw blurRad="38100" dist="19050" dir="2700000" algn="tl" rotWithShape="0">
                    <a:schemeClr val="dk1">
                      <a:alpha val="40000"/>
                    </a:schemeClr>
                  </a:outerShdw>
                </a:effectLst>
              </a:rPr>
              <a:t>20%</a:t>
            </a:r>
            <a:endParaRPr lang="en-US" altLang="zh-CN" b="1">
              <a:solidFill>
                <a:schemeClr val="tx1"/>
              </a:solidFill>
              <a:effectLst>
                <a:outerShdw blurRad="38100" dist="19050" dir="2700000" algn="tl" rotWithShape="0">
                  <a:schemeClr val="dk1">
                    <a:alpha val="40000"/>
                  </a:schemeClr>
                </a:outerShdw>
              </a:effectLst>
            </a:endParaRPr>
          </a:p>
        </p:txBody>
      </p:sp>
      <p:sp>
        <p:nvSpPr>
          <p:cNvPr id="22" name="文本框 21"/>
          <p:cNvSpPr txBox="1"/>
          <p:nvPr/>
        </p:nvSpPr>
        <p:spPr>
          <a:xfrm>
            <a:off x="1694180" y="6358255"/>
            <a:ext cx="5518150" cy="368300"/>
          </a:xfrm>
          <a:prstGeom prst="rect">
            <a:avLst/>
          </a:prstGeom>
          <a:solidFill>
            <a:srgbClr val="C00000"/>
          </a:solidFill>
        </p:spPr>
        <p:txBody>
          <a:bodyPr wrap="none" rtlCol="0" anchor="t">
            <a:spAutoFit/>
          </a:bodyPr>
          <a:lstStyle/>
          <a:p>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可以看到，</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20%</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的离职原因，导致了近</a:t>
            </a:r>
            <a:r>
              <a:rPr lang="en-US" altLang="zh-CN">
                <a:solidFill>
                  <a:schemeClr val="bg1"/>
                </a:solidFill>
                <a:latin typeface="微软雅黑" panose="020B0503020204020204" charset="-122"/>
                <a:ea typeface="微软雅黑" panose="020B0503020204020204" charset="-122"/>
                <a:cs typeface="微软雅黑" panose="020B0503020204020204" charset="-122"/>
                <a:sym typeface="+mn-ea"/>
              </a:rPr>
              <a:t>80%</a:t>
            </a:r>
            <a:r>
              <a:rPr lang="zh-CN" altLang="en-US">
                <a:solidFill>
                  <a:schemeClr val="bg1"/>
                </a:solidFill>
                <a:latin typeface="微软雅黑" panose="020B0503020204020204" charset="-122"/>
                <a:ea typeface="微软雅黑" panose="020B0503020204020204" charset="-122"/>
                <a:cs typeface="微软雅黑" panose="020B0503020204020204" charset="-122"/>
                <a:sym typeface="+mn-ea"/>
              </a:rPr>
              <a:t>的离职率</a:t>
            </a:r>
            <a:endParaRPr lang="zh-CN" altLang="en-US">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二八法则</a:t>
            </a:r>
            <a:endParaRPr lang="zh-CN" altLang="en-US">
              <a:solidFill>
                <a:schemeClr val="bg1">
                  <a:lumMod val="50000"/>
                </a:schemeClr>
              </a:solidFill>
            </a:endParaRPr>
          </a:p>
        </p:txBody>
      </p:sp>
      <p:sp>
        <p:nvSpPr>
          <p:cNvPr id="4" name="矩形 3"/>
          <p:cNvSpPr/>
          <p:nvPr/>
        </p:nvSpPr>
        <p:spPr>
          <a:xfrm>
            <a:off x="9587230" y="5282565"/>
            <a:ext cx="422910" cy="275590"/>
          </a:xfrm>
          <a:prstGeom prst="rect">
            <a:avLst/>
          </a:prstGeom>
          <a:noFill/>
          <a:ln>
            <a:noFill/>
          </a:ln>
        </p:spPr>
        <p:txBody>
          <a:bodyPr wrap="none" rtlCol="0" anchor="t">
            <a:spAutoFit/>
          </a:bodyPr>
          <a:p>
            <a:pPr algn="ctr"/>
            <a:r>
              <a:rPr lang="en-US" altLang="zh-CN" sz="1200">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endParaRPr lang="en-US" altLang="zh-CN" sz="1200">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427863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nvSpPr>
        <p:spPr>
          <a:xfrm>
            <a:off x="3114040" y="2766060"/>
            <a:ext cx="596392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微软雅黑" panose="020B0503020204020204" charset="-122"/>
                <a:ea typeface="微软雅黑" panose="020B0503020204020204" charset="-122"/>
                <a:cs typeface="+mj-cs"/>
              </a:defRPr>
            </a:lvl1pPr>
          </a:lstStyle>
          <a:p>
            <a:pPr algn="ctr"/>
            <a:r>
              <a:rPr lang="en-US" altLang="zh-CN" b="1">
                <a:sym typeface="+mn-ea"/>
              </a:rPr>
              <a:t>STEP 2</a:t>
            </a:r>
            <a:r>
              <a:rPr lang="zh-CN" altLang="en-US" b="1">
                <a:solidFill>
                  <a:schemeClr val="bg1"/>
                </a:solidFill>
                <a:sym typeface="+mn-ea"/>
              </a:rPr>
              <a:t>：讲明白</a:t>
            </a:r>
            <a:endParaRPr lang="zh-CN" altLang="en-US" b="1">
              <a:solidFill>
                <a:schemeClr val="bg1"/>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1375" y="899795"/>
            <a:ext cx="5963920" cy="1325880"/>
          </a:xfrm>
        </p:spPr>
        <p:txBody>
          <a:bodyPr>
            <a:normAutofit/>
          </a:bodyPr>
          <a:lstStyle/>
          <a:p>
            <a:r>
              <a:rPr lang="zh-CN" altLang="en-US" b="1">
                <a:solidFill>
                  <a:schemeClr val="accent5"/>
                </a:solidFill>
                <a:sym typeface="+mn-ea"/>
              </a:rPr>
              <a:t>金字塔原理</a:t>
            </a:r>
            <a:endParaRPr lang="zh-CN" altLang="en-US" b="1">
              <a:solidFill>
                <a:schemeClr val="accent5"/>
              </a:solidFill>
              <a:sym typeface="+mn-ea"/>
            </a:endParaRPr>
          </a:p>
        </p:txBody>
      </p:sp>
      <p:sp>
        <p:nvSpPr>
          <p:cNvPr id="3" name="文本框 2"/>
          <p:cNvSpPr txBox="1"/>
          <p:nvPr/>
        </p:nvSpPr>
        <p:spPr>
          <a:xfrm>
            <a:off x="934085" y="3142615"/>
            <a:ext cx="10220960" cy="2676525"/>
          </a:xfrm>
          <a:prstGeom prst="rect">
            <a:avLst/>
          </a:prstGeom>
          <a:noFill/>
        </p:spPr>
        <p:txBody>
          <a:bodyPr wrap="square" rtlCol="0" anchor="t">
            <a:spAutoFit/>
          </a:bodyPr>
          <a:p>
            <a:r>
              <a:rPr lang="zh-CN" altLang="en-US" sz="2400">
                <a:solidFill>
                  <a:schemeClr val="accent2"/>
                </a:solidFill>
                <a:latin typeface="等线" panose="02010600030101010101" charset="-122"/>
                <a:ea typeface="等线" panose="02010600030101010101" charset="-122"/>
                <a:cs typeface="等线" panose="02010600030101010101" charset="-122"/>
              </a:rPr>
              <a:t>金字塔原理</a:t>
            </a:r>
            <a:r>
              <a:rPr lang="zh-CN" altLang="en-US" sz="2400">
                <a:latin typeface="等线" panose="02010600030101010101" charset="-122"/>
                <a:ea typeface="等线" panose="02010600030101010101" charset="-122"/>
                <a:cs typeface="等线" panose="02010600030101010101" charset="-122"/>
              </a:rPr>
              <a:t>是一个结构化思考的方法论，用于帮助人们更清晰的思考、解决问题和表达（写作与演讲）。</a:t>
            </a:r>
            <a:endParaRPr lang="zh-CN" altLang="en-US" sz="2400">
              <a:latin typeface="等线" panose="02010600030101010101" charset="-122"/>
              <a:ea typeface="等线" panose="02010600030101010101" charset="-122"/>
              <a:cs typeface="等线" panose="02010600030101010101" charset="-122"/>
            </a:endParaRPr>
          </a:p>
          <a:p>
            <a:endParaRPr lang="zh-CN" altLang="en-US" sz="2400">
              <a:latin typeface="等线" panose="02010600030101010101" charset="-122"/>
              <a:ea typeface="等线" panose="02010600030101010101" charset="-122"/>
              <a:cs typeface="等线" panose="02010600030101010101" charset="-122"/>
            </a:endParaRPr>
          </a:p>
          <a:p>
            <a:r>
              <a:rPr lang="zh-CN" altLang="en-US" sz="2400">
                <a:latin typeface="等线" panose="02010600030101010101" charset="-122"/>
                <a:ea typeface="等线" panose="02010600030101010101" charset="-122"/>
                <a:cs typeface="等线" panose="02010600030101010101" charset="-122"/>
              </a:rPr>
              <a:t>其核心理念就是基于中心思想（或问题）的的归纳演绎，将要点/问题的拆解和组合、展开分析和说明，最终展开后的结构呈金字塔状，故称为金字塔原理。</a:t>
            </a:r>
            <a:endParaRPr lang="zh-CN" altLang="en-US" sz="2400">
              <a:latin typeface="等线" panose="02010600030101010101" charset="-122"/>
              <a:ea typeface="等线" panose="02010600030101010101" charset="-122"/>
              <a:cs typeface="等线" panose="02010600030101010101" charset="-122"/>
            </a:endParaRPr>
          </a:p>
          <a:p>
            <a:endParaRPr lang="zh-CN" altLang="en-US" sz="2400">
              <a:latin typeface="等线" panose="02010600030101010101" charset="-122"/>
              <a:ea typeface="等线" panose="02010600030101010101" charset="-122"/>
              <a:cs typeface="等线" panose="02010600030101010101" charset="-122"/>
            </a:endParaRPr>
          </a:p>
        </p:txBody>
      </p:sp>
      <p:sp>
        <p:nvSpPr>
          <p:cNvPr id="4" name="标题 1"/>
          <p:cNvSpPr>
            <a:spLocks noGrp="1"/>
          </p:cNvSpPr>
          <p:nvPr/>
        </p:nvSpPr>
        <p:spPr>
          <a:xfrm>
            <a:off x="986155" y="206756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方法论价值：一种非常高效的向他人讲明白问题的</a:t>
            </a:r>
            <a:r>
              <a:rPr lang="en-US" altLang="zh-CN" sz="2000"/>
              <a:t>“</a:t>
            </a:r>
            <a:r>
              <a:rPr lang="zh-CN" altLang="en-US" sz="2000"/>
              <a:t>结构化</a:t>
            </a:r>
            <a:r>
              <a:rPr lang="en-US" altLang="zh-CN" sz="2000"/>
              <a:t>”</a:t>
            </a:r>
            <a:r>
              <a:rPr lang="zh-CN" altLang="en-US" sz="2000"/>
              <a:t>的表述方法论（语言或文字）</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原则介绍</a:t>
            </a:r>
            <a:endParaRPr lang="zh-CN" altLang="en-US"/>
          </a:p>
        </p:txBody>
      </p:sp>
      <p:grpSp>
        <p:nvGrpSpPr>
          <p:cNvPr id="61" name="组合 60"/>
          <p:cNvGrpSpPr/>
          <p:nvPr/>
        </p:nvGrpSpPr>
        <p:grpSpPr>
          <a:xfrm>
            <a:off x="325755" y="774840"/>
            <a:ext cx="11540470" cy="5217125"/>
            <a:chOff x="-175" y="-76"/>
            <a:chExt cx="18751" cy="8699"/>
          </a:xfrm>
        </p:grpSpPr>
        <p:sp>
          <p:nvSpPr>
            <p:cNvPr id="59" name="等腰三角形 58"/>
            <p:cNvSpPr/>
            <p:nvPr/>
          </p:nvSpPr>
          <p:spPr>
            <a:xfrm>
              <a:off x="-175" y="-76"/>
              <a:ext cx="18751" cy="8699"/>
            </a:xfrm>
            <a:prstGeom prst="triangle">
              <a:avLst>
                <a:gd name="adj" fmla="val 50199"/>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3628" y="2740"/>
              <a:ext cx="11219" cy="5801"/>
              <a:chOff x="3499" y="2665"/>
              <a:chExt cx="13931" cy="6593"/>
            </a:xfrm>
          </p:grpSpPr>
          <p:sp>
            <p:nvSpPr>
              <p:cNvPr id="48" name="右箭头 47"/>
              <p:cNvSpPr/>
              <p:nvPr/>
            </p:nvSpPr>
            <p:spPr>
              <a:xfrm>
                <a:off x="7174" y="5222"/>
                <a:ext cx="6488" cy="35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 name="圆角矩形 2"/>
              <p:cNvSpPr/>
              <p:nvPr/>
            </p:nvSpPr>
            <p:spPr>
              <a:xfrm>
                <a:off x="9135" y="2665"/>
                <a:ext cx="2566" cy="92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结论先行</a:t>
                </a:r>
                <a:endParaRPr lang="zh-CN" altLang="en-US">
                  <a:latin typeface="微软雅黑" panose="020B0503020204020204" charset="-122"/>
                  <a:ea typeface="微软雅黑" panose="020B0503020204020204" charset="-122"/>
                </a:endParaRPr>
              </a:p>
            </p:txBody>
          </p:sp>
          <p:grpSp>
            <p:nvGrpSpPr>
              <p:cNvPr id="29" name="组合 28"/>
              <p:cNvGrpSpPr/>
              <p:nvPr/>
            </p:nvGrpSpPr>
            <p:grpSpPr>
              <a:xfrm>
                <a:off x="3499" y="4935"/>
                <a:ext cx="3879" cy="2875"/>
                <a:chOff x="3499" y="4779"/>
                <a:chExt cx="3879" cy="2875"/>
              </a:xfrm>
            </p:grpSpPr>
            <p:sp>
              <p:nvSpPr>
                <p:cNvPr id="4" name="圆角矩形 3"/>
                <p:cNvSpPr/>
                <p:nvPr/>
              </p:nvSpPr>
              <p:spPr>
                <a:xfrm>
                  <a:off x="4205" y="4779"/>
                  <a:ext cx="2566" cy="92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分论点</a:t>
                  </a:r>
                  <a:endParaRPr lang="zh-CN" altLang="en-US">
                    <a:latin typeface="微软雅黑" panose="020B0503020204020204" charset="-122"/>
                    <a:ea typeface="微软雅黑" panose="020B0503020204020204" charset="-122"/>
                  </a:endParaRPr>
                </a:p>
              </p:txBody>
            </p:sp>
            <p:sp>
              <p:nvSpPr>
                <p:cNvPr id="9" name="圆角矩形 8"/>
                <p:cNvSpPr/>
                <p:nvPr/>
              </p:nvSpPr>
              <p:spPr>
                <a:xfrm>
                  <a:off x="3499" y="6726"/>
                  <a:ext cx="1415" cy="929"/>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论据</a:t>
                  </a:r>
                  <a:endParaRPr lang="zh-CN" altLang="en-US">
                    <a:latin typeface="微软雅黑" panose="020B0503020204020204" charset="-122"/>
                    <a:ea typeface="微软雅黑" panose="020B0503020204020204" charset="-122"/>
                  </a:endParaRPr>
                </a:p>
              </p:txBody>
            </p:sp>
            <p:sp>
              <p:nvSpPr>
                <p:cNvPr id="11" name="圆角矩形 10"/>
                <p:cNvSpPr/>
                <p:nvPr/>
              </p:nvSpPr>
              <p:spPr>
                <a:xfrm>
                  <a:off x="5964" y="6726"/>
                  <a:ext cx="1415" cy="929"/>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论据</a:t>
                  </a:r>
                  <a:endParaRPr lang="zh-CN" altLang="en-US">
                    <a:latin typeface="微软雅黑" panose="020B0503020204020204" charset="-122"/>
                    <a:ea typeface="微软雅黑" panose="020B0503020204020204" charset="-122"/>
                  </a:endParaRPr>
                </a:p>
              </p:txBody>
            </p:sp>
            <p:cxnSp>
              <p:nvCxnSpPr>
                <p:cNvPr id="17" name="肘形连接符 16"/>
                <p:cNvCxnSpPr/>
                <p:nvPr/>
              </p:nvCxnSpPr>
              <p:spPr>
                <a:xfrm rot="5400000">
                  <a:off x="4336" y="5576"/>
                  <a:ext cx="1018" cy="1281"/>
                </a:xfrm>
                <a:prstGeom prst="bentConnector3">
                  <a:avLst>
                    <a:gd name="adj1" fmla="val 49951"/>
                  </a:avLst>
                </a:prstGeom>
              </p:spPr>
              <p:style>
                <a:lnRef idx="3">
                  <a:schemeClr val="accent6"/>
                </a:lnRef>
                <a:fillRef idx="0">
                  <a:schemeClr val="accent6"/>
                </a:fillRef>
                <a:effectRef idx="2">
                  <a:schemeClr val="accent6"/>
                </a:effectRef>
                <a:fontRef idx="minor">
                  <a:schemeClr val="tx1"/>
                </a:fontRef>
              </p:style>
            </p:cxnSp>
            <p:cxnSp>
              <p:nvCxnSpPr>
                <p:cNvPr id="23" name="肘形连接符 22"/>
                <p:cNvCxnSpPr>
                  <a:stCxn id="4" idx="2"/>
                  <a:endCxn id="11" idx="0"/>
                </p:cNvCxnSpPr>
                <p:nvPr/>
              </p:nvCxnSpPr>
              <p:spPr>
                <a:xfrm rot="5400000" flipV="1">
                  <a:off x="5571" y="5625"/>
                  <a:ext cx="1018" cy="1184"/>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grpSp>
            <p:nvGrpSpPr>
              <p:cNvPr id="30" name="组合 29"/>
              <p:cNvGrpSpPr/>
              <p:nvPr/>
            </p:nvGrpSpPr>
            <p:grpSpPr>
              <a:xfrm>
                <a:off x="8429" y="4935"/>
                <a:ext cx="3879" cy="2875"/>
                <a:chOff x="3499" y="4779"/>
                <a:chExt cx="3879" cy="2875"/>
              </a:xfrm>
            </p:grpSpPr>
            <p:sp>
              <p:nvSpPr>
                <p:cNvPr id="31" name="圆角矩形 30"/>
                <p:cNvSpPr/>
                <p:nvPr/>
              </p:nvSpPr>
              <p:spPr>
                <a:xfrm>
                  <a:off x="4205" y="4779"/>
                  <a:ext cx="2566" cy="92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分论点</a:t>
                  </a:r>
                  <a:endParaRPr lang="zh-CN" altLang="en-US">
                    <a:latin typeface="微软雅黑" panose="020B0503020204020204" charset="-122"/>
                    <a:ea typeface="微软雅黑" panose="020B0503020204020204" charset="-122"/>
                  </a:endParaRPr>
                </a:p>
              </p:txBody>
            </p:sp>
            <p:sp>
              <p:nvSpPr>
                <p:cNvPr id="32" name="圆角矩形 31"/>
                <p:cNvSpPr/>
                <p:nvPr/>
              </p:nvSpPr>
              <p:spPr>
                <a:xfrm>
                  <a:off x="3499" y="6726"/>
                  <a:ext cx="1415" cy="929"/>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论据</a:t>
                  </a:r>
                  <a:endParaRPr lang="zh-CN" altLang="en-US">
                    <a:latin typeface="微软雅黑" panose="020B0503020204020204" charset="-122"/>
                    <a:ea typeface="微软雅黑" panose="020B0503020204020204" charset="-122"/>
                  </a:endParaRPr>
                </a:p>
              </p:txBody>
            </p:sp>
            <p:sp>
              <p:nvSpPr>
                <p:cNvPr id="33" name="圆角矩形 32"/>
                <p:cNvSpPr/>
                <p:nvPr/>
              </p:nvSpPr>
              <p:spPr>
                <a:xfrm>
                  <a:off x="5964" y="6726"/>
                  <a:ext cx="1415" cy="929"/>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论据</a:t>
                  </a:r>
                  <a:endParaRPr lang="zh-CN" altLang="en-US">
                    <a:latin typeface="微软雅黑" panose="020B0503020204020204" charset="-122"/>
                    <a:ea typeface="微软雅黑" panose="020B0503020204020204" charset="-122"/>
                  </a:endParaRPr>
                </a:p>
              </p:txBody>
            </p:sp>
            <p:cxnSp>
              <p:nvCxnSpPr>
                <p:cNvPr id="34" name="肘形连接符 33"/>
                <p:cNvCxnSpPr/>
                <p:nvPr/>
              </p:nvCxnSpPr>
              <p:spPr>
                <a:xfrm rot="5400000">
                  <a:off x="4336" y="5576"/>
                  <a:ext cx="1018" cy="1281"/>
                </a:xfrm>
                <a:prstGeom prst="bentConnector3">
                  <a:avLst>
                    <a:gd name="adj1" fmla="val 49951"/>
                  </a:avLst>
                </a:prstGeom>
              </p:spPr>
              <p:style>
                <a:lnRef idx="3">
                  <a:schemeClr val="accent6"/>
                </a:lnRef>
                <a:fillRef idx="0">
                  <a:schemeClr val="accent6"/>
                </a:fillRef>
                <a:effectRef idx="2">
                  <a:schemeClr val="accent6"/>
                </a:effectRef>
                <a:fontRef idx="minor">
                  <a:schemeClr val="tx1"/>
                </a:fontRef>
              </p:style>
            </p:cxnSp>
            <p:cxnSp>
              <p:nvCxnSpPr>
                <p:cNvPr id="35" name="肘形连接符 34"/>
                <p:cNvCxnSpPr>
                  <a:stCxn id="31" idx="2"/>
                  <a:endCxn id="33" idx="0"/>
                </p:cNvCxnSpPr>
                <p:nvPr/>
              </p:nvCxnSpPr>
              <p:spPr>
                <a:xfrm rot="5400000" flipV="1">
                  <a:off x="5571" y="5625"/>
                  <a:ext cx="1018" cy="1184"/>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grpSp>
            <p:nvGrpSpPr>
              <p:cNvPr id="36" name="组合 35"/>
              <p:cNvGrpSpPr/>
              <p:nvPr/>
            </p:nvGrpSpPr>
            <p:grpSpPr>
              <a:xfrm>
                <a:off x="13359" y="4935"/>
                <a:ext cx="3879" cy="2875"/>
                <a:chOff x="3499" y="4779"/>
                <a:chExt cx="3879" cy="2875"/>
              </a:xfrm>
            </p:grpSpPr>
            <p:sp>
              <p:nvSpPr>
                <p:cNvPr id="37" name="圆角矩形 36"/>
                <p:cNvSpPr/>
                <p:nvPr/>
              </p:nvSpPr>
              <p:spPr>
                <a:xfrm>
                  <a:off x="4205" y="4779"/>
                  <a:ext cx="2566" cy="92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分论点</a:t>
                  </a:r>
                  <a:endParaRPr lang="zh-CN" altLang="en-US">
                    <a:latin typeface="微软雅黑" panose="020B0503020204020204" charset="-122"/>
                    <a:ea typeface="微软雅黑" panose="020B0503020204020204" charset="-122"/>
                  </a:endParaRPr>
                </a:p>
              </p:txBody>
            </p:sp>
            <p:sp>
              <p:nvSpPr>
                <p:cNvPr id="38" name="圆角矩形 37"/>
                <p:cNvSpPr/>
                <p:nvPr/>
              </p:nvSpPr>
              <p:spPr>
                <a:xfrm>
                  <a:off x="3499" y="6726"/>
                  <a:ext cx="1415" cy="929"/>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论据</a:t>
                  </a:r>
                  <a:endParaRPr lang="zh-CN" altLang="en-US">
                    <a:latin typeface="微软雅黑" panose="020B0503020204020204" charset="-122"/>
                    <a:ea typeface="微软雅黑" panose="020B0503020204020204" charset="-122"/>
                  </a:endParaRPr>
                </a:p>
              </p:txBody>
            </p:sp>
            <p:sp>
              <p:nvSpPr>
                <p:cNvPr id="39" name="圆角矩形 38"/>
                <p:cNvSpPr/>
                <p:nvPr/>
              </p:nvSpPr>
              <p:spPr>
                <a:xfrm>
                  <a:off x="5964" y="6726"/>
                  <a:ext cx="1415" cy="929"/>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论据</a:t>
                  </a:r>
                  <a:endParaRPr lang="zh-CN" altLang="en-US">
                    <a:latin typeface="微软雅黑" panose="020B0503020204020204" charset="-122"/>
                    <a:ea typeface="微软雅黑" panose="020B0503020204020204" charset="-122"/>
                  </a:endParaRPr>
                </a:p>
              </p:txBody>
            </p:sp>
            <p:cxnSp>
              <p:nvCxnSpPr>
                <p:cNvPr id="40" name="肘形连接符 39"/>
                <p:cNvCxnSpPr/>
                <p:nvPr/>
              </p:nvCxnSpPr>
              <p:spPr>
                <a:xfrm rot="5400000">
                  <a:off x="4336" y="5576"/>
                  <a:ext cx="1018" cy="1281"/>
                </a:xfrm>
                <a:prstGeom prst="bentConnector3">
                  <a:avLst>
                    <a:gd name="adj1" fmla="val 49951"/>
                  </a:avLst>
                </a:prstGeom>
              </p:spPr>
              <p:style>
                <a:lnRef idx="3">
                  <a:schemeClr val="accent6"/>
                </a:lnRef>
                <a:fillRef idx="0">
                  <a:schemeClr val="accent6"/>
                </a:fillRef>
                <a:effectRef idx="2">
                  <a:schemeClr val="accent6"/>
                </a:effectRef>
                <a:fontRef idx="minor">
                  <a:schemeClr val="tx1"/>
                </a:fontRef>
              </p:style>
            </p:cxnSp>
            <p:cxnSp>
              <p:nvCxnSpPr>
                <p:cNvPr id="41" name="肘形连接符 40"/>
                <p:cNvCxnSpPr>
                  <a:stCxn id="37" idx="2"/>
                  <a:endCxn id="39" idx="0"/>
                </p:cNvCxnSpPr>
                <p:nvPr/>
              </p:nvCxnSpPr>
              <p:spPr>
                <a:xfrm rot="5400000" flipV="1">
                  <a:off x="5571" y="5625"/>
                  <a:ext cx="1018" cy="1184"/>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cxnSp>
            <p:nvCxnSpPr>
              <p:cNvPr id="42" name="肘形连接符 41"/>
              <p:cNvCxnSpPr>
                <a:stCxn id="3" idx="2"/>
                <a:endCxn id="4" idx="0"/>
              </p:cNvCxnSpPr>
              <p:nvPr/>
            </p:nvCxnSpPr>
            <p:spPr>
              <a:xfrm rot="5400000">
                <a:off x="7283" y="1799"/>
                <a:ext cx="1341" cy="4930"/>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5" name="肘形连接符 44"/>
              <p:cNvCxnSpPr/>
              <p:nvPr/>
            </p:nvCxnSpPr>
            <p:spPr>
              <a:xfrm>
                <a:off x="10419" y="4265"/>
                <a:ext cx="4943" cy="670"/>
              </a:xfrm>
              <a:prstGeom prst="bentConnector3">
                <a:avLst>
                  <a:gd name="adj1" fmla="val 100404"/>
                </a:avLst>
              </a:prstGeom>
            </p:spPr>
            <p:style>
              <a:lnRef idx="3">
                <a:schemeClr val="accent6"/>
              </a:lnRef>
              <a:fillRef idx="0">
                <a:schemeClr val="accent6"/>
              </a:fillRef>
              <a:effectRef idx="2">
                <a:schemeClr val="accent6"/>
              </a:effectRef>
              <a:fontRef idx="minor">
                <a:schemeClr val="tx1"/>
              </a:fontRef>
            </p:style>
          </p:cxnSp>
          <p:cxnSp>
            <p:nvCxnSpPr>
              <p:cNvPr id="46" name="直接连接符 45"/>
              <p:cNvCxnSpPr>
                <a:endCxn id="31" idx="0"/>
              </p:cNvCxnSpPr>
              <p:nvPr/>
            </p:nvCxnSpPr>
            <p:spPr>
              <a:xfrm>
                <a:off x="10418" y="3642"/>
                <a:ext cx="0" cy="1293"/>
              </a:xfrm>
              <a:prstGeom prst="line">
                <a:avLst/>
              </a:prstGeom>
            </p:spPr>
            <p:style>
              <a:lnRef idx="3">
                <a:schemeClr val="accent6"/>
              </a:lnRef>
              <a:fillRef idx="0">
                <a:schemeClr val="accent6"/>
              </a:fillRef>
              <a:effectRef idx="2">
                <a:schemeClr val="accent6"/>
              </a:effectRef>
              <a:fontRef idx="minor">
                <a:schemeClr val="tx1"/>
              </a:fontRef>
            </p:style>
          </p:cxnSp>
          <p:sp>
            <p:nvSpPr>
              <p:cNvPr id="49" name="右箭头 48"/>
              <p:cNvSpPr/>
              <p:nvPr/>
            </p:nvSpPr>
            <p:spPr>
              <a:xfrm>
                <a:off x="5027" y="7267"/>
                <a:ext cx="799" cy="11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0" name="右箭头 49"/>
              <p:cNvSpPr/>
              <p:nvPr/>
            </p:nvSpPr>
            <p:spPr>
              <a:xfrm>
                <a:off x="10004" y="7263"/>
                <a:ext cx="799" cy="11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右箭头 50"/>
              <p:cNvSpPr/>
              <p:nvPr/>
            </p:nvSpPr>
            <p:spPr>
              <a:xfrm>
                <a:off x="14899" y="7263"/>
                <a:ext cx="799" cy="11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2" name="文本框 51"/>
              <p:cNvSpPr txBox="1"/>
              <p:nvPr/>
            </p:nvSpPr>
            <p:spPr>
              <a:xfrm>
                <a:off x="3499" y="8443"/>
                <a:ext cx="2403" cy="698"/>
              </a:xfrm>
              <a:prstGeom prst="rect">
                <a:avLst/>
              </a:prstGeom>
              <a:noFill/>
            </p:spPr>
            <p:txBody>
              <a:bodyPr wrap="square" rtlCol="0">
                <a:spAutoFit/>
              </a:bodyPr>
              <a:lstStyle/>
              <a:p>
                <a:r>
                  <a:rPr lang="zh-CN" altLang="en-US" b="1">
                    <a:solidFill>
                      <a:srgbClr val="7030A0"/>
                    </a:solidFill>
                    <a:latin typeface="微软雅黑" panose="020B0503020204020204" charset="-122"/>
                    <a:ea typeface="微软雅黑" panose="020B0503020204020204" charset="-122"/>
                  </a:rPr>
                  <a:t>结论先行</a:t>
                </a:r>
                <a:endParaRPr lang="zh-CN" altLang="en-US" b="1">
                  <a:solidFill>
                    <a:srgbClr val="7030A0"/>
                  </a:solidFill>
                  <a:latin typeface="微软雅黑" panose="020B0503020204020204" charset="-122"/>
                  <a:ea typeface="微软雅黑" panose="020B0503020204020204" charset="-122"/>
                </a:endParaRPr>
              </a:p>
            </p:txBody>
          </p:sp>
          <p:sp>
            <p:nvSpPr>
              <p:cNvPr id="53" name="文本框 52"/>
              <p:cNvSpPr txBox="1"/>
              <p:nvPr/>
            </p:nvSpPr>
            <p:spPr>
              <a:xfrm>
                <a:off x="7342" y="8462"/>
                <a:ext cx="2403" cy="698"/>
              </a:xfrm>
              <a:prstGeom prst="rect">
                <a:avLst/>
              </a:prstGeom>
              <a:noFill/>
            </p:spPr>
            <p:txBody>
              <a:bodyPr wrap="square" rtlCol="0">
                <a:spAutoFit/>
              </a:bodyPr>
              <a:lstStyle/>
              <a:p>
                <a:r>
                  <a:rPr lang="zh-CN" altLang="en-US" b="1">
                    <a:solidFill>
                      <a:schemeClr val="accent5"/>
                    </a:solidFill>
                    <a:latin typeface="微软雅黑" panose="020B0503020204020204" charset="-122"/>
                    <a:ea typeface="微软雅黑" panose="020B0503020204020204" charset="-122"/>
                  </a:rPr>
                  <a:t>以上统下</a:t>
                </a:r>
                <a:endParaRPr lang="zh-CN" altLang="en-US" b="1">
                  <a:solidFill>
                    <a:schemeClr val="accent5"/>
                  </a:solidFill>
                  <a:latin typeface="微软雅黑" panose="020B0503020204020204" charset="-122"/>
                  <a:ea typeface="微软雅黑" panose="020B0503020204020204" charset="-122"/>
                </a:endParaRPr>
              </a:p>
            </p:txBody>
          </p:sp>
          <p:sp>
            <p:nvSpPr>
              <p:cNvPr id="54" name="文本框 53"/>
              <p:cNvSpPr txBox="1"/>
              <p:nvPr/>
            </p:nvSpPr>
            <p:spPr>
              <a:xfrm>
                <a:off x="11185" y="8484"/>
                <a:ext cx="2403" cy="698"/>
              </a:xfrm>
              <a:prstGeom prst="rect">
                <a:avLst/>
              </a:prstGeom>
              <a:noFill/>
            </p:spPr>
            <p:txBody>
              <a:bodyPr wrap="square" rtlCol="0">
                <a:spAutoFit/>
              </a:bodyPr>
              <a:lstStyle/>
              <a:p>
                <a:r>
                  <a:rPr lang="zh-CN" altLang="en-US" b="1">
                    <a:solidFill>
                      <a:schemeClr val="accent2"/>
                    </a:solidFill>
                    <a:latin typeface="微软雅黑" panose="020B0503020204020204" charset="-122"/>
                    <a:ea typeface="微软雅黑" panose="020B0503020204020204" charset="-122"/>
                  </a:rPr>
                  <a:t>归纳分组</a:t>
                </a:r>
                <a:endParaRPr lang="zh-CN" altLang="en-US" b="1">
                  <a:solidFill>
                    <a:schemeClr val="accent2"/>
                  </a:solidFill>
                  <a:latin typeface="微软雅黑" panose="020B0503020204020204" charset="-122"/>
                  <a:ea typeface="微软雅黑" panose="020B0503020204020204" charset="-122"/>
                </a:endParaRPr>
              </a:p>
            </p:txBody>
          </p:sp>
          <p:sp>
            <p:nvSpPr>
              <p:cNvPr id="55" name="文本框 54"/>
              <p:cNvSpPr txBox="1"/>
              <p:nvPr/>
            </p:nvSpPr>
            <p:spPr>
              <a:xfrm>
                <a:off x="15028" y="8560"/>
                <a:ext cx="2402" cy="698"/>
              </a:xfrm>
              <a:prstGeom prst="rect">
                <a:avLst/>
              </a:prstGeom>
              <a:noFill/>
            </p:spPr>
            <p:txBody>
              <a:bodyPr wrap="square" rtlCol="0">
                <a:spAutoFit/>
              </a:bodyPr>
              <a:lstStyle/>
              <a:p>
                <a:r>
                  <a:rPr lang="zh-CN" altLang="en-US" b="1">
                    <a:solidFill>
                      <a:schemeClr val="accent6"/>
                    </a:solidFill>
                    <a:latin typeface="微软雅黑" panose="020B0503020204020204" charset="-122"/>
                    <a:ea typeface="微软雅黑" panose="020B0503020204020204" charset="-122"/>
                  </a:rPr>
                  <a:t>逻辑递进</a:t>
                </a:r>
                <a:endParaRPr lang="zh-CN" altLang="en-US" b="1">
                  <a:solidFill>
                    <a:schemeClr val="accent6"/>
                  </a:solidFill>
                  <a:latin typeface="微软雅黑" panose="020B0503020204020204" charset="-122"/>
                  <a:ea typeface="微软雅黑" panose="020B0503020204020204" charset="-122"/>
                </a:endParaRPr>
              </a:p>
            </p:txBody>
          </p:sp>
        </p:grpSp>
      </p:grpSp>
      <p:sp>
        <p:nvSpPr>
          <p:cNvPr id="2"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金字塔原理</a:t>
            </a:r>
            <a:endParaRPr lang="zh-CN" altLang="en-US">
              <a:solidFill>
                <a:schemeClr val="bg1">
                  <a:lumMod val="50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原则介绍</a:t>
            </a:r>
            <a:endParaRPr lang="zh-CN" altLang="en-US"/>
          </a:p>
        </p:txBody>
      </p:sp>
      <p:grpSp>
        <p:nvGrpSpPr>
          <p:cNvPr id="125" name="组合 124"/>
          <p:cNvGrpSpPr/>
          <p:nvPr/>
        </p:nvGrpSpPr>
        <p:grpSpPr>
          <a:xfrm>
            <a:off x="346710" y="1840865"/>
            <a:ext cx="4349750" cy="3888740"/>
            <a:chOff x="2173288" y="1249364"/>
            <a:chExt cx="5286376" cy="4887912"/>
          </a:xfrm>
        </p:grpSpPr>
        <p:sp>
          <p:nvSpPr>
            <p:cNvPr id="126" name="Freeform 132"/>
            <p:cNvSpPr/>
            <p:nvPr/>
          </p:nvSpPr>
          <p:spPr bwMode="auto">
            <a:xfrm>
              <a:off x="4576763" y="1249364"/>
              <a:ext cx="762000" cy="1304925"/>
            </a:xfrm>
            <a:custGeom>
              <a:avLst/>
              <a:gdLst>
                <a:gd name="T0" fmla="*/ 0 w 673"/>
                <a:gd name="T1" fmla="*/ 2147483646 h 1153"/>
                <a:gd name="T2" fmla="*/ 0 w 673"/>
                <a:gd name="T3" fmla="*/ 0 h 1153"/>
                <a:gd name="T4" fmla="*/ 2147483646 w 673"/>
                <a:gd name="T5" fmla="*/ 2147483646 h 1153"/>
                <a:gd name="T6" fmla="*/ 0 w 673"/>
                <a:gd name="T7" fmla="*/ 2147483646 h 11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3" h="1153">
                  <a:moveTo>
                    <a:pt x="0" y="1153"/>
                  </a:moveTo>
                  <a:lnTo>
                    <a:pt x="0" y="0"/>
                  </a:lnTo>
                  <a:lnTo>
                    <a:pt x="673" y="761"/>
                  </a:lnTo>
                  <a:lnTo>
                    <a:pt x="0" y="1153"/>
                  </a:lnTo>
                  <a:close/>
                </a:path>
              </a:pathLst>
            </a:custGeom>
            <a:solidFill>
              <a:srgbClr val="A2DA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 name="Freeform 133"/>
            <p:cNvSpPr/>
            <p:nvPr/>
          </p:nvSpPr>
          <p:spPr bwMode="auto">
            <a:xfrm>
              <a:off x="3940175" y="1249364"/>
              <a:ext cx="636588" cy="1304925"/>
            </a:xfrm>
            <a:custGeom>
              <a:avLst/>
              <a:gdLst>
                <a:gd name="T0" fmla="*/ 2147483646 w 562"/>
                <a:gd name="T1" fmla="*/ 0 h 1153"/>
                <a:gd name="T2" fmla="*/ 0 w 562"/>
                <a:gd name="T3" fmla="*/ 2147483646 h 1153"/>
                <a:gd name="T4" fmla="*/ 2147483646 w 562"/>
                <a:gd name="T5" fmla="*/ 2147483646 h 1153"/>
                <a:gd name="T6" fmla="*/ 2147483646 w 562"/>
                <a:gd name="T7" fmla="*/ 0 h 11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2" h="1153">
                  <a:moveTo>
                    <a:pt x="562" y="0"/>
                  </a:moveTo>
                  <a:lnTo>
                    <a:pt x="0" y="777"/>
                  </a:lnTo>
                  <a:lnTo>
                    <a:pt x="562" y="1153"/>
                  </a:lnTo>
                  <a:lnTo>
                    <a:pt x="562" y="0"/>
                  </a:lnTo>
                  <a:close/>
                </a:path>
              </a:pathLst>
            </a:custGeom>
            <a:solidFill>
              <a:srgbClr val="9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134"/>
            <p:cNvSpPr/>
            <p:nvPr/>
          </p:nvSpPr>
          <p:spPr bwMode="auto">
            <a:xfrm>
              <a:off x="2774951" y="3190875"/>
              <a:ext cx="1787525" cy="1722438"/>
            </a:xfrm>
            <a:custGeom>
              <a:avLst/>
              <a:gdLst>
                <a:gd name="T0" fmla="*/ 2147483646 w 1579"/>
                <a:gd name="T1" fmla="*/ 0 h 1521"/>
                <a:gd name="T2" fmla="*/ 0 w 1579"/>
                <a:gd name="T3" fmla="*/ 2147483646 h 1521"/>
                <a:gd name="T4" fmla="*/ 2147483646 w 1579"/>
                <a:gd name="T5" fmla="*/ 2147483646 h 1521"/>
                <a:gd name="T6" fmla="*/ 2147483646 w 1579"/>
                <a:gd name="T7" fmla="*/ 2147483646 h 1521"/>
                <a:gd name="T8" fmla="*/ 2147483646 w 1579"/>
                <a:gd name="T9" fmla="*/ 0 h 15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9" h="1521">
                  <a:moveTo>
                    <a:pt x="340" y="0"/>
                  </a:moveTo>
                  <a:lnTo>
                    <a:pt x="0" y="466"/>
                  </a:lnTo>
                  <a:lnTo>
                    <a:pt x="1579" y="1521"/>
                  </a:lnTo>
                  <a:lnTo>
                    <a:pt x="1579" y="829"/>
                  </a:lnTo>
                  <a:lnTo>
                    <a:pt x="340" y="0"/>
                  </a:lnTo>
                  <a:close/>
                </a:path>
              </a:pathLst>
            </a:custGeom>
            <a:solidFill>
              <a:srgbClr val="E2A45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135"/>
            <p:cNvSpPr/>
            <p:nvPr/>
          </p:nvSpPr>
          <p:spPr bwMode="auto">
            <a:xfrm>
              <a:off x="4562476" y="3149601"/>
              <a:ext cx="2168525" cy="1763713"/>
            </a:xfrm>
            <a:custGeom>
              <a:avLst/>
              <a:gdLst>
                <a:gd name="T0" fmla="*/ 0 w 1914"/>
                <a:gd name="T1" fmla="*/ 2147483646 h 1557"/>
                <a:gd name="T2" fmla="*/ 0 w 1914"/>
                <a:gd name="T3" fmla="*/ 2147483646 h 1557"/>
                <a:gd name="T4" fmla="*/ 2147483646 w 1914"/>
                <a:gd name="T5" fmla="*/ 2147483646 h 1557"/>
                <a:gd name="T6" fmla="*/ 2147483646 w 1914"/>
                <a:gd name="T7" fmla="*/ 0 h 1557"/>
                <a:gd name="T8" fmla="*/ 0 w 1914"/>
                <a:gd name="T9" fmla="*/ 2147483646 h 1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4" h="1557">
                  <a:moveTo>
                    <a:pt x="0" y="865"/>
                  </a:moveTo>
                  <a:lnTo>
                    <a:pt x="0" y="1557"/>
                  </a:lnTo>
                  <a:lnTo>
                    <a:pt x="1914" y="478"/>
                  </a:lnTo>
                  <a:lnTo>
                    <a:pt x="1486" y="0"/>
                  </a:lnTo>
                  <a:lnTo>
                    <a:pt x="0" y="865"/>
                  </a:lnTo>
                  <a:close/>
                </a:path>
              </a:pathLst>
            </a:custGeom>
            <a:solidFill>
              <a:srgbClr val="FDBB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 name="Freeform 136"/>
            <p:cNvSpPr/>
            <p:nvPr/>
          </p:nvSpPr>
          <p:spPr bwMode="auto">
            <a:xfrm>
              <a:off x="3249614" y="2670175"/>
              <a:ext cx="1317625" cy="1271588"/>
            </a:xfrm>
            <a:custGeom>
              <a:avLst/>
              <a:gdLst>
                <a:gd name="T0" fmla="*/ 2147483646 w 1163"/>
                <a:gd name="T1" fmla="*/ 0 h 1123"/>
                <a:gd name="T2" fmla="*/ 0 w 1163"/>
                <a:gd name="T3" fmla="*/ 2147483646 h 1123"/>
                <a:gd name="T4" fmla="*/ 2147483646 w 1163"/>
                <a:gd name="T5" fmla="*/ 2147483646 h 1123"/>
                <a:gd name="T6" fmla="*/ 2147483646 w 1163"/>
                <a:gd name="T7" fmla="*/ 2147483646 h 1123"/>
                <a:gd name="T8" fmla="*/ 2147483646 w 1163"/>
                <a:gd name="T9" fmla="*/ 0 h 1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3" h="1123">
                  <a:moveTo>
                    <a:pt x="254" y="0"/>
                  </a:moveTo>
                  <a:lnTo>
                    <a:pt x="0" y="347"/>
                  </a:lnTo>
                  <a:lnTo>
                    <a:pt x="1163" y="1123"/>
                  </a:lnTo>
                  <a:lnTo>
                    <a:pt x="1163" y="609"/>
                  </a:lnTo>
                  <a:lnTo>
                    <a:pt x="254" y="0"/>
                  </a:lnTo>
                  <a:close/>
                </a:path>
              </a:pathLst>
            </a:custGeom>
            <a:solidFill>
              <a:srgbClr val="E2CD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 name="Freeform 137"/>
            <p:cNvSpPr/>
            <p:nvPr/>
          </p:nvSpPr>
          <p:spPr bwMode="auto">
            <a:xfrm>
              <a:off x="4572001" y="2638426"/>
              <a:ext cx="1590675" cy="1300163"/>
            </a:xfrm>
            <a:custGeom>
              <a:avLst/>
              <a:gdLst>
                <a:gd name="T0" fmla="*/ 0 w 1404"/>
                <a:gd name="T1" fmla="*/ 2147483646 h 1147"/>
                <a:gd name="T2" fmla="*/ 0 w 1404"/>
                <a:gd name="T3" fmla="*/ 2147483646 h 1147"/>
                <a:gd name="T4" fmla="*/ 2147483646 w 1404"/>
                <a:gd name="T5" fmla="*/ 2147483646 h 1147"/>
                <a:gd name="T6" fmla="*/ 2147483646 w 1404"/>
                <a:gd name="T7" fmla="*/ 0 h 1147"/>
                <a:gd name="T8" fmla="*/ 0 w 1404"/>
                <a:gd name="T9" fmla="*/ 2147483646 h 1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4" h="1147">
                  <a:moveTo>
                    <a:pt x="0" y="633"/>
                  </a:moveTo>
                  <a:lnTo>
                    <a:pt x="0" y="1147"/>
                  </a:lnTo>
                  <a:lnTo>
                    <a:pt x="1404" y="357"/>
                  </a:lnTo>
                  <a:lnTo>
                    <a:pt x="1083" y="0"/>
                  </a:lnTo>
                  <a:lnTo>
                    <a:pt x="0" y="633"/>
                  </a:lnTo>
                  <a:close/>
                </a:path>
              </a:pathLst>
            </a:custGeom>
            <a:solidFill>
              <a:srgbClr val="FFEA6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2" name="Freeform 138"/>
            <p:cNvSpPr/>
            <p:nvPr/>
          </p:nvSpPr>
          <p:spPr bwMode="auto">
            <a:xfrm>
              <a:off x="3635376" y="2251076"/>
              <a:ext cx="938213" cy="904875"/>
            </a:xfrm>
            <a:custGeom>
              <a:avLst/>
              <a:gdLst>
                <a:gd name="T0" fmla="*/ 2147483646 w 829"/>
                <a:gd name="T1" fmla="*/ 0 h 799"/>
                <a:gd name="T2" fmla="*/ 0 w 829"/>
                <a:gd name="T3" fmla="*/ 2147483646 h 799"/>
                <a:gd name="T4" fmla="*/ 2147483646 w 829"/>
                <a:gd name="T5" fmla="*/ 2147483646 h 799"/>
                <a:gd name="T6" fmla="*/ 2147483646 w 829"/>
                <a:gd name="T7" fmla="*/ 2147483646 h 799"/>
                <a:gd name="T8" fmla="*/ 2147483646 w 829"/>
                <a:gd name="T9" fmla="*/ 0 h 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9" h="799">
                  <a:moveTo>
                    <a:pt x="183" y="0"/>
                  </a:moveTo>
                  <a:lnTo>
                    <a:pt x="0" y="248"/>
                  </a:lnTo>
                  <a:lnTo>
                    <a:pt x="829" y="799"/>
                  </a:lnTo>
                  <a:lnTo>
                    <a:pt x="829" y="432"/>
                  </a:lnTo>
                  <a:lnTo>
                    <a:pt x="183" y="0"/>
                  </a:lnTo>
                  <a:close/>
                </a:path>
              </a:pathLst>
            </a:custGeom>
            <a:solidFill>
              <a:srgbClr val="20AD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 name="Freeform 139"/>
            <p:cNvSpPr/>
            <p:nvPr/>
          </p:nvSpPr>
          <p:spPr bwMode="auto">
            <a:xfrm>
              <a:off x="4573589" y="2233614"/>
              <a:ext cx="1127125" cy="922337"/>
            </a:xfrm>
            <a:custGeom>
              <a:avLst/>
              <a:gdLst>
                <a:gd name="T0" fmla="*/ 0 w 995"/>
                <a:gd name="T1" fmla="*/ 2147483646 h 815"/>
                <a:gd name="T2" fmla="*/ 0 w 995"/>
                <a:gd name="T3" fmla="*/ 2147483646 h 815"/>
                <a:gd name="T4" fmla="*/ 2147483646 w 995"/>
                <a:gd name="T5" fmla="*/ 2147483646 h 815"/>
                <a:gd name="T6" fmla="*/ 2147483646 w 995"/>
                <a:gd name="T7" fmla="*/ 0 h 815"/>
                <a:gd name="T8" fmla="*/ 0 w 995"/>
                <a:gd name="T9" fmla="*/ 2147483646 h 8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5" h="815">
                  <a:moveTo>
                    <a:pt x="0" y="448"/>
                  </a:moveTo>
                  <a:lnTo>
                    <a:pt x="0" y="815"/>
                  </a:lnTo>
                  <a:lnTo>
                    <a:pt x="995" y="256"/>
                  </a:lnTo>
                  <a:lnTo>
                    <a:pt x="767" y="0"/>
                  </a:lnTo>
                  <a:lnTo>
                    <a:pt x="0" y="448"/>
                  </a:lnTo>
                  <a:close/>
                </a:path>
              </a:pathLst>
            </a:custGeom>
            <a:solidFill>
              <a:srgbClr val="20BBE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 name="Freeform 140"/>
            <p:cNvSpPr/>
            <p:nvPr/>
          </p:nvSpPr>
          <p:spPr bwMode="auto">
            <a:xfrm>
              <a:off x="2173288" y="3860801"/>
              <a:ext cx="2393950" cy="2276475"/>
            </a:xfrm>
            <a:custGeom>
              <a:avLst/>
              <a:gdLst>
                <a:gd name="T0" fmla="*/ 2147483646 w 2114"/>
                <a:gd name="T1" fmla="*/ 0 h 2010"/>
                <a:gd name="T2" fmla="*/ 0 w 2114"/>
                <a:gd name="T3" fmla="*/ 2147483646 h 2010"/>
                <a:gd name="T4" fmla="*/ 2147483646 w 2114"/>
                <a:gd name="T5" fmla="*/ 2147483646 h 2010"/>
                <a:gd name="T6" fmla="*/ 2147483646 w 2114"/>
                <a:gd name="T7" fmla="*/ 2147483646 h 2010"/>
                <a:gd name="T8" fmla="*/ 2147483646 w 2114"/>
                <a:gd name="T9" fmla="*/ 0 h 20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14" h="2010">
                  <a:moveTo>
                    <a:pt x="437" y="0"/>
                  </a:moveTo>
                  <a:lnTo>
                    <a:pt x="0" y="599"/>
                  </a:lnTo>
                  <a:lnTo>
                    <a:pt x="2114" y="2010"/>
                  </a:lnTo>
                  <a:lnTo>
                    <a:pt x="2114" y="1125"/>
                  </a:lnTo>
                  <a:lnTo>
                    <a:pt x="437" y="0"/>
                  </a:lnTo>
                  <a:close/>
                </a:path>
              </a:pathLst>
            </a:custGeom>
            <a:solidFill>
              <a:srgbClr val="D6584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5" name="Freeform 141"/>
            <p:cNvSpPr/>
            <p:nvPr/>
          </p:nvSpPr>
          <p:spPr bwMode="auto">
            <a:xfrm>
              <a:off x="4567239" y="3811589"/>
              <a:ext cx="2892425" cy="2325687"/>
            </a:xfrm>
            <a:custGeom>
              <a:avLst/>
              <a:gdLst>
                <a:gd name="T0" fmla="*/ 0 w 2553"/>
                <a:gd name="T1" fmla="*/ 2147483646 h 2054"/>
                <a:gd name="T2" fmla="*/ 0 w 2553"/>
                <a:gd name="T3" fmla="*/ 2147483646 h 2054"/>
                <a:gd name="T4" fmla="*/ 2147483646 w 2553"/>
                <a:gd name="T5" fmla="*/ 2147483646 h 2054"/>
                <a:gd name="T6" fmla="*/ 2147483646 w 2553"/>
                <a:gd name="T7" fmla="*/ 0 h 2054"/>
                <a:gd name="T8" fmla="*/ 0 w 2553"/>
                <a:gd name="T9" fmla="*/ 2147483646 h 20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53" h="2054">
                  <a:moveTo>
                    <a:pt x="0" y="1169"/>
                  </a:moveTo>
                  <a:lnTo>
                    <a:pt x="0" y="2054"/>
                  </a:lnTo>
                  <a:lnTo>
                    <a:pt x="2553" y="617"/>
                  </a:lnTo>
                  <a:lnTo>
                    <a:pt x="2004" y="0"/>
                  </a:lnTo>
                  <a:lnTo>
                    <a:pt x="0" y="1169"/>
                  </a:lnTo>
                  <a:close/>
                </a:path>
              </a:pathLst>
            </a:custGeom>
            <a:solidFill>
              <a:srgbClr val="F2664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 name="Freeform 142"/>
            <p:cNvSpPr/>
            <p:nvPr/>
          </p:nvSpPr>
          <p:spPr bwMode="auto">
            <a:xfrm>
              <a:off x="3940175" y="1941514"/>
              <a:ext cx="636588" cy="612775"/>
            </a:xfrm>
            <a:custGeom>
              <a:avLst/>
              <a:gdLst>
                <a:gd name="T0" fmla="*/ 2147483646 w 562"/>
                <a:gd name="T1" fmla="*/ 0 h 542"/>
                <a:gd name="T2" fmla="*/ 0 w 562"/>
                <a:gd name="T3" fmla="*/ 2147483646 h 542"/>
                <a:gd name="T4" fmla="*/ 2147483646 w 562"/>
                <a:gd name="T5" fmla="*/ 2147483646 h 542"/>
                <a:gd name="T6" fmla="*/ 2147483646 w 562"/>
                <a:gd name="T7" fmla="*/ 2147483646 h 542"/>
                <a:gd name="T8" fmla="*/ 2147483646 w 562"/>
                <a:gd name="T9" fmla="*/ 0 h 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2" h="542">
                  <a:moveTo>
                    <a:pt x="122" y="0"/>
                  </a:moveTo>
                  <a:lnTo>
                    <a:pt x="0" y="166"/>
                  </a:lnTo>
                  <a:lnTo>
                    <a:pt x="562" y="542"/>
                  </a:lnTo>
                  <a:lnTo>
                    <a:pt x="562" y="294"/>
                  </a:lnTo>
                  <a:lnTo>
                    <a:pt x="122" y="0"/>
                  </a:lnTo>
                  <a:close/>
                </a:path>
              </a:pathLst>
            </a:custGeom>
            <a:solidFill>
              <a:srgbClr val="9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7" name="组合 136"/>
            <p:cNvGrpSpPr/>
            <p:nvPr/>
          </p:nvGrpSpPr>
          <p:grpSpPr>
            <a:xfrm>
              <a:off x="6798718" y="3371560"/>
              <a:ext cx="289949" cy="79283"/>
              <a:chOff x="9611459" y="3143851"/>
              <a:chExt cx="289949" cy="79283"/>
            </a:xfrm>
            <a:solidFill>
              <a:srgbClr val="FFFFFF"/>
            </a:solidFill>
          </p:grpSpPr>
          <p:sp>
            <p:nvSpPr>
              <p:cNvPr id="168" name="Oval 250"/>
              <p:cNvSpPr>
                <a:spLocks noChangeArrowheads="1"/>
              </p:cNvSpPr>
              <p:nvPr/>
            </p:nvSpPr>
            <p:spPr bwMode="auto">
              <a:xfrm>
                <a:off x="9611459" y="3143851"/>
                <a:ext cx="79283" cy="792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69" name="Oval 251"/>
              <p:cNvSpPr>
                <a:spLocks noChangeArrowheads="1"/>
              </p:cNvSpPr>
              <p:nvPr/>
            </p:nvSpPr>
            <p:spPr bwMode="auto">
              <a:xfrm>
                <a:off x="9822125" y="3143851"/>
                <a:ext cx="79283" cy="792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grpSp>
        <p:grpSp>
          <p:nvGrpSpPr>
            <p:cNvPr id="140" name="组合 139"/>
            <p:cNvGrpSpPr/>
            <p:nvPr/>
          </p:nvGrpSpPr>
          <p:grpSpPr>
            <a:xfrm>
              <a:off x="5796355" y="2269527"/>
              <a:ext cx="122323" cy="99670"/>
              <a:chOff x="8609096" y="2041818"/>
              <a:chExt cx="122323" cy="99670"/>
            </a:xfrm>
            <a:solidFill>
              <a:srgbClr val="FFFFFF"/>
            </a:solidFill>
          </p:grpSpPr>
          <p:sp>
            <p:nvSpPr>
              <p:cNvPr id="153" name="Freeform 258"/>
              <p:cNvSpPr/>
              <p:nvPr/>
            </p:nvSpPr>
            <p:spPr bwMode="auto">
              <a:xfrm>
                <a:off x="8634014" y="2121101"/>
                <a:ext cx="74752" cy="20387"/>
              </a:xfrm>
              <a:custGeom>
                <a:avLst/>
                <a:gdLst>
                  <a:gd name="T0" fmla="*/ 33 w 33"/>
                  <a:gd name="T1" fmla="*/ 4 h 9"/>
                  <a:gd name="T2" fmla="*/ 28 w 33"/>
                  <a:gd name="T3" fmla="*/ 9 h 9"/>
                  <a:gd name="T4" fmla="*/ 4 w 33"/>
                  <a:gd name="T5" fmla="*/ 9 h 9"/>
                  <a:gd name="T6" fmla="*/ 0 w 33"/>
                  <a:gd name="T7" fmla="*/ 4 h 9"/>
                  <a:gd name="T8" fmla="*/ 0 w 33"/>
                  <a:gd name="T9" fmla="*/ 4 h 9"/>
                  <a:gd name="T10" fmla="*/ 4 w 33"/>
                  <a:gd name="T11" fmla="*/ 0 h 9"/>
                  <a:gd name="T12" fmla="*/ 28 w 33"/>
                  <a:gd name="T13" fmla="*/ 0 h 9"/>
                  <a:gd name="T14" fmla="*/ 33 w 33"/>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
                    <a:moveTo>
                      <a:pt x="33" y="4"/>
                    </a:moveTo>
                    <a:cubicBezTo>
                      <a:pt x="33" y="7"/>
                      <a:pt x="31" y="9"/>
                      <a:pt x="28" y="9"/>
                    </a:cubicBezTo>
                    <a:cubicBezTo>
                      <a:pt x="4" y="9"/>
                      <a:pt x="4" y="9"/>
                      <a:pt x="4" y="9"/>
                    </a:cubicBezTo>
                    <a:cubicBezTo>
                      <a:pt x="2" y="9"/>
                      <a:pt x="0" y="7"/>
                      <a:pt x="0" y="4"/>
                    </a:cubicBezTo>
                    <a:cubicBezTo>
                      <a:pt x="0" y="4"/>
                      <a:pt x="0" y="4"/>
                      <a:pt x="0" y="4"/>
                    </a:cubicBezTo>
                    <a:cubicBezTo>
                      <a:pt x="0" y="2"/>
                      <a:pt x="2" y="0"/>
                      <a:pt x="4" y="0"/>
                    </a:cubicBezTo>
                    <a:cubicBezTo>
                      <a:pt x="28" y="0"/>
                      <a:pt x="28" y="0"/>
                      <a:pt x="28" y="0"/>
                    </a:cubicBezTo>
                    <a:cubicBezTo>
                      <a:pt x="31" y="0"/>
                      <a:pt x="33" y="2"/>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4" name="Freeform 259"/>
              <p:cNvSpPr/>
              <p:nvPr/>
            </p:nvSpPr>
            <p:spPr bwMode="auto">
              <a:xfrm>
                <a:off x="8615892" y="2114305"/>
                <a:ext cx="110996" cy="15857"/>
              </a:xfrm>
              <a:custGeom>
                <a:avLst/>
                <a:gdLst>
                  <a:gd name="T0" fmla="*/ 6 w 49"/>
                  <a:gd name="T1" fmla="*/ 7 h 7"/>
                  <a:gd name="T2" fmla="*/ 42 w 49"/>
                  <a:gd name="T3" fmla="*/ 7 h 7"/>
                  <a:gd name="T4" fmla="*/ 45 w 49"/>
                  <a:gd name="T5" fmla="*/ 4 h 7"/>
                  <a:gd name="T6" fmla="*/ 49 w 49"/>
                  <a:gd name="T7" fmla="*/ 0 h 7"/>
                  <a:gd name="T8" fmla="*/ 0 w 49"/>
                  <a:gd name="T9" fmla="*/ 0 h 7"/>
                  <a:gd name="T10" fmla="*/ 0 w 49"/>
                  <a:gd name="T11" fmla="*/ 0 h 7"/>
                  <a:gd name="T12" fmla="*/ 6 w 4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9" h="7">
                    <a:moveTo>
                      <a:pt x="6" y="7"/>
                    </a:moveTo>
                    <a:cubicBezTo>
                      <a:pt x="42" y="7"/>
                      <a:pt x="42" y="7"/>
                      <a:pt x="42" y="7"/>
                    </a:cubicBezTo>
                    <a:cubicBezTo>
                      <a:pt x="43" y="6"/>
                      <a:pt x="44" y="6"/>
                      <a:pt x="45" y="4"/>
                    </a:cubicBezTo>
                    <a:cubicBezTo>
                      <a:pt x="47" y="2"/>
                      <a:pt x="48" y="1"/>
                      <a:pt x="49" y="0"/>
                    </a:cubicBezTo>
                    <a:cubicBezTo>
                      <a:pt x="0" y="0"/>
                      <a:pt x="0" y="0"/>
                      <a:pt x="0" y="0"/>
                    </a:cubicBezTo>
                    <a:cubicBezTo>
                      <a:pt x="0" y="0"/>
                      <a:pt x="0" y="0"/>
                      <a:pt x="0" y="0"/>
                    </a:cubicBezTo>
                    <a:cubicBezTo>
                      <a:pt x="0" y="1"/>
                      <a:pt x="5" y="6"/>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5" name="Freeform 260"/>
              <p:cNvSpPr/>
              <p:nvPr/>
            </p:nvSpPr>
            <p:spPr bwMode="auto">
              <a:xfrm>
                <a:off x="8611362" y="2057675"/>
                <a:ext cx="120057" cy="11326"/>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6" name="Freeform 261"/>
              <p:cNvSpPr/>
              <p:nvPr/>
            </p:nvSpPr>
            <p:spPr bwMode="auto">
              <a:xfrm>
                <a:off x="8611362" y="2075796"/>
                <a:ext cx="120057" cy="11326"/>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7" name="Freeform 262"/>
              <p:cNvSpPr/>
              <p:nvPr/>
            </p:nvSpPr>
            <p:spPr bwMode="auto">
              <a:xfrm>
                <a:off x="8611362" y="2091653"/>
                <a:ext cx="120057" cy="11326"/>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8" name="Freeform 263"/>
              <p:cNvSpPr/>
              <p:nvPr/>
            </p:nvSpPr>
            <p:spPr bwMode="auto">
              <a:xfrm>
                <a:off x="8611362" y="2107510"/>
                <a:ext cx="120057" cy="6796"/>
              </a:xfrm>
              <a:custGeom>
                <a:avLst/>
                <a:gdLst>
                  <a:gd name="T0" fmla="*/ 53 w 53"/>
                  <a:gd name="T1" fmla="*/ 1 h 3"/>
                  <a:gd name="T2" fmla="*/ 50 w 53"/>
                  <a:gd name="T3" fmla="*/ 3 h 3"/>
                  <a:gd name="T4" fmla="*/ 2 w 53"/>
                  <a:gd name="T5" fmla="*/ 3 h 3"/>
                  <a:gd name="T6" fmla="*/ 0 w 53"/>
                  <a:gd name="T7" fmla="*/ 1 h 3"/>
                  <a:gd name="T8" fmla="*/ 0 w 53"/>
                  <a:gd name="T9" fmla="*/ 1 h 3"/>
                  <a:gd name="T10" fmla="*/ 2 w 53"/>
                  <a:gd name="T11" fmla="*/ 0 h 3"/>
                  <a:gd name="T12" fmla="*/ 50 w 53"/>
                  <a:gd name="T13" fmla="*/ 0 h 3"/>
                  <a:gd name="T14" fmla="*/ 53 w 5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
                    <a:moveTo>
                      <a:pt x="53" y="1"/>
                    </a:moveTo>
                    <a:cubicBezTo>
                      <a:pt x="53" y="2"/>
                      <a:pt x="52" y="3"/>
                      <a:pt x="50" y="3"/>
                    </a:cubicBezTo>
                    <a:cubicBezTo>
                      <a:pt x="2" y="3"/>
                      <a:pt x="2" y="3"/>
                      <a:pt x="2" y="3"/>
                    </a:cubicBezTo>
                    <a:cubicBezTo>
                      <a:pt x="1" y="3"/>
                      <a:pt x="0" y="2"/>
                      <a:pt x="0" y="1"/>
                    </a:cubicBezTo>
                    <a:cubicBezTo>
                      <a:pt x="0" y="1"/>
                      <a:pt x="0" y="1"/>
                      <a:pt x="0" y="1"/>
                    </a:cubicBezTo>
                    <a:cubicBezTo>
                      <a:pt x="0" y="1"/>
                      <a:pt x="1" y="0"/>
                      <a:pt x="2" y="0"/>
                    </a:cubicBezTo>
                    <a:cubicBezTo>
                      <a:pt x="50" y="0"/>
                      <a:pt x="50" y="0"/>
                      <a:pt x="50" y="0"/>
                    </a:cubicBezTo>
                    <a:cubicBezTo>
                      <a:pt x="52" y="0"/>
                      <a:pt x="53" y="1"/>
                      <a:pt x="5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9" name="Freeform 264"/>
              <p:cNvSpPr/>
              <p:nvPr/>
            </p:nvSpPr>
            <p:spPr bwMode="auto">
              <a:xfrm>
                <a:off x="8609096" y="2041818"/>
                <a:ext cx="122322" cy="11326"/>
              </a:xfrm>
              <a:custGeom>
                <a:avLst/>
                <a:gdLst>
                  <a:gd name="T0" fmla="*/ 54 w 54"/>
                  <a:gd name="T1" fmla="*/ 2 h 5"/>
                  <a:gd name="T2" fmla="*/ 52 w 54"/>
                  <a:gd name="T3" fmla="*/ 5 h 5"/>
                  <a:gd name="T4" fmla="*/ 3 w 54"/>
                  <a:gd name="T5" fmla="*/ 5 h 5"/>
                  <a:gd name="T6" fmla="*/ 0 w 54"/>
                  <a:gd name="T7" fmla="*/ 2 h 5"/>
                  <a:gd name="T8" fmla="*/ 0 w 54"/>
                  <a:gd name="T9" fmla="*/ 2 h 5"/>
                  <a:gd name="T10" fmla="*/ 3 w 54"/>
                  <a:gd name="T11" fmla="*/ 0 h 5"/>
                  <a:gd name="T12" fmla="*/ 52 w 54"/>
                  <a:gd name="T13" fmla="*/ 0 h 5"/>
                  <a:gd name="T14" fmla="*/ 54 w 5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
                    <a:moveTo>
                      <a:pt x="54" y="2"/>
                    </a:moveTo>
                    <a:cubicBezTo>
                      <a:pt x="54" y="4"/>
                      <a:pt x="53" y="5"/>
                      <a:pt x="52" y="5"/>
                    </a:cubicBezTo>
                    <a:cubicBezTo>
                      <a:pt x="3" y="5"/>
                      <a:pt x="3" y="5"/>
                      <a:pt x="3" y="5"/>
                    </a:cubicBezTo>
                    <a:cubicBezTo>
                      <a:pt x="1" y="5"/>
                      <a:pt x="0" y="4"/>
                      <a:pt x="0" y="2"/>
                    </a:cubicBezTo>
                    <a:cubicBezTo>
                      <a:pt x="0" y="2"/>
                      <a:pt x="0" y="2"/>
                      <a:pt x="0" y="2"/>
                    </a:cubicBezTo>
                    <a:cubicBezTo>
                      <a:pt x="0" y="1"/>
                      <a:pt x="1" y="0"/>
                      <a:pt x="3" y="0"/>
                    </a:cubicBezTo>
                    <a:cubicBezTo>
                      <a:pt x="52" y="0"/>
                      <a:pt x="52" y="0"/>
                      <a:pt x="52" y="0"/>
                    </a:cubicBezTo>
                    <a:cubicBezTo>
                      <a:pt x="53" y="0"/>
                      <a:pt x="54" y="1"/>
                      <a:pt x="5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grpSp>
        <p:grpSp>
          <p:nvGrpSpPr>
            <p:cNvPr id="141" name="组合 140"/>
            <p:cNvGrpSpPr/>
            <p:nvPr/>
          </p:nvGrpSpPr>
          <p:grpSpPr>
            <a:xfrm>
              <a:off x="6320755" y="2593455"/>
              <a:ext cx="88343" cy="151770"/>
              <a:chOff x="9133496" y="2365745"/>
              <a:chExt cx="88343" cy="151770"/>
            </a:xfrm>
            <a:solidFill>
              <a:srgbClr val="FFFFFF"/>
            </a:solidFill>
          </p:grpSpPr>
          <p:sp>
            <p:nvSpPr>
              <p:cNvPr id="147" name="Rectangle 266"/>
              <p:cNvSpPr>
                <a:spLocks noChangeArrowheads="1"/>
              </p:cNvSpPr>
              <p:nvPr/>
            </p:nvSpPr>
            <p:spPr bwMode="auto">
              <a:xfrm>
                <a:off x="9172005" y="2365745"/>
                <a:ext cx="11326" cy="1517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dirty="0">
                  <a:latin typeface="微软雅黑" panose="020B0503020204020204" charset="-122"/>
                </a:endParaRPr>
              </a:p>
            </p:txBody>
          </p:sp>
          <p:sp>
            <p:nvSpPr>
              <p:cNvPr id="148" name="Freeform 267"/>
              <p:cNvSpPr/>
              <p:nvPr/>
            </p:nvSpPr>
            <p:spPr bwMode="auto">
              <a:xfrm>
                <a:off x="9133496" y="2469946"/>
                <a:ext cx="33978" cy="36244"/>
              </a:xfrm>
              <a:custGeom>
                <a:avLst/>
                <a:gdLst>
                  <a:gd name="T0" fmla="*/ 15 w 15"/>
                  <a:gd name="T1" fmla="*/ 10 h 16"/>
                  <a:gd name="T2" fmla="*/ 5 w 15"/>
                  <a:gd name="T3" fmla="*/ 0 h 16"/>
                  <a:gd name="T4" fmla="*/ 0 w 15"/>
                  <a:gd name="T5" fmla="*/ 1 h 16"/>
                  <a:gd name="T6" fmla="*/ 15 w 15"/>
                  <a:gd name="T7" fmla="*/ 16 h 16"/>
                  <a:gd name="T8" fmla="*/ 15 w 15"/>
                  <a:gd name="T9" fmla="*/ 10 h 16"/>
                </a:gdLst>
                <a:ahLst/>
                <a:cxnLst>
                  <a:cxn ang="0">
                    <a:pos x="T0" y="T1"/>
                  </a:cxn>
                  <a:cxn ang="0">
                    <a:pos x="T2" y="T3"/>
                  </a:cxn>
                  <a:cxn ang="0">
                    <a:pos x="T4" y="T5"/>
                  </a:cxn>
                  <a:cxn ang="0">
                    <a:pos x="T6" y="T7"/>
                  </a:cxn>
                  <a:cxn ang="0">
                    <a:pos x="T8" y="T9"/>
                  </a:cxn>
                </a:cxnLst>
                <a:rect l="0" t="0" r="r" b="b"/>
                <a:pathLst>
                  <a:path w="15" h="16">
                    <a:moveTo>
                      <a:pt x="15" y="10"/>
                    </a:moveTo>
                    <a:cubicBezTo>
                      <a:pt x="10" y="9"/>
                      <a:pt x="7" y="5"/>
                      <a:pt x="5" y="0"/>
                    </a:cubicBezTo>
                    <a:cubicBezTo>
                      <a:pt x="0" y="1"/>
                      <a:pt x="0" y="1"/>
                      <a:pt x="0" y="1"/>
                    </a:cubicBezTo>
                    <a:cubicBezTo>
                      <a:pt x="2" y="10"/>
                      <a:pt x="8" y="15"/>
                      <a:pt x="15" y="16"/>
                    </a:cubicBez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49" name="Freeform 268"/>
              <p:cNvSpPr/>
              <p:nvPr/>
            </p:nvSpPr>
            <p:spPr bwMode="auto">
              <a:xfrm>
                <a:off x="9138026" y="2374806"/>
                <a:ext cx="29448" cy="67957"/>
              </a:xfrm>
              <a:custGeom>
                <a:avLst/>
                <a:gdLst>
                  <a:gd name="T0" fmla="*/ 0 w 13"/>
                  <a:gd name="T1" fmla="*/ 18 h 30"/>
                  <a:gd name="T2" fmla="*/ 13 w 13"/>
                  <a:gd name="T3" fmla="*/ 30 h 30"/>
                  <a:gd name="T4" fmla="*/ 13 w 13"/>
                  <a:gd name="T5" fmla="*/ 24 h 30"/>
                  <a:gd name="T6" fmla="*/ 5 w 13"/>
                  <a:gd name="T7" fmla="*/ 15 h 30"/>
                  <a:gd name="T8" fmla="*/ 13 w 13"/>
                  <a:gd name="T9" fmla="*/ 7 h 30"/>
                  <a:gd name="T10" fmla="*/ 13 w 13"/>
                  <a:gd name="T11" fmla="*/ 6 h 30"/>
                  <a:gd name="T12" fmla="*/ 13 w 13"/>
                  <a:gd name="T13" fmla="*/ 0 h 30"/>
                  <a:gd name="T14" fmla="*/ 11 w 13"/>
                  <a:gd name="T15" fmla="*/ 1 h 30"/>
                  <a:gd name="T16" fmla="*/ 1 w 13"/>
                  <a:gd name="T17" fmla="*/ 12 h 30"/>
                  <a:gd name="T18" fmla="*/ 0 w 13"/>
                  <a:gd name="T19" fmla="*/ 15 h 30"/>
                  <a:gd name="T20" fmla="*/ 0 w 13"/>
                  <a:gd name="T2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18"/>
                    </a:moveTo>
                    <a:cubicBezTo>
                      <a:pt x="2" y="24"/>
                      <a:pt x="6" y="28"/>
                      <a:pt x="13" y="30"/>
                    </a:cubicBezTo>
                    <a:cubicBezTo>
                      <a:pt x="13" y="24"/>
                      <a:pt x="13" y="24"/>
                      <a:pt x="13" y="24"/>
                    </a:cubicBezTo>
                    <a:cubicBezTo>
                      <a:pt x="9" y="22"/>
                      <a:pt x="5" y="19"/>
                      <a:pt x="5" y="15"/>
                    </a:cubicBezTo>
                    <a:cubicBezTo>
                      <a:pt x="5" y="11"/>
                      <a:pt x="8" y="8"/>
                      <a:pt x="13" y="7"/>
                    </a:cubicBezTo>
                    <a:cubicBezTo>
                      <a:pt x="13" y="7"/>
                      <a:pt x="13" y="6"/>
                      <a:pt x="13" y="6"/>
                    </a:cubicBezTo>
                    <a:cubicBezTo>
                      <a:pt x="13" y="0"/>
                      <a:pt x="13" y="0"/>
                      <a:pt x="13" y="0"/>
                    </a:cubicBezTo>
                    <a:cubicBezTo>
                      <a:pt x="12" y="0"/>
                      <a:pt x="12" y="1"/>
                      <a:pt x="11" y="1"/>
                    </a:cubicBezTo>
                    <a:cubicBezTo>
                      <a:pt x="6" y="3"/>
                      <a:pt x="2" y="7"/>
                      <a:pt x="1" y="12"/>
                    </a:cubicBezTo>
                    <a:cubicBezTo>
                      <a:pt x="0" y="13"/>
                      <a:pt x="0" y="14"/>
                      <a:pt x="0" y="15"/>
                    </a:cubicBezTo>
                    <a:cubicBezTo>
                      <a:pt x="0" y="16"/>
                      <a:pt x="0" y="17"/>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0" name="Freeform 269"/>
              <p:cNvSpPr/>
              <p:nvPr/>
            </p:nvSpPr>
            <p:spPr bwMode="auto">
              <a:xfrm>
                <a:off x="9187861" y="2374806"/>
                <a:ext cx="31713" cy="36244"/>
              </a:xfrm>
              <a:custGeom>
                <a:avLst/>
                <a:gdLst>
                  <a:gd name="T0" fmla="*/ 3 w 14"/>
                  <a:gd name="T1" fmla="*/ 8 h 16"/>
                  <a:gd name="T2" fmla="*/ 8 w 14"/>
                  <a:gd name="T3" fmla="*/ 16 h 16"/>
                  <a:gd name="T4" fmla="*/ 14 w 14"/>
                  <a:gd name="T5" fmla="*/ 14 h 16"/>
                  <a:gd name="T6" fmla="*/ 0 w 14"/>
                  <a:gd name="T7" fmla="*/ 0 h 16"/>
                  <a:gd name="T8" fmla="*/ 0 w 14"/>
                  <a:gd name="T9" fmla="*/ 6 h 16"/>
                  <a:gd name="T10" fmla="*/ 3 w 14"/>
                  <a:gd name="T11" fmla="*/ 8 h 16"/>
                </a:gdLst>
                <a:ahLst/>
                <a:cxnLst>
                  <a:cxn ang="0">
                    <a:pos x="T0" y="T1"/>
                  </a:cxn>
                  <a:cxn ang="0">
                    <a:pos x="T2" y="T3"/>
                  </a:cxn>
                  <a:cxn ang="0">
                    <a:pos x="T4" y="T5"/>
                  </a:cxn>
                  <a:cxn ang="0">
                    <a:pos x="T6" y="T7"/>
                  </a:cxn>
                  <a:cxn ang="0">
                    <a:pos x="T8" y="T9"/>
                  </a:cxn>
                  <a:cxn ang="0">
                    <a:pos x="T10" y="T11"/>
                  </a:cxn>
                </a:cxnLst>
                <a:rect l="0" t="0" r="r" b="b"/>
                <a:pathLst>
                  <a:path w="14" h="16">
                    <a:moveTo>
                      <a:pt x="3" y="8"/>
                    </a:moveTo>
                    <a:cubicBezTo>
                      <a:pt x="6" y="10"/>
                      <a:pt x="7" y="12"/>
                      <a:pt x="8" y="16"/>
                    </a:cubicBezTo>
                    <a:cubicBezTo>
                      <a:pt x="14" y="14"/>
                      <a:pt x="14" y="14"/>
                      <a:pt x="14" y="14"/>
                    </a:cubicBezTo>
                    <a:cubicBezTo>
                      <a:pt x="11" y="6"/>
                      <a:pt x="7" y="2"/>
                      <a:pt x="0" y="0"/>
                    </a:cubicBezTo>
                    <a:cubicBezTo>
                      <a:pt x="0" y="6"/>
                      <a:pt x="0" y="6"/>
                      <a:pt x="0" y="6"/>
                    </a:cubicBezTo>
                    <a:cubicBezTo>
                      <a:pt x="1" y="7"/>
                      <a:pt x="2"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sp>
            <p:nvSpPr>
              <p:cNvPr id="151" name="Freeform 270"/>
              <p:cNvSpPr/>
              <p:nvPr/>
            </p:nvSpPr>
            <p:spPr bwMode="auto">
              <a:xfrm>
                <a:off x="9187861" y="2433702"/>
                <a:ext cx="33978" cy="72487"/>
              </a:xfrm>
              <a:custGeom>
                <a:avLst/>
                <a:gdLst>
                  <a:gd name="T0" fmla="*/ 10 w 15"/>
                  <a:gd name="T1" fmla="*/ 16 h 32"/>
                  <a:gd name="T2" fmla="*/ 6 w 15"/>
                  <a:gd name="T3" fmla="*/ 24 h 32"/>
                  <a:gd name="T4" fmla="*/ 1 w 15"/>
                  <a:gd name="T5" fmla="*/ 26 h 32"/>
                  <a:gd name="T6" fmla="*/ 0 w 15"/>
                  <a:gd name="T7" fmla="*/ 26 h 32"/>
                  <a:gd name="T8" fmla="*/ 0 w 15"/>
                  <a:gd name="T9" fmla="*/ 32 h 32"/>
                  <a:gd name="T10" fmla="*/ 0 w 15"/>
                  <a:gd name="T11" fmla="*/ 32 h 32"/>
                  <a:gd name="T12" fmla="*/ 15 w 15"/>
                  <a:gd name="T13" fmla="*/ 16 h 32"/>
                  <a:gd name="T14" fmla="*/ 0 w 15"/>
                  <a:gd name="T15" fmla="*/ 0 h 32"/>
                  <a:gd name="T16" fmla="*/ 0 w 15"/>
                  <a:gd name="T17" fmla="*/ 6 h 32"/>
                  <a:gd name="T18" fmla="*/ 10 w 15"/>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2">
                    <a:moveTo>
                      <a:pt x="10" y="16"/>
                    </a:moveTo>
                    <a:cubicBezTo>
                      <a:pt x="10" y="19"/>
                      <a:pt x="8" y="22"/>
                      <a:pt x="6" y="24"/>
                    </a:cubicBezTo>
                    <a:cubicBezTo>
                      <a:pt x="4" y="25"/>
                      <a:pt x="3" y="26"/>
                      <a:pt x="1" y="26"/>
                    </a:cubicBezTo>
                    <a:cubicBezTo>
                      <a:pt x="1" y="26"/>
                      <a:pt x="0" y="26"/>
                      <a:pt x="0" y="26"/>
                    </a:cubicBezTo>
                    <a:cubicBezTo>
                      <a:pt x="0" y="32"/>
                      <a:pt x="0" y="32"/>
                      <a:pt x="0" y="32"/>
                    </a:cubicBezTo>
                    <a:cubicBezTo>
                      <a:pt x="0" y="32"/>
                      <a:pt x="0" y="32"/>
                      <a:pt x="0" y="32"/>
                    </a:cubicBezTo>
                    <a:cubicBezTo>
                      <a:pt x="9" y="29"/>
                      <a:pt x="15" y="23"/>
                      <a:pt x="15" y="16"/>
                    </a:cubicBezTo>
                    <a:cubicBezTo>
                      <a:pt x="15" y="9"/>
                      <a:pt x="9" y="3"/>
                      <a:pt x="0" y="0"/>
                    </a:cubicBezTo>
                    <a:cubicBezTo>
                      <a:pt x="0" y="6"/>
                      <a:pt x="0" y="6"/>
                      <a:pt x="0" y="6"/>
                    </a:cubicBezTo>
                    <a:cubicBezTo>
                      <a:pt x="6" y="8"/>
                      <a:pt x="10" y="12"/>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dirty="0">
                  <a:latin typeface="微软雅黑" panose="020B0503020204020204" charset="-122"/>
                </a:endParaRPr>
              </a:p>
            </p:txBody>
          </p:sp>
        </p:grpSp>
      </p:grpSp>
      <p:sp>
        <p:nvSpPr>
          <p:cNvPr id="3"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金字塔原理</a:t>
            </a:r>
            <a:endParaRPr lang="zh-CN" altLang="en-US">
              <a:solidFill>
                <a:schemeClr val="bg1">
                  <a:lumMod val="50000"/>
                </a:schemeClr>
              </a:solidFill>
            </a:endParaRPr>
          </a:p>
        </p:txBody>
      </p:sp>
      <p:pic>
        <p:nvPicPr>
          <p:cNvPr id="16" name="图片 15"/>
          <p:cNvPicPr>
            <a:picLocks noChangeAspect="1"/>
          </p:cNvPicPr>
          <p:nvPr/>
        </p:nvPicPr>
        <p:blipFill>
          <a:blip r:embed="rId1"/>
          <a:stretch>
            <a:fillRect/>
          </a:stretch>
        </p:blipFill>
        <p:spPr>
          <a:xfrm>
            <a:off x="5572760" y="487680"/>
            <a:ext cx="4953000" cy="2750820"/>
          </a:xfrm>
          <a:prstGeom prst="rect">
            <a:avLst/>
          </a:prstGeom>
        </p:spPr>
      </p:pic>
      <p:sp>
        <p:nvSpPr>
          <p:cNvPr id="18" name="文本框 17"/>
          <p:cNvSpPr txBox="1"/>
          <p:nvPr/>
        </p:nvSpPr>
        <p:spPr>
          <a:xfrm>
            <a:off x="5607050" y="3627755"/>
            <a:ext cx="2150110" cy="337185"/>
          </a:xfrm>
          <a:prstGeom prst="rect">
            <a:avLst/>
          </a:prstGeom>
          <a:noFill/>
        </p:spPr>
        <p:txBody>
          <a:bodyPr wrap="square" rtlCol="0">
            <a:spAutoFit/>
          </a:bodyPr>
          <a:p>
            <a:r>
              <a:rPr lang="zh-CN" altLang="en-US" sz="1600" b="1">
                <a:solidFill>
                  <a:srgbClr val="7030A0"/>
                </a:solidFill>
                <a:latin typeface="微软雅黑" panose="020B0503020204020204" charset="-122"/>
                <a:ea typeface="微软雅黑" panose="020B0503020204020204" charset="-122"/>
              </a:rPr>
              <a:t>结论先行</a:t>
            </a:r>
            <a:endParaRPr lang="zh-CN" altLang="en-US" sz="1600" b="1">
              <a:solidFill>
                <a:srgbClr val="7030A0"/>
              </a:solidFill>
              <a:latin typeface="微软雅黑" panose="020B0503020204020204" charset="-122"/>
              <a:ea typeface="微软雅黑" panose="020B0503020204020204" charset="-122"/>
            </a:endParaRPr>
          </a:p>
        </p:txBody>
      </p:sp>
      <p:sp>
        <p:nvSpPr>
          <p:cNvPr id="19" name="文本框 18"/>
          <p:cNvSpPr txBox="1"/>
          <p:nvPr/>
        </p:nvSpPr>
        <p:spPr>
          <a:xfrm>
            <a:off x="5607685" y="4311015"/>
            <a:ext cx="2150110" cy="337185"/>
          </a:xfrm>
          <a:prstGeom prst="rect">
            <a:avLst/>
          </a:prstGeom>
          <a:noFill/>
        </p:spPr>
        <p:txBody>
          <a:bodyPr wrap="square" rtlCol="0">
            <a:spAutoFit/>
          </a:bodyPr>
          <a:p>
            <a:r>
              <a:rPr lang="zh-CN" altLang="en-US" sz="1600" b="1">
                <a:solidFill>
                  <a:schemeClr val="accent5"/>
                </a:solidFill>
                <a:latin typeface="微软雅黑" panose="020B0503020204020204" charset="-122"/>
                <a:ea typeface="微软雅黑" panose="020B0503020204020204" charset="-122"/>
              </a:rPr>
              <a:t>以上统下</a:t>
            </a:r>
            <a:endParaRPr lang="zh-CN" altLang="en-US" sz="1600" b="1">
              <a:solidFill>
                <a:schemeClr val="accent5"/>
              </a:solidFill>
              <a:latin typeface="微软雅黑" panose="020B0503020204020204" charset="-122"/>
              <a:ea typeface="微软雅黑" panose="020B0503020204020204" charset="-122"/>
            </a:endParaRPr>
          </a:p>
        </p:txBody>
      </p:sp>
      <p:sp>
        <p:nvSpPr>
          <p:cNvPr id="20" name="文本框 19"/>
          <p:cNvSpPr txBox="1"/>
          <p:nvPr/>
        </p:nvSpPr>
        <p:spPr>
          <a:xfrm>
            <a:off x="5607685" y="4983480"/>
            <a:ext cx="2150110" cy="337185"/>
          </a:xfrm>
          <a:prstGeom prst="rect">
            <a:avLst/>
          </a:prstGeom>
          <a:noFill/>
        </p:spPr>
        <p:txBody>
          <a:bodyPr wrap="square" rtlCol="0">
            <a:spAutoFit/>
          </a:bodyPr>
          <a:p>
            <a:r>
              <a:rPr lang="zh-CN" altLang="en-US" sz="1600" b="1">
                <a:solidFill>
                  <a:schemeClr val="accent2"/>
                </a:solidFill>
                <a:latin typeface="微软雅黑" panose="020B0503020204020204" charset="-122"/>
                <a:ea typeface="微软雅黑" panose="020B0503020204020204" charset="-122"/>
              </a:rPr>
              <a:t>归纳分组</a:t>
            </a:r>
            <a:endParaRPr lang="zh-CN" altLang="en-US" sz="1600" b="1">
              <a:solidFill>
                <a:schemeClr val="accent2"/>
              </a:solidFill>
              <a:latin typeface="微软雅黑" panose="020B0503020204020204" charset="-122"/>
              <a:ea typeface="微软雅黑" panose="020B0503020204020204" charset="-122"/>
            </a:endParaRPr>
          </a:p>
        </p:txBody>
      </p:sp>
      <p:sp>
        <p:nvSpPr>
          <p:cNvPr id="21" name="文本框 20"/>
          <p:cNvSpPr txBox="1"/>
          <p:nvPr/>
        </p:nvSpPr>
        <p:spPr>
          <a:xfrm>
            <a:off x="5607685" y="5676265"/>
            <a:ext cx="2149475" cy="337185"/>
          </a:xfrm>
          <a:prstGeom prst="rect">
            <a:avLst/>
          </a:prstGeom>
          <a:noFill/>
        </p:spPr>
        <p:txBody>
          <a:bodyPr wrap="square" rtlCol="0">
            <a:spAutoFit/>
          </a:bodyPr>
          <a:p>
            <a:r>
              <a:rPr lang="zh-CN" altLang="en-US" sz="1600" b="1">
                <a:solidFill>
                  <a:schemeClr val="accent6"/>
                </a:solidFill>
                <a:latin typeface="微软雅黑" panose="020B0503020204020204" charset="-122"/>
                <a:ea typeface="微软雅黑" panose="020B0503020204020204" charset="-122"/>
              </a:rPr>
              <a:t>逻辑递进</a:t>
            </a:r>
            <a:endParaRPr lang="zh-CN" altLang="en-US" sz="1600" b="1">
              <a:solidFill>
                <a:schemeClr val="accent6"/>
              </a:solidFill>
              <a:latin typeface="微软雅黑" panose="020B0503020204020204" charset="-122"/>
              <a:ea typeface="微软雅黑" panose="020B0503020204020204" charset="-122"/>
            </a:endParaRPr>
          </a:p>
        </p:txBody>
      </p:sp>
      <p:sp>
        <p:nvSpPr>
          <p:cNvPr id="22" name="文本框 21"/>
          <p:cNvSpPr txBox="1"/>
          <p:nvPr/>
        </p:nvSpPr>
        <p:spPr>
          <a:xfrm>
            <a:off x="5607685" y="3969385"/>
            <a:ext cx="4856480" cy="337185"/>
          </a:xfrm>
          <a:prstGeom prst="rect">
            <a:avLst/>
          </a:prstGeom>
          <a:noFill/>
        </p:spPr>
        <p:txBody>
          <a:bodyPr wrap="none" rtlCol="0">
            <a:spAutoFit/>
          </a:bodyPr>
          <a:p>
            <a:r>
              <a:rPr lang="zh-CN" altLang="en-US" sz="1600"/>
              <a:t>每篇文章只有一个中心思想，并放在文章的最前面。</a:t>
            </a:r>
            <a:endParaRPr lang="zh-CN" altLang="en-US" sz="1600"/>
          </a:p>
        </p:txBody>
      </p:sp>
      <p:sp>
        <p:nvSpPr>
          <p:cNvPr id="24" name="文本框 23"/>
          <p:cNvSpPr txBox="1"/>
          <p:nvPr/>
        </p:nvSpPr>
        <p:spPr>
          <a:xfrm>
            <a:off x="5607685" y="4618355"/>
            <a:ext cx="4856480" cy="337185"/>
          </a:xfrm>
          <a:prstGeom prst="rect">
            <a:avLst/>
          </a:prstGeom>
          <a:noFill/>
        </p:spPr>
        <p:txBody>
          <a:bodyPr wrap="none" rtlCol="0">
            <a:spAutoFit/>
          </a:bodyPr>
          <a:p>
            <a:r>
              <a:rPr lang="zh-CN" altLang="en-US" sz="1600"/>
              <a:t>每一层次上的思想必须是对下一层次思想的总结概括</a:t>
            </a:r>
            <a:endParaRPr lang="zh-CN" altLang="en-US" sz="1600"/>
          </a:p>
        </p:txBody>
      </p:sp>
      <p:sp>
        <p:nvSpPr>
          <p:cNvPr id="25" name="文本框 24"/>
          <p:cNvSpPr txBox="1"/>
          <p:nvPr/>
        </p:nvSpPr>
        <p:spPr>
          <a:xfrm>
            <a:off x="5607685" y="5267325"/>
            <a:ext cx="5797550" cy="337185"/>
          </a:xfrm>
          <a:prstGeom prst="rect">
            <a:avLst/>
          </a:prstGeom>
          <a:noFill/>
        </p:spPr>
        <p:txBody>
          <a:bodyPr wrap="square" rtlCol="0" anchor="t">
            <a:spAutoFit/>
          </a:bodyPr>
          <a:p>
            <a:r>
              <a:rPr lang="zh-CN" altLang="en-US" sz="1600"/>
              <a:t>每一组中的思想必须属于同一逻辑范畴（使用</a:t>
            </a:r>
            <a:r>
              <a:rPr lang="zh-CN" altLang="en-US" sz="1600">
                <a:solidFill>
                  <a:srgbClr val="FF0000"/>
                </a:solidFill>
                <a:sym typeface="+mn-ea"/>
              </a:rPr>
              <a:t>MECE分析法</a:t>
            </a:r>
            <a:r>
              <a:rPr lang="zh-CN" altLang="en-US" sz="1600">
                <a:sym typeface="+mn-ea"/>
              </a:rPr>
              <a:t>）</a:t>
            </a:r>
            <a:endParaRPr lang="zh-CN" altLang="en-US" sz="1600"/>
          </a:p>
        </p:txBody>
      </p:sp>
      <p:sp>
        <p:nvSpPr>
          <p:cNvPr id="26" name="文本框 25"/>
          <p:cNvSpPr txBox="1"/>
          <p:nvPr/>
        </p:nvSpPr>
        <p:spPr>
          <a:xfrm>
            <a:off x="5607685" y="5997575"/>
            <a:ext cx="6174740" cy="337185"/>
          </a:xfrm>
          <a:prstGeom prst="rect">
            <a:avLst/>
          </a:prstGeom>
          <a:noFill/>
        </p:spPr>
        <p:txBody>
          <a:bodyPr wrap="square" rtlCol="0" anchor="t">
            <a:spAutoFit/>
          </a:bodyPr>
          <a:p>
            <a:r>
              <a:rPr lang="zh-CN" altLang="en-US" sz="1600"/>
              <a:t>每一组中的思想必须按照逻辑顺序排列（使用</a:t>
            </a:r>
            <a:r>
              <a:rPr lang="zh-CN" altLang="en-US" sz="1600">
                <a:solidFill>
                  <a:srgbClr val="FF0000"/>
                </a:solidFill>
              </a:rPr>
              <a:t>逻辑树拆解方法</a:t>
            </a:r>
            <a:r>
              <a:rPr lang="zh-CN" altLang="en-US" sz="1600"/>
              <a:t>）</a:t>
            </a:r>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1750" y="2766060"/>
            <a:ext cx="9589135" cy="1325880"/>
          </a:xfrm>
        </p:spPr>
        <p:txBody>
          <a:bodyPr>
            <a:normAutofit/>
          </a:bodyPr>
          <a:lstStyle/>
          <a:p>
            <a:pPr algn="ctr"/>
            <a:r>
              <a:rPr lang="zh-CN" altLang="en-US" sz="5400" b="1">
                <a:sym typeface="+mn-ea"/>
              </a:rPr>
              <a:t>一、什么是结构化</a:t>
            </a:r>
            <a:endParaRPr lang="zh-CN" altLang="en-US" sz="5400" b="1">
              <a:solidFill>
                <a:schemeClr val="accent4">
                  <a:lumMod val="60000"/>
                  <a:lumOff val="40000"/>
                </a:schemeClr>
              </a:solidFill>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552450" y="1623060"/>
            <a:ext cx="11031220" cy="1377315"/>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noFill/>
            </a:endParaRPr>
          </a:p>
        </p:txBody>
      </p:sp>
      <p:sp>
        <p:nvSpPr>
          <p:cNvPr id="5" name="标题 4"/>
          <p:cNvSpPr>
            <a:spLocks noGrp="1"/>
          </p:cNvSpPr>
          <p:nvPr>
            <p:ph type="title"/>
          </p:nvPr>
        </p:nvSpPr>
        <p:spPr/>
        <p:txBody>
          <a:bodyPr/>
          <a:lstStyle/>
          <a:p>
            <a:r>
              <a:rPr lang="zh-CN" altLang="en-US"/>
              <a:t>应用举例</a:t>
            </a:r>
            <a:endParaRPr lang="zh-CN" altLang="en-US"/>
          </a:p>
        </p:txBody>
      </p:sp>
      <p:sp>
        <p:nvSpPr>
          <p:cNvPr id="3" name="文本框 2"/>
          <p:cNvSpPr txBox="1"/>
          <p:nvPr/>
        </p:nvSpPr>
        <p:spPr>
          <a:xfrm>
            <a:off x="704215" y="1767840"/>
            <a:ext cx="10783570" cy="1087755"/>
          </a:xfrm>
          <a:prstGeom prst="rect">
            <a:avLst/>
          </a:prstGeom>
          <a:noFill/>
        </p:spPr>
        <p:txBody>
          <a:bodyPr wrap="square" rtlCol="0" anchor="t">
            <a:spAutoFit/>
          </a:bodyPr>
          <a:lstStyle/>
          <a:p>
            <a:pPr>
              <a:lnSpc>
                <a:spcPct val="120000"/>
              </a:lnSpc>
            </a:pPr>
            <a:r>
              <a:rPr lang="zh-CN" altLang="en-US">
                <a:solidFill>
                  <a:schemeClr val="accent2"/>
                </a:solidFill>
                <a:latin typeface="微软雅黑" panose="020B0503020204020204" charset="-122"/>
                <a:ea typeface="微软雅黑" panose="020B0503020204020204" charset="-122"/>
                <a:cs typeface="微软雅黑" panose="020B0503020204020204" charset="-122"/>
              </a:rPr>
              <a:t>案例：“老板，我注意到原材料的价格最近有所波动，发现很多硬件设备都涨价了；刚才物流公司打电话来说提价，我也对比了几家供应商的价格，确实都有所上涨；另外，其他的几个竞争品牌也涨价了，而且我们公司最近在广告花销也比较多，所以我们的产品是不是也可以适当价格上调呢？</a:t>
            </a:r>
            <a:endParaRPr lang="zh-CN" altLang="en-US">
              <a:solidFill>
                <a:schemeClr val="accent2"/>
              </a:solidFill>
              <a:latin typeface="微软雅黑" panose="020B0503020204020204" charset="-122"/>
              <a:ea typeface="微软雅黑" panose="020B0503020204020204" charset="-122"/>
              <a:cs typeface="微软雅黑" panose="020B0503020204020204" charset="-122"/>
            </a:endParaRPr>
          </a:p>
        </p:txBody>
      </p:sp>
      <p:grpSp>
        <p:nvGrpSpPr>
          <p:cNvPr id="16" name="组合 15"/>
          <p:cNvGrpSpPr/>
          <p:nvPr/>
        </p:nvGrpSpPr>
        <p:grpSpPr>
          <a:xfrm>
            <a:off x="614680" y="3941445"/>
            <a:ext cx="10982960" cy="2395855"/>
            <a:chOff x="3424" y="5719"/>
            <a:chExt cx="11400" cy="3773"/>
          </a:xfrm>
        </p:grpSpPr>
        <p:sp>
          <p:nvSpPr>
            <p:cNvPr id="13" name="矩形 12"/>
            <p:cNvSpPr/>
            <p:nvPr/>
          </p:nvSpPr>
          <p:spPr>
            <a:xfrm>
              <a:off x="3424" y="5719"/>
              <a:ext cx="11213" cy="3773"/>
            </a:xfrm>
            <a:prstGeom prst="rect">
              <a:avLst/>
            </a:prstGeom>
            <a:solidFill>
              <a:schemeClr val="accent2">
                <a:lumMod val="40000"/>
                <a:lumOff val="60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accent1"/>
                </a:solidFill>
              </a:endParaRPr>
            </a:p>
          </p:txBody>
        </p:sp>
        <p:sp>
          <p:nvSpPr>
            <p:cNvPr id="9" name="文本框 8"/>
            <p:cNvSpPr txBox="1"/>
            <p:nvPr/>
          </p:nvSpPr>
          <p:spPr>
            <a:xfrm>
              <a:off x="3850" y="5855"/>
              <a:ext cx="10974" cy="3501"/>
            </a:xfrm>
            <a:prstGeom prst="rect">
              <a:avLst/>
            </a:prstGeom>
            <a:noFill/>
          </p:spPr>
          <p:txBody>
            <a:bodyPr wrap="square" rtlCol="0" anchor="t">
              <a:spAutoFit/>
            </a:bodyPr>
            <a:lstStyle/>
            <a:p>
              <a:pPr>
                <a:lnSpc>
                  <a:spcPct val="110000"/>
                </a:lnSpc>
              </a:pPr>
              <a:r>
                <a:rPr lang="zh-CN" altLang="en-US">
                  <a:solidFill>
                    <a:schemeClr val="accent1"/>
                  </a:solidFill>
                  <a:latin typeface="微软雅黑" panose="020B0503020204020204" charset="-122"/>
                  <a:ea typeface="微软雅黑" panose="020B0503020204020204" charset="-122"/>
                  <a:cs typeface="微软雅黑" panose="020B0503020204020204" charset="-122"/>
                </a:rPr>
                <a:t>老板，为了保证我们的产品收入，我们的产品建议价格上调20%（结论）。原因如下：（要点）</a:t>
              </a: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a:p>
              <a:pPr>
                <a:lnSpc>
                  <a:spcPct val="110000"/>
                </a:lnSpc>
              </a:pPr>
              <a:r>
                <a:rPr lang="en-US" altLang="zh-CN">
                  <a:solidFill>
                    <a:schemeClr val="accent1"/>
                  </a:solidFill>
                  <a:latin typeface="微软雅黑" panose="020B0503020204020204" charset="-122"/>
                  <a:ea typeface="微软雅黑" panose="020B0503020204020204" charset="-122"/>
                  <a:cs typeface="微软雅黑" panose="020B0503020204020204" charset="-122"/>
                </a:rPr>
                <a:t>1</a:t>
              </a:r>
              <a:r>
                <a:rPr lang="zh-CN" altLang="en-US">
                  <a:solidFill>
                    <a:schemeClr val="accent1"/>
                  </a:solidFill>
                  <a:latin typeface="微软雅黑" panose="020B0503020204020204" charset="-122"/>
                  <a:ea typeface="微软雅黑" panose="020B0503020204020204" charset="-122"/>
                  <a:cs typeface="微软雅黑" panose="020B0503020204020204" charset="-122"/>
                </a:rPr>
                <a:t>、原材料价格最近涨了30%；</a:t>
              </a: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a:p>
              <a:pPr>
                <a:lnSpc>
                  <a:spcPct val="110000"/>
                </a:lnSpc>
              </a:pPr>
              <a:r>
                <a:rPr lang="en-US" altLang="zh-CN">
                  <a:solidFill>
                    <a:schemeClr val="accent1"/>
                  </a:solidFill>
                  <a:latin typeface="微软雅黑" panose="020B0503020204020204" charset="-122"/>
                  <a:ea typeface="微软雅黑" panose="020B0503020204020204" charset="-122"/>
                  <a:cs typeface="微软雅黑" panose="020B0503020204020204" charset="-122"/>
                </a:rPr>
                <a:t>2</a:t>
              </a:r>
              <a:r>
                <a:rPr lang="zh-CN" altLang="en-US">
                  <a:solidFill>
                    <a:schemeClr val="accent1"/>
                  </a:solidFill>
                  <a:latin typeface="微软雅黑" panose="020B0503020204020204" charset="-122"/>
                  <a:ea typeface="微软雅黑" panose="020B0503020204020204" charset="-122"/>
                  <a:cs typeface="微软雅黑" panose="020B0503020204020204" charset="-122"/>
                </a:rPr>
                <a:t>、竞争品牌也全部都调价10%～20%；</a:t>
              </a: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a:p>
              <a:pPr>
                <a:lnSpc>
                  <a:spcPct val="110000"/>
                </a:lnSpc>
              </a:pPr>
              <a:r>
                <a:rPr lang="en-US" altLang="zh-CN">
                  <a:solidFill>
                    <a:schemeClr val="accent1"/>
                  </a:solidFill>
                  <a:latin typeface="微软雅黑" panose="020B0503020204020204" charset="-122"/>
                  <a:ea typeface="微软雅黑" panose="020B0503020204020204" charset="-122"/>
                  <a:cs typeface="微软雅黑" panose="020B0503020204020204" charset="-122"/>
                </a:rPr>
                <a:t>3</a:t>
              </a:r>
              <a:r>
                <a:rPr lang="zh-CN" altLang="en-US">
                  <a:solidFill>
                    <a:schemeClr val="accent1"/>
                  </a:solidFill>
                  <a:latin typeface="微软雅黑" panose="020B0503020204020204" charset="-122"/>
                  <a:ea typeface="微软雅黑" panose="020B0503020204020204" charset="-122"/>
                  <a:cs typeface="微软雅黑" panose="020B0503020204020204" charset="-122"/>
                </a:rPr>
                <a:t>、广告费也超标了；</a:t>
              </a: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a:solidFill>
                    <a:schemeClr val="accent1"/>
                  </a:solidFill>
                  <a:latin typeface="微软雅黑" panose="020B0503020204020204" charset="-122"/>
                  <a:ea typeface="微软雅黑" panose="020B0503020204020204" charset="-122"/>
                  <a:cs typeface="微软雅黑" panose="020B0503020204020204" charset="-122"/>
                </a:rPr>
                <a:t>老板，综上所述，我认为我们应该涨价20%，您觉得是否可行？</a:t>
              </a:r>
              <a:endParaRPr lang="zh-CN" altLang="en-US">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2"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金字塔原理</a:t>
            </a:r>
            <a:endParaRPr lang="zh-CN" altLang="en-US">
              <a:solidFill>
                <a:schemeClr val="bg1">
                  <a:lumMod val="50000"/>
                </a:schemeClr>
              </a:solidFill>
            </a:endParaRPr>
          </a:p>
        </p:txBody>
      </p:sp>
      <p:sp>
        <p:nvSpPr>
          <p:cNvPr id="4" name="文本框 3"/>
          <p:cNvSpPr txBox="1"/>
          <p:nvPr/>
        </p:nvSpPr>
        <p:spPr>
          <a:xfrm>
            <a:off x="704215" y="3463925"/>
            <a:ext cx="3154680" cy="395605"/>
          </a:xfrm>
          <a:prstGeom prst="rect">
            <a:avLst/>
          </a:prstGeom>
          <a:noFill/>
        </p:spPr>
        <p:txBody>
          <a:bodyPr wrap="none" rtlCol="0" anchor="t">
            <a:spAutoFit/>
          </a:bodyPr>
          <a:p>
            <a:pPr>
              <a:lnSpc>
                <a:spcPct val="110000"/>
              </a:lnSpc>
            </a:pP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使用金字塔原理的表达方法：</a:t>
            </a:r>
            <a:endParaRPr lang="zh-CN" altLang="en-US">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885825" y="914400"/>
            <a:ext cx="5963920"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en-US" altLang="zh-CN" b="1">
                <a:solidFill>
                  <a:schemeClr val="accent5"/>
                </a:solidFill>
                <a:latin typeface="微软雅黑" panose="020B0503020204020204" charset="-122"/>
                <a:ea typeface="微软雅黑" panose="020B0503020204020204" charset="-122"/>
                <a:sym typeface="微软雅黑" panose="020B0503020204020204" charset="-122"/>
              </a:rPr>
              <a:t>SCQA</a:t>
            </a:r>
            <a:r>
              <a:rPr lang="zh-CN" altLang="en-US" b="1">
                <a:solidFill>
                  <a:schemeClr val="accent5"/>
                </a:solidFill>
                <a:latin typeface="微软雅黑" panose="020B0503020204020204" charset="-122"/>
                <a:ea typeface="微软雅黑" panose="020B0503020204020204" charset="-122"/>
                <a:sym typeface="微软雅黑" panose="020B0503020204020204" charset="-122"/>
              </a:rPr>
              <a:t>故事框架</a:t>
            </a:r>
            <a:endParaRPr lang="zh-CN" altLang="en-US"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732790" y="3127375"/>
            <a:ext cx="10190480" cy="2245360"/>
          </a:xfrm>
          <a:prstGeom prst="rect">
            <a:avLst/>
          </a:prstGeom>
          <a:noFill/>
        </p:spPr>
        <p:txBody>
          <a:bodyPr wrap="square" rtlCol="0" anchor="t">
            <a:spAutoFit/>
          </a:bodyPr>
          <a:p>
            <a:r>
              <a:rPr lang="zh-CN" altLang="en-US" sz="2000">
                <a:solidFill>
                  <a:schemeClr val="accent2"/>
                </a:solidFill>
                <a:latin typeface="等线" panose="02010600030101010101" charset="-122"/>
                <a:ea typeface="等线" panose="02010600030101010101" charset="-122"/>
                <a:cs typeface="等线" panose="02010600030101010101" charset="-122"/>
              </a:rPr>
              <a:t>SCQA模型</a:t>
            </a:r>
            <a:r>
              <a:rPr lang="zh-CN" altLang="en-US" sz="2000">
                <a:latin typeface="等线" panose="02010600030101010101" charset="-122"/>
                <a:ea typeface="等线" panose="02010600030101010101" charset="-122"/>
                <a:cs typeface="等线" panose="02010600030101010101" charset="-122"/>
              </a:rPr>
              <a:t>是一个“结构化表达”工具，是麦肯锡咨询顾问芭芭拉·明托在《金字塔原理》书中提出的。</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S（Situation）情景——由大家都熟悉的情景、事实引入。</a:t>
            </a:r>
            <a:endParaRPr lang="zh-CN" altLang="en-US" sz="2000">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C（Complication）冲突——实际情况往往和我们的要求有冲突。</a:t>
            </a:r>
            <a:endParaRPr lang="zh-CN" altLang="en-US" sz="2000">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Q（Question）疑问——怎么办？</a:t>
            </a:r>
            <a:endParaRPr lang="zh-CN" altLang="en-US" sz="2000">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A（Answer）回答——我们的解决方案是……</a:t>
            </a:r>
            <a:endParaRPr lang="zh-CN" altLang="en-US" sz="2000">
              <a:latin typeface="等线" panose="02010600030101010101" charset="-122"/>
              <a:ea typeface="等线" panose="02010600030101010101" charset="-122"/>
              <a:cs typeface="等线" panose="02010600030101010101" charset="-122"/>
            </a:endParaRPr>
          </a:p>
        </p:txBody>
      </p:sp>
      <p:sp>
        <p:nvSpPr>
          <p:cNvPr id="5" name="标题 1"/>
          <p:cNvSpPr>
            <a:spLocks noGrp="1"/>
          </p:cNvSpPr>
          <p:nvPr/>
        </p:nvSpPr>
        <p:spPr>
          <a:xfrm>
            <a:off x="986155" y="206756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方法论价值：一种场景化、逻辑化想别人描述事物</a:t>
            </a:r>
            <a:r>
              <a:rPr lang="en-US" altLang="zh-CN" sz="2000"/>
              <a:t>“</a:t>
            </a:r>
            <a:r>
              <a:rPr lang="zh-CN" altLang="en-US" sz="2000"/>
              <a:t>结构化</a:t>
            </a:r>
            <a:r>
              <a:rPr lang="en-US" altLang="zh-CN" sz="2000"/>
              <a:t>”</a:t>
            </a:r>
            <a:r>
              <a:rPr lang="zh-CN" altLang="en-US" sz="2000"/>
              <a:t>的表述方法论（语言或文字）</a:t>
            </a:r>
            <a:endParaRPr lang="zh-CN" alt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solidFill>
                  <a:schemeClr val="tx1"/>
                </a:solidFill>
                <a:latin typeface="微软雅黑" panose="020B0503020204020204" charset="-122"/>
                <a:ea typeface="微软雅黑" panose="020B0503020204020204" charset="-122"/>
                <a:sym typeface="微软雅黑" panose="020B0503020204020204" charset="-122"/>
              </a:rPr>
              <a:t>概念</a:t>
            </a:r>
            <a:endParaRPr lang="zh-CN" altLang="en-US" b="1">
              <a:solidFill>
                <a:schemeClr val="tx1"/>
              </a:solidFill>
              <a:latin typeface="微软雅黑" panose="020B0503020204020204" charset="-122"/>
              <a:ea typeface="微软雅黑" panose="020B0503020204020204" charset="-122"/>
              <a:sym typeface="微软雅黑" panose="020B0503020204020204" charset="-122"/>
            </a:endParaRPr>
          </a:p>
        </p:txBody>
      </p:sp>
      <p:sp>
        <p:nvSpPr>
          <p:cNvPr id="168963" name="TextBox 36"/>
          <p:cNvSpPr>
            <a:spLocks noChangeArrowheads="1"/>
          </p:cNvSpPr>
          <p:nvPr/>
        </p:nvSpPr>
        <p:spPr bwMode="auto">
          <a:xfrm>
            <a:off x="1278890" y="1365250"/>
            <a:ext cx="8923020" cy="460375"/>
          </a:xfrm>
          <a:prstGeom prst="rect">
            <a:avLst/>
          </a:prstGeom>
          <a:noFill/>
          <a:ln w="9525">
            <a:noFill/>
            <a:miter lim="800000"/>
          </a:ln>
        </p:spPr>
        <p:txBody>
          <a:bodyPr wrap="square">
            <a:spAutoFit/>
          </a:bodyPr>
          <a:lstStyle/>
          <a:p>
            <a:r>
              <a:rPr lang="zh-CN" altLang="en-US" sz="2400" b="1">
                <a:solidFill>
                  <a:schemeClr val="accent2"/>
                </a:solidFill>
                <a:latin typeface="微软雅黑" panose="020B0503020204020204" charset="-122"/>
                <a:ea typeface="微软雅黑" panose="020B0503020204020204" charset="-122"/>
                <a:sym typeface="微软雅黑" panose="020B0503020204020204" charset="-122"/>
              </a:rPr>
              <a:t>构建有意义的故事情境，引起听者的关注，提出有凭有据的答案。</a:t>
            </a:r>
            <a:endParaRPr lang="zh-CN" altLang="en-US" sz="2400" b="1">
              <a:solidFill>
                <a:schemeClr val="accent2"/>
              </a:solidFill>
              <a:latin typeface="微软雅黑" panose="020B0503020204020204" charset="-122"/>
              <a:ea typeface="微软雅黑" panose="020B0503020204020204" charset="-122"/>
              <a:sym typeface="微软雅黑" panose="020B0503020204020204" charset="-122"/>
            </a:endParaRPr>
          </a:p>
        </p:txBody>
      </p:sp>
      <p:grpSp>
        <p:nvGrpSpPr>
          <p:cNvPr id="3" name="组合 2"/>
          <p:cNvGrpSpPr/>
          <p:nvPr/>
        </p:nvGrpSpPr>
        <p:grpSpPr>
          <a:xfrm>
            <a:off x="2345690" y="2568575"/>
            <a:ext cx="7500620" cy="2376805"/>
            <a:chOff x="4043" y="4263"/>
            <a:chExt cx="11812" cy="3743"/>
          </a:xfrm>
        </p:grpSpPr>
        <p:sp>
          <p:nvSpPr>
            <p:cNvPr id="168964" name="矩形 42"/>
            <p:cNvSpPr>
              <a:spLocks noChangeArrowheads="1"/>
            </p:cNvSpPr>
            <p:nvPr/>
          </p:nvSpPr>
          <p:spPr bwMode="auto">
            <a:xfrm>
              <a:off x="4043" y="6093"/>
              <a:ext cx="2925" cy="1913"/>
            </a:xfrm>
            <a:prstGeom prst="rect">
              <a:avLst/>
            </a:prstGeom>
            <a:noFill/>
            <a:ln w="28575">
              <a:solidFill>
                <a:srgbClr val="6481B0"/>
              </a:solidFill>
              <a:prstDash val="dash"/>
              <a:miter lim="800000"/>
            </a:ln>
          </p:spPr>
          <p:txBody>
            <a:bodyPr anchor="ctr"/>
            <a:lstStyle/>
            <a:p>
              <a:pPr algn="ctr"/>
              <a:endParaRPr lang="zh-CN" altLang="en-US" b="1">
                <a:solidFill>
                  <a:srgbClr val="2B4868"/>
                </a:solidFill>
                <a:latin typeface="宋体" panose="02010600030101010101" pitchFamily="2" charset="-122"/>
                <a:sym typeface="宋体" panose="02010600030101010101" pitchFamily="2" charset="-122"/>
              </a:endParaRPr>
            </a:p>
          </p:txBody>
        </p:sp>
        <p:sp>
          <p:nvSpPr>
            <p:cNvPr id="168965" name="矩形 43"/>
            <p:cNvSpPr>
              <a:spLocks noChangeArrowheads="1"/>
            </p:cNvSpPr>
            <p:nvPr/>
          </p:nvSpPr>
          <p:spPr bwMode="auto">
            <a:xfrm>
              <a:off x="6968" y="6093"/>
              <a:ext cx="3375" cy="1913"/>
            </a:xfrm>
            <a:prstGeom prst="rect">
              <a:avLst/>
            </a:prstGeom>
            <a:noFill/>
            <a:ln w="28575">
              <a:solidFill>
                <a:srgbClr val="6481B0"/>
              </a:solidFill>
              <a:prstDash val="dash"/>
              <a:miter lim="800000"/>
            </a:ln>
          </p:spPr>
          <p:txBody>
            <a:bodyPr anchor="ctr"/>
            <a:lstStyle/>
            <a:p>
              <a:pPr algn="ctr"/>
              <a:endParaRPr lang="zh-CN" altLang="en-US" b="1">
                <a:solidFill>
                  <a:srgbClr val="2B4868"/>
                </a:solidFill>
                <a:latin typeface="宋体" panose="02010600030101010101" pitchFamily="2" charset="-122"/>
                <a:sym typeface="宋体" panose="02010600030101010101" pitchFamily="2" charset="-122"/>
              </a:endParaRPr>
            </a:p>
          </p:txBody>
        </p:sp>
        <p:sp>
          <p:nvSpPr>
            <p:cNvPr id="168966" name="矩形 45"/>
            <p:cNvSpPr>
              <a:spLocks noChangeArrowheads="1"/>
            </p:cNvSpPr>
            <p:nvPr/>
          </p:nvSpPr>
          <p:spPr bwMode="auto">
            <a:xfrm>
              <a:off x="10343" y="6093"/>
              <a:ext cx="2812" cy="1913"/>
            </a:xfrm>
            <a:prstGeom prst="rect">
              <a:avLst/>
            </a:prstGeom>
            <a:noFill/>
            <a:ln w="28575">
              <a:solidFill>
                <a:srgbClr val="6481B0"/>
              </a:solidFill>
              <a:prstDash val="dash"/>
              <a:miter lim="800000"/>
            </a:ln>
          </p:spPr>
          <p:txBody>
            <a:bodyPr anchor="ctr"/>
            <a:lstStyle/>
            <a:p>
              <a:pPr algn="ctr"/>
              <a:endParaRPr lang="zh-CN" altLang="en-US" b="1">
                <a:solidFill>
                  <a:srgbClr val="2B4868"/>
                </a:solidFill>
                <a:latin typeface="宋体" panose="02010600030101010101" pitchFamily="2" charset="-122"/>
                <a:sym typeface="宋体" panose="02010600030101010101" pitchFamily="2" charset="-122"/>
              </a:endParaRPr>
            </a:p>
          </p:txBody>
        </p:sp>
        <p:sp>
          <p:nvSpPr>
            <p:cNvPr id="168967" name="矩形 47"/>
            <p:cNvSpPr>
              <a:spLocks noChangeArrowheads="1"/>
            </p:cNvSpPr>
            <p:nvPr/>
          </p:nvSpPr>
          <p:spPr bwMode="auto">
            <a:xfrm>
              <a:off x="13155" y="6093"/>
              <a:ext cx="2700" cy="1913"/>
            </a:xfrm>
            <a:prstGeom prst="rect">
              <a:avLst/>
            </a:prstGeom>
            <a:noFill/>
            <a:ln w="28575">
              <a:solidFill>
                <a:srgbClr val="6481B0"/>
              </a:solidFill>
              <a:prstDash val="dash"/>
              <a:miter lim="800000"/>
            </a:ln>
          </p:spPr>
          <p:txBody>
            <a:bodyPr anchor="ctr"/>
            <a:lstStyle/>
            <a:p>
              <a:pPr algn="ctr"/>
              <a:endParaRPr lang="zh-CN" altLang="en-US" b="1">
                <a:solidFill>
                  <a:srgbClr val="2B4868"/>
                </a:solidFill>
                <a:latin typeface="宋体" panose="02010600030101010101" pitchFamily="2" charset="-122"/>
                <a:sym typeface="宋体" panose="02010600030101010101" pitchFamily="2" charset="-122"/>
              </a:endParaRPr>
            </a:p>
          </p:txBody>
        </p:sp>
        <p:sp>
          <p:nvSpPr>
            <p:cNvPr id="168968" name="TextBox 48"/>
            <p:cNvSpPr>
              <a:spLocks noChangeArrowheads="1"/>
            </p:cNvSpPr>
            <p:nvPr/>
          </p:nvSpPr>
          <p:spPr bwMode="auto">
            <a:xfrm>
              <a:off x="4155" y="6431"/>
              <a:ext cx="2588" cy="1307"/>
            </a:xfrm>
            <a:prstGeom prst="rect">
              <a:avLst/>
            </a:prstGeom>
            <a:noFill/>
            <a:ln w="9525">
              <a:noFill/>
              <a:miter lim="800000"/>
            </a:ln>
          </p:spPr>
          <p:txBody>
            <a:bodyPr>
              <a:spAutoFit/>
            </a:bodyPr>
            <a:lstStyle/>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S</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ituation</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情境</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69" name="TextBox 49"/>
            <p:cNvSpPr>
              <a:spLocks noChangeArrowheads="1"/>
            </p:cNvSpPr>
            <p:nvPr/>
          </p:nvSpPr>
          <p:spPr bwMode="auto">
            <a:xfrm>
              <a:off x="6855" y="6431"/>
              <a:ext cx="3600" cy="1307"/>
            </a:xfrm>
            <a:prstGeom prst="rect">
              <a:avLst/>
            </a:prstGeom>
            <a:noFill/>
            <a:ln w="9525">
              <a:noFill/>
              <a:miter lim="800000"/>
            </a:ln>
          </p:spPr>
          <p:txBody>
            <a:bodyPr>
              <a:spAutoFit/>
            </a:bodyPr>
            <a:lstStyle/>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C</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omplication</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冲突</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70" name="TextBox 50"/>
            <p:cNvSpPr>
              <a:spLocks noChangeArrowheads="1"/>
            </p:cNvSpPr>
            <p:nvPr/>
          </p:nvSpPr>
          <p:spPr bwMode="auto">
            <a:xfrm>
              <a:off x="10568" y="6431"/>
              <a:ext cx="2587" cy="1307"/>
            </a:xfrm>
            <a:prstGeom prst="rect">
              <a:avLst/>
            </a:prstGeom>
            <a:noFill/>
            <a:ln w="9525">
              <a:noFill/>
              <a:miter lim="800000"/>
            </a:ln>
          </p:spPr>
          <p:txBody>
            <a:bodyPr>
              <a:spAutoFit/>
            </a:bodyPr>
            <a:lstStyle/>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Q</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uestion</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疑问</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71" name="TextBox 55"/>
            <p:cNvSpPr>
              <a:spLocks noChangeArrowheads="1"/>
            </p:cNvSpPr>
            <p:nvPr/>
          </p:nvSpPr>
          <p:spPr bwMode="auto">
            <a:xfrm>
              <a:off x="13268" y="6431"/>
              <a:ext cx="2587" cy="1307"/>
            </a:xfrm>
            <a:prstGeom prst="rect">
              <a:avLst/>
            </a:prstGeom>
            <a:noFill/>
            <a:ln w="9525">
              <a:noFill/>
              <a:miter lim="800000"/>
            </a:ln>
          </p:spPr>
          <p:txBody>
            <a:bodyPr>
              <a:spAutoFit/>
            </a:bodyPr>
            <a:lstStyle/>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A</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nswer</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回答</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72" name="直接连接符 57"/>
            <p:cNvSpPr>
              <a:spLocks noChangeShapeType="1"/>
            </p:cNvSpPr>
            <p:nvPr/>
          </p:nvSpPr>
          <p:spPr bwMode="auto">
            <a:xfrm rot="5400000">
              <a:off x="4941" y="5529"/>
              <a:ext cx="1125" cy="2"/>
            </a:xfrm>
            <a:prstGeom prst="line">
              <a:avLst/>
            </a:prstGeom>
            <a:noFill/>
            <a:ln w="9525">
              <a:solidFill>
                <a:srgbClr val="2B4868"/>
              </a:solidFill>
              <a:miter lim="800000"/>
            </a:ln>
          </p:spPr>
          <p:txBody>
            <a:bodyPr/>
            <a:lstStyle/>
            <a:p>
              <a:endParaRPr lang="zh-CN" altLang="en-US"/>
            </a:p>
          </p:txBody>
        </p:sp>
        <p:sp>
          <p:nvSpPr>
            <p:cNvPr id="168973" name="矩形 60"/>
            <p:cNvSpPr>
              <a:spLocks noChangeArrowheads="1"/>
            </p:cNvSpPr>
            <p:nvPr/>
          </p:nvSpPr>
          <p:spPr bwMode="auto">
            <a:xfrm>
              <a:off x="5168" y="4293"/>
              <a:ext cx="659" cy="822"/>
            </a:xfrm>
            <a:prstGeom prst="rect">
              <a:avLst/>
            </a:prstGeom>
            <a:noFill/>
            <a:ln w="9525">
              <a:noFill/>
              <a:miter lim="800000"/>
            </a:ln>
          </p:spPr>
          <p:txBody>
            <a:bodyPr wrap="none">
              <a:spAutoFit/>
            </a:bodyPr>
            <a:lstStyle/>
            <a:p>
              <a:r>
                <a:rPr lang="en-US" altLang="zh-CN" sz="2800" b="1">
                  <a:solidFill>
                    <a:srgbClr val="A30C01"/>
                  </a:solidFill>
                  <a:latin typeface="微软雅黑" panose="020B0503020204020204" charset="-122"/>
                  <a:ea typeface="微软雅黑" panose="020B0503020204020204" charset="-122"/>
                  <a:sym typeface="微软雅黑" panose="020B0503020204020204" charset="-122"/>
                </a:rPr>
                <a:t>S</a:t>
              </a:r>
              <a:endParaRPr lang="en-US" altLang="zh-CN" sz="2800" b="1">
                <a:solidFill>
                  <a:srgbClr val="A30C01"/>
                </a:solidFill>
                <a:latin typeface="微软雅黑" panose="020B0503020204020204" charset="-122"/>
                <a:ea typeface="微软雅黑" panose="020B0503020204020204" charset="-122"/>
                <a:sym typeface="微软雅黑" panose="020B0503020204020204" charset="-122"/>
              </a:endParaRPr>
            </a:p>
          </p:txBody>
        </p:sp>
        <p:sp>
          <p:nvSpPr>
            <p:cNvPr id="168974" name="直接连接符 61"/>
            <p:cNvSpPr>
              <a:spLocks noChangeShapeType="1"/>
            </p:cNvSpPr>
            <p:nvPr/>
          </p:nvSpPr>
          <p:spPr bwMode="auto">
            <a:xfrm rot="5400000">
              <a:off x="7980" y="5528"/>
              <a:ext cx="1125" cy="5"/>
            </a:xfrm>
            <a:prstGeom prst="line">
              <a:avLst/>
            </a:prstGeom>
            <a:noFill/>
            <a:ln w="9525">
              <a:solidFill>
                <a:srgbClr val="2B4868"/>
              </a:solidFill>
              <a:miter lim="800000"/>
            </a:ln>
          </p:spPr>
          <p:txBody>
            <a:bodyPr/>
            <a:lstStyle/>
            <a:p>
              <a:endParaRPr lang="zh-CN" altLang="en-US"/>
            </a:p>
          </p:txBody>
        </p:sp>
        <p:sp>
          <p:nvSpPr>
            <p:cNvPr id="168975" name="矩形 62"/>
            <p:cNvSpPr>
              <a:spLocks noChangeArrowheads="1"/>
            </p:cNvSpPr>
            <p:nvPr/>
          </p:nvSpPr>
          <p:spPr bwMode="auto">
            <a:xfrm>
              <a:off x="8205" y="4293"/>
              <a:ext cx="693" cy="822"/>
            </a:xfrm>
            <a:prstGeom prst="rect">
              <a:avLst/>
            </a:prstGeom>
            <a:noFill/>
            <a:ln w="9525">
              <a:noFill/>
              <a:miter lim="800000"/>
            </a:ln>
          </p:spPr>
          <p:txBody>
            <a:bodyPr wrap="none">
              <a:spAutoFit/>
            </a:bodyPr>
            <a:lstStyle/>
            <a:p>
              <a:r>
                <a:rPr lang="en-US" altLang="zh-CN" sz="2800" b="1">
                  <a:solidFill>
                    <a:srgbClr val="A30C01"/>
                  </a:solidFill>
                  <a:latin typeface="微软雅黑" panose="020B0503020204020204" charset="-122"/>
                  <a:ea typeface="微软雅黑" panose="020B0503020204020204" charset="-122"/>
                  <a:sym typeface="微软雅黑" panose="020B0503020204020204" charset="-122"/>
                </a:rPr>
                <a:t>C</a:t>
              </a:r>
              <a:endParaRPr lang="en-US" altLang="zh-CN" sz="2800" b="1">
                <a:solidFill>
                  <a:srgbClr val="A30C01"/>
                </a:solidFill>
                <a:latin typeface="微软雅黑" panose="020B0503020204020204" charset="-122"/>
                <a:ea typeface="微软雅黑" panose="020B0503020204020204" charset="-122"/>
                <a:sym typeface="微软雅黑" panose="020B0503020204020204" charset="-122"/>
              </a:endParaRPr>
            </a:p>
          </p:txBody>
        </p:sp>
        <p:sp>
          <p:nvSpPr>
            <p:cNvPr id="168976" name="直接连接符 63"/>
            <p:cNvSpPr>
              <a:spLocks noChangeShapeType="1"/>
            </p:cNvSpPr>
            <p:nvPr/>
          </p:nvSpPr>
          <p:spPr bwMode="auto">
            <a:xfrm rot="5400000">
              <a:off x="11272" y="5529"/>
              <a:ext cx="1125" cy="3"/>
            </a:xfrm>
            <a:prstGeom prst="line">
              <a:avLst/>
            </a:prstGeom>
            <a:noFill/>
            <a:ln w="9525">
              <a:solidFill>
                <a:srgbClr val="2B4868"/>
              </a:solidFill>
              <a:miter lim="800000"/>
            </a:ln>
          </p:spPr>
          <p:txBody>
            <a:bodyPr/>
            <a:lstStyle/>
            <a:p>
              <a:endParaRPr lang="zh-CN" altLang="en-US"/>
            </a:p>
          </p:txBody>
        </p:sp>
        <p:sp>
          <p:nvSpPr>
            <p:cNvPr id="168977" name="矩形 64"/>
            <p:cNvSpPr>
              <a:spLocks noChangeArrowheads="1"/>
            </p:cNvSpPr>
            <p:nvPr/>
          </p:nvSpPr>
          <p:spPr bwMode="auto">
            <a:xfrm>
              <a:off x="11470" y="4263"/>
              <a:ext cx="729" cy="822"/>
            </a:xfrm>
            <a:prstGeom prst="rect">
              <a:avLst/>
            </a:prstGeom>
            <a:noFill/>
            <a:ln w="9525">
              <a:noFill/>
              <a:miter lim="800000"/>
            </a:ln>
          </p:spPr>
          <p:txBody>
            <a:bodyPr wrap="none">
              <a:spAutoFit/>
            </a:bodyPr>
            <a:lstStyle/>
            <a:p>
              <a:r>
                <a:rPr lang="en-US" altLang="zh-CN" sz="2800" b="1">
                  <a:solidFill>
                    <a:srgbClr val="A30C01"/>
                  </a:solidFill>
                  <a:latin typeface="微软雅黑" panose="020B0503020204020204" charset="-122"/>
                  <a:ea typeface="微软雅黑" panose="020B0503020204020204" charset="-122"/>
                  <a:sym typeface="微软雅黑" panose="020B0503020204020204" charset="-122"/>
                </a:rPr>
                <a:t>Q</a:t>
              </a:r>
              <a:endParaRPr lang="en-US" altLang="zh-CN" sz="2800" b="1">
                <a:solidFill>
                  <a:srgbClr val="A30C01"/>
                </a:solidFill>
                <a:latin typeface="微软雅黑" panose="020B0503020204020204" charset="-122"/>
                <a:ea typeface="微软雅黑" panose="020B0503020204020204" charset="-122"/>
                <a:sym typeface="微软雅黑" panose="020B0503020204020204" charset="-122"/>
              </a:endParaRPr>
            </a:p>
          </p:txBody>
        </p:sp>
        <p:sp>
          <p:nvSpPr>
            <p:cNvPr id="168978" name="直接连接符 65"/>
            <p:cNvSpPr>
              <a:spLocks noChangeShapeType="1"/>
            </p:cNvSpPr>
            <p:nvPr/>
          </p:nvSpPr>
          <p:spPr bwMode="auto">
            <a:xfrm rot="5400000">
              <a:off x="13832" y="5528"/>
              <a:ext cx="1125" cy="5"/>
            </a:xfrm>
            <a:prstGeom prst="line">
              <a:avLst/>
            </a:prstGeom>
            <a:noFill/>
            <a:ln w="9525">
              <a:solidFill>
                <a:srgbClr val="2B4868"/>
              </a:solidFill>
              <a:miter lim="800000"/>
            </a:ln>
          </p:spPr>
          <p:txBody>
            <a:bodyPr/>
            <a:lstStyle/>
            <a:p>
              <a:endParaRPr lang="zh-CN" altLang="en-US"/>
            </a:p>
          </p:txBody>
        </p:sp>
        <p:sp>
          <p:nvSpPr>
            <p:cNvPr id="168979" name="矩形 66"/>
            <p:cNvSpPr>
              <a:spLocks noChangeArrowheads="1"/>
            </p:cNvSpPr>
            <p:nvPr/>
          </p:nvSpPr>
          <p:spPr bwMode="auto">
            <a:xfrm>
              <a:off x="14055" y="4263"/>
              <a:ext cx="680" cy="822"/>
            </a:xfrm>
            <a:prstGeom prst="rect">
              <a:avLst/>
            </a:prstGeom>
            <a:noFill/>
            <a:ln w="9525">
              <a:noFill/>
              <a:miter lim="800000"/>
            </a:ln>
          </p:spPr>
          <p:txBody>
            <a:bodyPr wrap="none">
              <a:spAutoFit/>
            </a:bodyPr>
            <a:lstStyle/>
            <a:p>
              <a:r>
                <a:rPr lang="en-US" altLang="zh-CN" sz="2800" b="1">
                  <a:solidFill>
                    <a:srgbClr val="A30C01"/>
                  </a:solidFill>
                  <a:latin typeface="微软雅黑" panose="020B0503020204020204" charset="-122"/>
                  <a:ea typeface="微软雅黑" panose="020B0503020204020204" charset="-122"/>
                  <a:sym typeface="微软雅黑" panose="020B0503020204020204" charset="-122"/>
                </a:rPr>
                <a:t>A</a:t>
              </a:r>
              <a:endParaRPr lang="en-US" altLang="zh-CN" sz="2800" b="1">
                <a:solidFill>
                  <a:srgbClr val="A30C01"/>
                </a:solidFill>
                <a:latin typeface="微软雅黑" panose="020B0503020204020204" charset="-122"/>
                <a:ea typeface="微软雅黑" panose="020B0503020204020204" charset="-122"/>
                <a:sym typeface="微软雅黑" panose="020B0503020204020204" charset="-122"/>
              </a:endParaRPr>
            </a:p>
          </p:txBody>
        </p:sp>
      </p:grpSp>
      <p:sp>
        <p:nvSpPr>
          <p:cNvPr id="4"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SCQA</a:t>
            </a:r>
            <a:r>
              <a:rPr lang="zh-CN" altLang="en-US">
                <a:solidFill>
                  <a:schemeClr val="bg1">
                    <a:lumMod val="50000"/>
                  </a:schemeClr>
                </a:solidFill>
              </a:rPr>
              <a:t>故事框架</a:t>
            </a:r>
            <a:endParaRPr lang="zh-CN" altLang="en-US">
              <a:solidFill>
                <a:schemeClr val="bg1">
                  <a:lumMod val="50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solidFill>
                  <a:schemeClr val="tx1"/>
                </a:solidFill>
                <a:cs typeface="微软雅黑" panose="020B0503020204020204" charset="-122"/>
                <a:sym typeface="微软雅黑" panose="020B0503020204020204" charset="-122"/>
              </a:rPr>
              <a:t>典型案例</a:t>
            </a:r>
            <a:endParaRPr lang="zh-CN" altLang="en-US" b="1">
              <a:solidFill>
                <a:schemeClr val="tx1"/>
              </a:solidFill>
              <a:cs typeface="微软雅黑" panose="020B0503020204020204" charset="-122"/>
              <a:sym typeface="微软雅黑" panose="020B0503020204020204" charset="-122"/>
            </a:endParaRPr>
          </a:p>
        </p:txBody>
      </p:sp>
      <p:sp>
        <p:nvSpPr>
          <p:cNvPr id="22" name="任意多边形 21"/>
          <p:cNvSpPr/>
          <p:nvPr>
            <p:custDataLst>
              <p:tags r:id="rId1"/>
            </p:custDataLst>
          </p:nvPr>
        </p:nvSpPr>
        <p:spPr>
          <a:xfrm rot="1684322">
            <a:off x="4497705" y="4833620"/>
            <a:ext cx="1461135" cy="1075690"/>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3" name="任意多边形 22"/>
          <p:cNvSpPr/>
          <p:nvPr>
            <p:custDataLst>
              <p:tags r:id="rId2"/>
            </p:custDataLst>
          </p:nvPr>
        </p:nvSpPr>
        <p:spPr>
          <a:xfrm rot="19858074">
            <a:off x="4544695" y="2470785"/>
            <a:ext cx="1558925" cy="1075690"/>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4" name="任意多边形 23"/>
          <p:cNvSpPr/>
          <p:nvPr>
            <p:custDataLst>
              <p:tags r:id="rId3"/>
            </p:custDataLst>
          </p:nvPr>
        </p:nvSpPr>
        <p:spPr>
          <a:xfrm rot="17886709">
            <a:off x="3695700" y="1863090"/>
            <a:ext cx="1254125" cy="1061720"/>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5" name="任意多边形 24"/>
          <p:cNvSpPr/>
          <p:nvPr>
            <p:custDataLst>
              <p:tags r:id="rId4"/>
            </p:custDataLst>
          </p:nvPr>
        </p:nvSpPr>
        <p:spPr>
          <a:xfrm>
            <a:off x="4956810" y="3640455"/>
            <a:ext cx="1598295" cy="1075690"/>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6" name="椭圆 25"/>
          <p:cNvSpPr/>
          <p:nvPr>
            <p:custDataLst>
              <p:tags r:id="rId5"/>
            </p:custDataLst>
          </p:nvPr>
        </p:nvSpPr>
        <p:spPr>
          <a:xfrm>
            <a:off x="2125345" y="2685415"/>
            <a:ext cx="3018155" cy="3057525"/>
          </a:xfrm>
          <a:prstGeom prst="ellipse">
            <a:avLst/>
          </a:prstGeom>
          <a:solidFill>
            <a:srgbClr val="D9D9D9"/>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7" name="椭圆 26"/>
          <p:cNvSpPr/>
          <p:nvPr>
            <p:custDataLst>
              <p:tags r:id="rId6"/>
            </p:custDataLst>
          </p:nvPr>
        </p:nvSpPr>
        <p:spPr>
          <a:xfrm>
            <a:off x="2312035" y="2875280"/>
            <a:ext cx="2644140" cy="2679065"/>
          </a:xfrm>
          <a:prstGeom prst="ellipse">
            <a:avLst/>
          </a:prstGeom>
          <a:gradFill flip="none" rotWithShape="1">
            <a:gsLst>
              <a:gs pos="0">
                <a:srgbClr val="FFFFFF"/>
              </a:gs>
              <a:gs pos="100000">
                <a:srgbClr val="D9D9D9"/>
              </a:gs>
            </a:gsLst>
            <a:path path="circle">
              <a:fillToRect l="50000" t="50000" r="50000" b="50000"/>
            </a:path>
            <a:tileRect/>
          </a:gradFill>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en-US" altLang="zh-CN" sz="3600" b="1" kern="0" dirty="0">
                <a:solidFill>
                  <a:schemeClr val="accent2"/>
                </a:solidFill>
                <a:latin typeface="微软雅黑" panose="020B0503020204020204" charset="-122"/>
                <a:ea typeface="微软雅黑" panose="020B0503020204020204" charset="-122"/>
                <a:sym typeface="Arial" panose="020B0604020202020204" pitchFamily="34" charset="0"/>
              </a:rPr>
              <a:t>SCQA</a:t>
            </a:r>
            <a:endParaRPr lang="en-US" altLang="zh-CN" sz="3600" b="1" kern="0" dirty="0">
              <a:solidFill>
                <a:schemeClr val="accent2"/>
              </a:solidFill>
              <a:latin typeface="微软雅黑" panose="020B0503020204020204" charset="-122"/>
              <a:ea typeface="微软雅黑" panose="020B0503020204020204" charset="-122"/>
              <a:sym typeface="Arial" panose="020B0604020202020204" pitchFamily="34" charset="0"/>
            </a:endParaRPr>
          </a:p>
        </p:txBody>
      </p:sp>
      <p:sp>
        <p:nvSpPr>
          <p:cNvPr id="28" name="椭圆 27"/>
          <p:cNvSpPr/>
          <p:nvPr>
            <p:custDataLst>
              <p:tags r:id="rId7"/>
            </p:custDataLst>
          </p:nvPr>
        </p:nvSpPr>
        <p:spPr>
          <a:xfrm>
            <a:off x="6299835" y="3253740"/>
            <a:ext cx="1896110" cy="1921510"/>
          </a:xfrm>
          <a:prstGeom prst="ellipse">
            <a:avLst/>
          </a:prstGeom>
          <a:solidFill>
            <a:schemeClr val="accent6"/>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b="1" kern="0">
                <a:solidFill>
                  <a:schemeClr val="bg1"/>
                </a:solidFill>
                <a:latin typeface="微软雅黑" panose="020B0503020204020204" charset="-122"/>
                <a:ea typeface="微软雅黑" panose="020B0503020204020204" charset="-122"/>
                <a:sym typeface="Arial" panose="020B0604020202020204" pitchFamily="34" charset="0"/>
              </a:rPr>
              <a:t>问我怎么办？</a:t>
            </a:r>
            <a:endParaRPr lang="zh-CN" altLang="en-US" b="1" kern="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29" name="椭圆 28"/>
          <p:cNvSpPr/>
          <p:nvPr>
            <p:custDataLst>
              <p:tags r:id="rId8"/>
            </p:custDataLst>
          </p:nvPr>
        </p:nvSpPr>
        <p:spPr>
          <a:xfrm>
            <a:off x="5678170" y="1501775"/>
            <a:ext cx="1640205" cy="1661160"/>
          </a:xfrm>
          <a:prstGeom prst="ellipse">
            <a:avLst/>
          </a:prstGeom>
          <a:solidFill>
            <a:schemeClr val="accent2"/>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b="1" kern="0">
                <a:solidFill>
                  <a:schemeClr val="bg1"/>
                </a:solidFill>
                <a:latin typeface="微软雅黑" panose="020B0503020204020204" charset="-122"/>
                <a:ea typeface="微软雅黑" panose="020B0503020204020204" charset="-122"/>
                <a:sym typeface="Arial" panose="020B0604020202020204" pitchFamily="34" charset="0"/>
              </a:rPr>
              <a:t>一个传染两</a:t>
            </a:r>
            <a:endParaRPr lang="zh-CN" altLang="en-US" b="1" kern="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30" name="椭圆 29"/>
          <p:cNvSpPr/>
          <p:nvPr>
            <p:custDataLst>
              <p:tags r:id="rId9"/>
            </p:custDataLst>
          </p:nvPr>
        </p:nvSpPr>
        <p:spPr>
          <a:xfrm>
            <a:off x="3974465" y="614680"/>
            <a:ext cx="1704340" cy="1726565"/>
          </a:xfrm>
          <a:prstGeom prst="ellipse">
            <a:avLst/>
          </a:prstGeom>
          <a:solidFill>
            <a:schemeClr val="accent5"/>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b="1" kern="0">
                <a:solidFill>
                  <a:schemeClr val="bg1"/>
                </a:solidFill>
                <a:latin typeface="微软雅黑" panose="020B0503020204020204" charset="-122"/>
                <a:ea typeface="微软雅黑" panose="020B0503020204020204" charset="-122"/>
                <a:sym typeface="Arial" panose="020B0604020202020204" pitchFamily="34" charset="0"/>
              </a:rPr>
              <a:t>得了灰指甲</a:t>
            </a:r>
            <a:endParaRPr lang="zh-CN" altLang="en-US" b="1" kern="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31" name="椭圆 30"/>
          <p:cNvSpPr/>
          <p:nvPr>
            <p:custDataLst>
              <p:tags r:id="rId10"/>
            </p:custDataLst>
          </p:nvPr>
        </p:nvSpPr>
        <p:spPr>
          <a:xfrm>
            <a:off x="5554345" y="5182235"/>
            <a:ext cx="1640205" cy="1661795"/>
          </a:xfrm>
          <a:prstGeom prst="ellipse">
            <a:avLst/>
          </a:prstGeom>
          <a:solidFill>
            <a:srgbClr val="C00000"/>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zh-CN" altLang="en-US" b="1" kern="0">
                <a:solidFill>
                  <a:schemeClr val="bg1"/>
                </a:solidFill>
                <a:latin typeface="微软雅黑" panose="020B0503020204020204" charset="-122"/>
                <a:ea typeface="微软雅黑" panose="020B0503020204020204" charset="-122"/>
                <a:sym typeface="Arial" panose="020B0604020202020204" pitchFamily="34" charset="0"/>
              </a:rPr>
              <a:t>马上用亮甲！</a:t>
            </a:r>
            <a:endParaRPr lang="zh-CN" altLang="en-US" b="1" kern="0">
              <a:solidFill>
                <a:schemeClr val="bg1"/>
              </a:solidFill>
              <a:latin typeface="微软雅黑" panose="020B0503020204020204" charset="-122"/>
              <a:ea typeface="微软雅黑" panose="020B0503020204020204" charset="-122"/>
              <a:sym typeface="Arial" panose="020B0604020202020204" pitchFamily="34" charset="0"/>
            </a:endParaRPr>
          </a:p>
        </p:txBody>
      </p:sp>
      <p:sp>
        <p:nvSpPr>
          <p:cNvPr id="4"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SCQA</a:t>
            </a:r>
            <a:r>
              <a:rPr lang="zh-CN" altLang="en-US">
                <a:solidFill>
                  <a:schemeClr val="bg1">
                    <a:lumMod val="50000"/>
                  </a:schemeClr>
                </a:solidFill>
              </a:rPr>
              <a:t>故事框架</a:t>
            </a:r>
            <a:endParaRPr lang="zh-CN" altLang="en-US">
              <a:solidFill>
                <a:schemeClr val="bg1">
                  <a:lumMod val="50000"/>
                </a:schemeClr>
              </a:solidFill>
            </a:endParaRPr>
          </a:p>
        </p:txBody>
      </p:sp>
      <p:sp>
        <p:nvSpPr>
          <p:cNvPr id="168968" name="TextBox 48"/>
          <p:cNvSpPr>
            <a:spLocks noChangeArrowheads="1"/>
          </p:cNvSpPr>
          <p:nvPr/>
        </p:nvSpPr>
        <p:spPr bwMode="auto">
          <a:xfrm>
            <a:off x="6249035" y="186690"/>
            <a:ext cx="1643380" cy="829945"/>
          </a:xfrm>
          <a:prstGeom prst="rect">
            <a:avLst/>
          </a:prstGeom>
          <a:noFill/>
          <a:ln w="9525">
            <a:noFill/>
            <a:miter lim="800000"/>
          </a:ln>
        </p:spPr>
        <p:txBody>
          <a:bodyPr>
            <a:spAutoFit/>
          </a:bodyPr>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S</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ituation</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情境</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69" name="TextBox 49"/>
          <p:cNvSpPr>
            <a:spLocks noChangeArrowheads="1"/>
          </p:cNvSpPr>
          <p:nvPr/>
        </p:nvSpPr>
        <p:spPr bwMode="auto">
          <a:xfrm>
            <a:off x="7970520" y="1833245"/>
            <a:ext cx="2286000" cy="829945"/>
          </a:xfrm>
          <a:prstGeom prst="rect">
            <a:avLst/>
          </a:prstGeom>
          <a:noFill/>
          <a:ln w="9525">
            <a:noFill/>
            <a:miter lim="800000"/>
          </a:ln>
        </p:spPr>
        <p:txBody>
          <a:bodyPr>
            <a:spAutoFit/>
          </a:bodyPr>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C</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omplication</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冲突</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70" name="TextBox 50"/>
          <p:cNvSpPr>
            <a:spLocks noChangeArrowheads="1"/>
          </p:cNvSpPr>
          <p:nvPr/>
        </p:nvSpPr>
        <p:spPr bwMode="auto">
          <a:xfrm>
            <a:off x="8943975" y="3849370"/>
            <a:ext cx="1642745" cy="829945"/>
          </a:xfrm>
          <a:prstGeom prst="rect">
            <a:avLst/>
          </a:prstGeom>
          <a:noFill/>
          <a:ln w="9525">
            <a:noFill/>
            <a:miter lim="800000"/>
          </a:ln>
        </p:spPr>
        <p:txBody>
          <a:bodyPr>
            <a:spAutoFit/>
          </a:bodyPr>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Q</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uestion</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疑问</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
        <p:nvSpPr>
          <p:cNvPr id="168971" name="TextBox 55"/>
          <p:cNvSpPr>
            <a:spLocks noChangeArrowheads="1"/>
          </p:cNvSpPr>
          <p:nvPr/>
        </p:nvSpPr>
        <p:spPr bwMode="auto">
          <a:xfrm>
            <a:off x="8233410" y="5735320"/>
            <a:ext cx="1642745" cy="829945"/>
          </a:xfrm>
          <a:prstGeom prst="rect">
            <a:avLst/>
          </a:prstGeom>
          <a:noFill/>
          <a:ln w="9525">
            <a:noFill/>
            <a:miter lim="800000"/>
          </a:ln>
        </p:spPr>
        <p:txBody>
          <a:bodyPr>
            <a:spAutoFit/>
          </a:bodyPr>
          <a:p>
            <a:r>
              <a:rPr lang="en-US" altLang="zh-CN" sz="2400" b="1">
                <a:solidFill>
                  <a:srgbClr val="A30C01"/>
                </a:solidFill>
                <a:latin typeface="微软雅黑" panose="020B0503020204020204" charset="-122"/>
                <a:ea typeface="微软雅黑" panose="020B0503020204020204" charset="-122"/>
                <a:sym typeface="微软雅黑" panose="020B0503020204020204" charset="-122"/>
              </a:rPr>
              <a:t>A</a:t>
            </a:r>
            <a:r>
              <a:rPr lang="en-US" altLang="zh-CN" sz="2400" b="1">
                <a:solidFill>
                  <a:srgbClr val="2B4868"/>
                </a:solidFill>
                <a:latin typeface="微软雅黑" panose="020B0503020204020204" charset="-122"/>
                <a:ea typeface="微软雅黑" panose="020B0503020204020204" charset="-122"/>
                <a:sym typeface="微软雅黑" panose="020B0503020204020204" charset="-122"/>
              </a:rPr>
              <a:t>nswer</a:t>
            </a:r>
            <a:endParaRPr lang="zh-CN" altLang="en-US" sz="2400" b="1">
              <a:solidFill>
                <a:srgbClr val="2B4868"/>
              </a:solidFill>
              <a:latin typeface="微软雅黑" panose="020B0503020204020204" charset="-122"/>
              <a:ea typeface="微软雅黑" panose="020B0503020204020204" charset="-122"/>
              <a:sym typeface="微软雅黑" panose="020B0503020204020204" charset="-122"/>
            </a:endParaRPr>
          </a:p>
          <a:p>
            <a:r>
              <a:rPr lang="zh-CN" altLang="en-US" sz="2400" b="1">
                <a:solidFill>
                  <a:srgbClr val="2B4868"/>
                </a:solidFill>
                <a:latin typeface="微软雅黑" panose="020B0503020204020204" charset="-122"/>
                <a:ea typeface="微软雅黑" panose="020B0503020204020204" charset="-122"/>
                <a:sym typeface="微软雅黑" panose="020B0503020204020204" charset="-122"/>
              </a:rPr>
              <a:t>   回答</a:t>
            </a:r>
            <a:endParaRPr lang="en-US" sz="2400" b="1">
              <a:solidFill>
                <a:srgbClr val="2B4868"/>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cs typeface="微软雅黑" panose="020B0503020204020204" charset="-122"/>
                <a:sym typeface="微软雅黑" panose="020B0503020204020204" charset="-122"/>
              </a:rPr>
              <a:t>应用举例</a:t>
            </a:r>
            <a:endParaRPr lang="zh-CN" altLang="en-US" b="1">
              <a:cs typeface="微软雅黑" panose="020B0503020204020204" charset="-122"/>
              <a:sym typeface="微软雅黑" panose="020B0503020204020204" charset="-122"/>
            </a:endParaRPr>
          </a:p>
        </p:txBody>
      </p:sp>
      <p:grpSp>
        <p:nvGrpSpPr>
          <p:cNvPr id="4" name="组合 3"/>
          <p:cNvGrpSpPr/>
          <p:nvPr/>
        </p:nvGrpSpPr>
        <p:grpSpPr>
          <a:xfrm>
            <a:off x="1456055" y="1680210"/>
            <a:ext cx="9795510" cy="3497580"/>
            <a:chOff x="761" y="2486"/>
            <a:chExt cx="14614" cy="5508"/>
          </a:xfrm>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1" y="2486"/>
              <a:ext cx="14614" cy="5508"/>
            </a:xfrm>
            <a:prstGeom prst="rect">
              <a:avLst/>
            </a:prstGeom>
          </p:spPr>
        </p:pic>
        <p:sp>
          <p:nvSpPr>
            <p:cNvPr id="9" name="TextBox 3"/>
            <p:cNvSpPr txBox="1"/>
            <p:nvPr/>
          </p:nvSpPr>
          <p:spPr>
            <a:xfrm>
              <a:off x="1376" y="3427"/>
              <a:ext cx="12485" cy="3379"/>
            </a:xfrm>
            <a:prstGeom prst="rect">
              <a:avLst/>
            </a:prstGeom>
            <a:noFill/>
          </p:spPr>
          <p:txBody>
            <a:bodyPr wrap="square" lIns="68580" tIns="34290" rIns="68580" bIns="34290" rtlCol="0">
              <a:spAutoFit/>
            </a:bodyPr>
            <a:lstStyle/>
            <a:p>
              <a:pPr marL="285750" indent="-285750">
                <a:lnSpc>
                  <a:spcPct val="150000"/>
                </a:lnSpc>
                <a:buFont typeface="Wingdings" panose="05000000000000000000" charset="0"/>
                <a:buChar char=""/>
              </a:pPr>
              <a:r>
                <a:rPr lang="en-US" altLang="zh-CN" dirty="0">
                  <a:solidFill>
                    <a:schemeClr val="accent2"/>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 </a:t>
              </a:r>
              <a:r>
                <a:rPr lang="zh-CN" altLang="en-US" dirty="0">
                  <a:solidFill>
                    <a:schemeClr val="accent2"/>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情境：</a:t>
              </a:r>
              <a:r>
                <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当今科技高速发展，人类拥有的先进武器，已经可以摧毁地球几十次</a:t>
              </a:r>
              <a:endPar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
              </a:pPr>
              <a:r>
                <a:rPr lang="en-US" altLang="zh-CN" dirty="0">
                  <a:solidFill>
                    <a:schemeClr val="accent2"/>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 冲突：</a:t>
              </a:r>
              <a:r>
                <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但是，我们拥有了摧毁地球的能力，却没有逃离地球的方法</a:t>
              </a:r>
              <a:endPar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
              </a:pPr>
              <a:r>
                <a:rPr lang="en-US" altLang="zh-CN" dirty="0">
                  <a:solidFill>
                    <a:schemeClr val="accent2"/>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Q 疑问：</a:t>
              </a:r>
              <a:r>
                <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所以今天全人类面临的最大的威胁是什么？</a:t>
              </a:r>
              <a:endPar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nSpc>
                  <a:spcPct val="150000"/>
                </a:lnSpc>
                <a:buFont typeface="Wingdings" panose="05000000000000000000" charset="0"/>
                <a:buChar char=""/>
              </a:pPr>
              <a:r>
                <a:rPr lang="en-US" altLang="zh-CN" dirty="0">
                  <a:solidFill>
                    <a:schemeClr val="accent2"/>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 解决：</a:t>
              </a:r>
              <a:r>
                <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是没有移民外星球的科技。我们公司，将致力于私人航天技术，在可预见的将来，实现火星移民计划！</a:t>
              </a:r>
              <a:endParaRPr lang="zh-CN" altLang="en-US" dirty="0">
                <a:solidFill>
                  <a:schemeClr val="accent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grpSp>
      <p:sp>
        <p:nvSpPr>
          <p:cNvPr id="3"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SCQA</a:t>
            </a:r>
            <a:r>
              <a:rPr lang="zh-CN" altLang="en-US">
                <a:solidFill>
                  <a:schemeClr val="bg1">
                    <a:lumMod val="50000"/>
                  </a:schemeClr>
                </a:solidFill>
              </a:rPr>
              <a:t>故事框架</a:t>
            </a:r>
            <a:endParaRPr lang="zh-CN" altLang="en-US">
              <a:solidFill>
                <a:schemeClr val="bg1">
                  <a:lumMod val="50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782320" y="872490"/>
            <a:ext cx="10014585" cy="89344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en-US" altLang="zh-CN" b="1">
                <a:solidFill>
                  <a:schemeClr val="accent5"/>
                </a:solidFill>
                <a:latin typeface="微软雅黑" panose="020B0503020204020204" charset="-122"/>
                <a:ea typeface="微软雅黑" panose="020B0503020204020204" charset="-122"/>
                <a:sym typeface="微软雅黑" panose="020B0503020204020204" charset="-122"/>
              </a:rPr>
              <a:t>Why-What-How  3W黄金圈法则</a:t>
            </a:r>
            <a:endParaRPr lang="en-US" altLang="zh-CN"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723265" y="2523490"/>
            <a:ext cx="10954385" cy="3888740"/>
          </a:xfrm>
          <a:prstGeom prst="rect">
            <a:avLst/>
          </a:prstGeom>
          <a:noFill/>
        </p:spPr>
        <p:txBody>
          <a:bodyPr wrap="square" rtlCol="0" anchor="t">
            <a:spAutoFit/>
          </a:bodyPr>
          <a:p>
            <a:pPr>
              <a:lnSpc>
                <a:spcPct val="130000"/>
              </a:lnSpc>
            </a:pPr>
            <a:r>
              <a:rPr lang="en-US" altLang="zh-CN" b="1">
                <a:solidFill>
                  <a:schemeClr val="accent2"/>
                </a:solidFill>
                <a:latin typeface="等线" panose="02010600030101010101" charset="-122"/>
                <a:ea typeface="等线" panose="02010600030101010101" charset="-122"/>
                <a:cs typeface="等线" panose="02010600030101010101" charset="-122"/>
              </a:rPr>
              <a:t>Why-What-How 3W</a:t>
            </a:r>
            <a:r>
              <a:rPr lang="zh-CN" altLang="en-US" b="1">
                <a:solidFill>
                  <a:schemeClr val="accent2"/>
                </a:solidFill>
                <a:latin typeface="等线" panose="02010600030101010101" charset="-122"/>
                <a:ea typeface="等线" panose="02010600030101010101" charset="-122"/>
                <a:cs typeface="等线" panose="02010600030101010101" charset="-122"/>
              </a:rPr>
              <a:t>黄金圈法则：</a:t>
            </a:r>
            <a:endParaRPr lang="zh-CN" altLang="en-US" b="1">
              <a:solidFill>
                <a:schemeClr val="accent2"/>
              </a:solidFill>
              <a:latin typeface="等线" panose="02010600030101010101" charset="-122"/>
              <a:ea typeface="等线" panose="02010600030101010101" charset="-122"/>
              <a:cs typeface="等线" panose="02010600030101010101" charset="-122"/>
            </a:endParaRPr>
          </a:p>
          <a:p>
            <a:pPr>
              <a:lnSpc>
                <a:spcPct val="130000"/>
              </a:lnSpc>
            </a:pPr>
            <a:r>
              <a:rPr lang="zh-CN" altLang="en-US">
                <a:latin typeface="等线 Light" panose="02010600030101010101" charset="-122"/>
                <a:ea typeface="等线 Light" panose="02010600030101010101" charset="-122"/>
                <a:cs typeface="等线 Light" panose="02010600030101010101" charset="-122"/>
              </a:rPr>
              <a:t>“</a:t>
            </a:r>
            <a:r>
              <a:rPr lang="zh-CN" altLang="en-US">
                <a:solidFill>
                  <a:schemeClr val="accent2"/>
                </a:solidFill>
                <a:latin typeface="等线 Light" panose="02010600030101010101" charset="-122"/>
                <a:ea typeface="等线 Light" panose="02010600030101010101" charset="-122"/>
                <a:cs typeface="等线 Light" panose="02010600030101010101" charset="-122"/>
              </a:rPr>
              <a:t>黄金圈</a:t>
            </a:r>
            <a:r>
              <a:rPr lang="zh-CN" altLang="en-US">
                <a:latin typeface="等线 Light" panose="02010600030101010101" charset="-122"/>
                <a:ea typeface="等线 Light" panose="02010600030101010101" charset="-122"/>
                <a:cs typeface="等线 Light" panose="02010600030101010101" charset="-122"/>
              </a:rPr>
              <a:t>”理论：三个同心圆，最里面的一个是</a:t>
            </a:r>
            <a:r>
              <a:rPr lang="zh-CN" altLang="en-US">
                <a:solidFill>
                  <a:schemeClr val="accent2"/>
                </a:solidFill>
                <a:latin typeface="等线 Light" panose="02010600030101010101" charset="-122"/>
                <a:ea typeface="等线 Light" panose="02010600030101010101" charset="-122"/>
                <a:cs typeface="等线 Light" panose="02010600030101010101" charset="-122"/>
              </a:rPr>
              <a:t>Why</a:t>
            </a:r>
            <a:r>
              <a:rPr lang="zh-CN" altLang="en-US">
                <a:latin typeface="等线 Light" panose="02010600030101010101" charset="-122"/>
                <a:ea typeface="等线 Light" panose="02010600030101010101" charset="-122"/>
                <a:cs typeface="等线 Light" panose="02010600030101010101" charset="-122"/>
              </a:rPr>
              <a:t>,中间一层是</a:t>
            </a:r>
            <a:r>
              <a:rPr lang="en-US" altLang="zh-CN">
                <a:solidFill>
                  <a:schemeClr val="accent2"/>
                </a:solidFill>
                <a:latin typeface="等线 Light" panose="02010600030101010101" charset="-122"/>
                <a:ea typeface="等线 Light" panose="02010600030101010101" charset="-122"/>
                <a:cs typeface="等线 Light" panose="02010600030101010101" charset="-122"/>
              </a:rPr>
              <a:t>What</a:t>
            </a:r>
            <a:r>
              <a:rPr lang="zh-CN" altLang="en-US">
                <a:latin typeface="等线 Light" panose="02010600030101010101" charset="-122"/>
                <a:ea typeface="等线 Light" panose="02010600030101010101" charset="-122"/>
                <a:cs typeface="等线 Light" panose="02010600030101010101" charset="-122"/>
              </a:rPr>
              <a:t>,最外面一层是</a:t>
            </a:r>
            <a:r>
              <a:rPr lang="en-US" altLang="zh-CN">
                <a:solidFill>
                  <a:schemeClr val="accent2"/>
                </a:solidFill>
                <a:latin typeface="等线 Light" panose="02010600030101010101" charset="-122"/>
                <a:ea typeface="等线 Light" panose="02010600030101010101" charset="-122"/>
                <a:cs typeface="等线 Light" panose="02010600030101010101" charset="-122"/>
              </a:rPr>
              <a:t>How</a:t>
            </a:r>
            <a:r>
              <a:rPr lang="zh-CN" altLang="en-US">
                <a:latin typeface="等线 Light" panose="02010600030101010101" charset="-122"/>
                <a:ea typeface="等线 Light" panose="02010600030101010101" charset="-122"/>
                <a:cs typeface="等线 Light" panose="02010600030101010101" charset="-122"/>
              </a:rPr>
              <a:t>。</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以苹果为例，其他很多电脑公司在以这样的思维顺序劝服人们进行购买：“我们生产电脑。它们性能卓越，使用便利。快来买一台吧！”</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而苹果传递信息的顺序恰恰相反：“我们永远追求打破现状和思维定式，永远寻找全新的角度。方式是我们会设计出性能卓越、使用便利的产品。电脑是我们的产品的一种。想要买一台吗？”</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逆向思维的真相在于：要想最大程度影响他人，最关键的不在于传递“</a:t>
            </a:r>
            <a:r>
              <a:rPr lang="zh-CN" altLang="en-US">
                <a:solidFill>
                  <a:schemeClr val="accent2"/>
                </a:solidFill>
                <a:latin typeface="等线 Light" panose="02010600030101010101" charset="-122"/>
                <a:ea typeface="等线 Light" panose="02010600030101010101" charset="-122"/>
                <a:cs typeface="等线 Light" panose="02010600030101010101" charset="-122"/>
              </a:rPr>
              <a:t>是什么</a:t>
            </a:r>
            <a:r>
              <a:rPr lang="zh-CN" altLang="en-US">
                <a:latin typeface="等线 Light" panose="02010600030101010101" charset="-122"/>
                <a:ea typeface="等线 Light" panose="02010600030101010101" charset="-122"/>
                <a:cs typeface="等线 Light" panose="02010600030101010101" charset="-122"/>
              </a:rPr>
              <a:t>”的信息，而在于给出“</a:t>
            </a:r>
            <a:r>
              <a:rPr lang="zh-CN" altLang="en-US">
                <a:solidFill>
                  <a:schemeClr val="accent2"/>
                </a:solidFill>
                <a:latin typeface="等线 Light" panose="02010600030101010101" charset="-122"/>
                <a:ea typeface="等线 Light" panose="02010600030101010101" charset="-122"/>
                <a:cs typeface="等线 Light" panose="02010600030101010101" charset="-122"/>
              </a:rPr>
              <a:t>为什么</a:t>
            </a:r>
            <a:r>
              <a:rPr lang="zh-CN" altLang="en-US">
                <a:latin typeface="等线 Light" panose="02010600030101010101" charset="-122"/>
                <a:ea typeface="等线 Light" panose="02010600030101010101" charset="-122"/>
                <a:cs typeface="等线 Light" panose="02010600030101010101" charset="-122"/>
              </a:rPr>
              <a:t>”的理由；人们最在乎的也并不是实现供需之间的匹配，而是达成信念的契合，对个人需求的深刻理解和洞察。</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对于这个法则来说，最最核心的就是讲清楚关于：</a:t>
            </a:r>
            <a:r>
              <a:rPr lang="en-US" altLang="zh-CN" sz="2000" b="1">
                <a:solidFill>
                  <a:srgbClr val="FF0000"/>
                </a:solidFill>
                <a:latin typeface="等线" panose="02010600030101010101" charset="-122"/>
                <a:ea typeface="等线" panose="02010600030101010101" charset="-122"/>
                <a:cs typeface="等线 Light" panose="02010600030101010101" charset="-122"/>
              </a:rPr>
              <a:t>Why </a:t>
            </a:r>
            <a:r>
              <a:rPr lang="zh-CN" altLang="en-US">
                <a:latin typeface="等线 Light" panose="02010600030101010101" charset="-122"/>
                <a:ea typeface="等线 Light" panose="02010600030101010101" charset="-122"/>
                <a:cs typeface="等线 Light" panose="02010600030101010101" charset="-122"/>
              </a:rPr>
              <a:t>的问题，这个是</a:t>
            </a:r>
            <a:r>
              <a:rPr lang="zh-CN" altLang="en-US">
                <a:solidFill>
                  <a:schemeClr val="accent2"/>
                </a:solidFill>
                <a:latin typeface="等线 Light" panose="02010600030101010101" charset="-122"/>
                <a:ea typeface="等线 Light" panose="02010600030101010101" charset="-122"/>
                <a:cs typeface="等线 Light" panose="02010600030101010101" charset="-122"/>
              </a:rPr>
              <a:t>本质</a:t>
            </a:r>
            <a:r>
              <a:rPr lang="zh-CN" altLang="en-US">
                <a:latin typeface="等线 Light" panose="02010600030101010101" charset="-122"/>
                <a:ea typeface="等线 Light" panose="02010600030101010101" charset="-122"/>
                <a:cs typeface="等线 Light" panose="02010600030101010101" charset="-122"/>
              </a:rPr>
              <a:t>，是</a:t>
            </a:r>
            <a:r>
              <a:rPr lang="zh-CN" altLang="en-US">
                <a:solidFill>
                  <a:schemeClr val="accent2"/>
                </a:solidFill>
                <a:latin typeface="等线 Light" panose="02010600030101010101" charset="-122"/>
                <a:ea typeface="等线 Light" panose="02010600030101010101" charset="-122"/>
                <a:cs typeface="等线 Light" panose="02010600030101010101" charset="-122"/>
              </a:rPr>
              <a:t>意义</a:t>
            </a:r>
            <a:r>
              <a:rPr lang="zh-CN" altLang="en-US">
                <a:latin typeface="等线 Light" panose="02010600030101010101" charset="-122"/>
                <a:ea typeface="等线 Light" panose="02010600030101010101" charset="-122"/>
                <a:cs typeface="等线 Light" panose="02010600030101010101" charset="-122"/>
              </a:rPr>
              <a:t>，是</a:t>
            </a:r>
            <a:r>
              <a:rPr lang="zh-CN" altLang="en-US">
                <a:solidFill>
                  <a:schemeClr val="accent2"/>
                </a:solidFill>
                <a:latin typeface="等线 Light" panose="02010600030101010101" charset="-122"/>
                <a:ea typeface="等线 Light" panose="02010600030101010101" charset="-122"/>
                <a:cs typeface="等线 Light" panose="02010600030101010101" charset="-122"/>
              </a:rPr>
              <a:t>核心</a:t>
            </a:r>
            <a:r>
              <a:rPr lang="zh-CN" altLang="en-US">
                <a:latin typeface="等线 Light" panose="02010600030101010101" charset="-122"/>
                <a:ea typeface="等线 Light" panose="02010600030101010101" charset="-122"/>
                <a:cs typeface="等线 Light" panose="02010600030101010101" charset="-122"/>
              </a:rPr>
              <a:t>！</a:t>
            </a:r>
            <a:endParaRPr lang="zh-CN" altLang="en-US">
              <a:latin typeface="等线 Light" panose="02010600030101010101" charset="-122"/>
              <a:ea typeface="等线 Light" panose="02010600030101010101" charset="-122"/>
              <a:cs typeface="等线 Light" panose="02010600030101010101" charset="-122"/>
            </a:endParaRPr>
          </a:p>
        </p:txBody>
      </p:sp>
      <p:sp>
        <p:nvSpPr>
          <p:cNvPr id="5" name="标题 1"/>
          <p:cNvSpPr>
            <a:spLocks noGrp="1"/>
          </p:cNvSpPr>
          <p:nvPr/>
        </p:nvSpPr>
        <p:spPr>
          <a:xfrm>
            <a:off x="942975" y="176593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a:t>
            </a:r>
            <a:r>
              <a:rPr lang="zh-CN" sz="2000"/>
              <a:t>一种从本质到现象的</a:t>
            </a:r>
            <a:r>
              <a:rPr lang="en-US" altLang="zh-CN" sz="2000"/>
              <a:t>“</a:t>
            </a:r>
            <a:r>
              <a:rPr lang="zh-CN" altLang="en-US" sz="2000"/>
              <a:t>结构化</a:t>
            </a:r>
            <a:r>
              <a:rPr lang="en-US" altLang="zh-CN" sz="2000"/>
              <a:t>”</a:t>
            </a:r>
            <a:r>
              <a:rPr lang="zh-CN" altLang="en-US" sz="2000"/>
              <a:t>表述</a:t>
            </a:r>
            <a:r>
              <a:rPr lang="en-US" altLang="zh-CN" sz="2000"/>
              <a:t>(</a:t>
            </a:r>
            <a:r>
              <a:rPr lang="zh-CN" altLang="en-US" sz="2000"/>
              <a:t>或思考分析</a:t>
            </a:r>
            <a:r>
              <a:rPr lang="en-US" altLang="zh-CN" sz="2000"/>
              <a:t>)</a:t>
            </a:r>
            <a:r>
              <a:rPr lang="zh-CN" altLang="en-US" sz="2000"/>
              <a:t>的方法论</a:t>
            </a:r>
            <a:endParaRPr lang="zh-CN" alt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概念理解</a:t>
            </a:r>
            <a:endParaRPr lang="zh-CN" altLang="en-US"/>
          </a:p>
        </p:txBody>
      </p:sp>
      <p:grpSp>
        <p:nvGrpSpPr>
          <p:cNvPr id="22" name="组合 21"/>
          <p:cNvGrpSpPr/>
          <p:nvPr/>
        </p:nvGrpSpPr>
        <p:grpSpPr>
          <a:xfrm>
            <a:off x="1965960" y="2117090"/>
            <a:ext cx="8174355" cy="4270375"/>
            <a:chOff x="5787" y="2037"/>
            <a:chExt cx="12873" cy="6725"/>
          </a:xfrm>
        </p:grpSpPr>
        <p:sp>
          <p:nvSpPr>
            <p:cNvPr id="5" name="椭圆 4"/>
            <p:cNvSpPr/>
            <p:nvPr/>
          </p:nvSpPr>
          <p:spPr>
            <a:xfrm>
              <a:off x="5787" y="2037"/>
              <a:ext cx="6725" cy="67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104" y="3354"/>
              <a:ext cx="4092" cy="409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430" y="4680"/>
              <a:ext cx="1440" cy="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572" y="5086"/>
              <a:ext cx="1156" cy="628"/>
            </a:xfrm>
            <a:prstGeom prst="rect">
              <a:avLst/>
            </a:prstGeom>
            <a:noFill/>
          </p:spPr>
          <p:txBody>
            <a:bodyPr wrap="none" rtlCol="0">
              <a:spAutoFit/>
            </a:bodyPr>
            <a:lstStyle/>
            <a:p>
              <a:r>
                <a:rPr lang="en-US" altLang="zh-CN" sz="2000" b="1">
                  <a:solidFill>
                    <a:schemeClr val="bg1"/>
                  </a:solidFill>
                  <a:latin typeface="微软雅黑" panose="020B0503020204020204" charset="-122"/>
                  <a:ea typeface="微软雅黑" panose="020B0503020204020204" charset="-122"/>
                </a:rPr>
                <a:t>Why</a:t>
              </a:r>
              <a:endParaRPr lang="en-US" altLang="zh-CN" sz="2000" b="1">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8469" y="6289"/>
              <a:ext cx="1511" cy="725"/>
            </a:xfrm>
            <a:prstGeom prst="rect">
              <a:avLst/>
            </a:prstGeom>
            <a:noFill/>
          </p:spPr>
          <p:txBody>
            <a:bodyPr wrap="none" rtlCol="0">
              <a:spAutoFit/>
            </a:bodyPr>
            <a:lstStyle/>
            <a:p>
              <a:r>
                <a:rPr lang="en-US" altLang="zh-CN" sz="2400" b="1">
                  <a:solidFill>
                    <a:schemeClr val="bg1"/>
                  </a:solidFill>
                  <a:latin typeface="微软雅黑" panose="020B0503020204020204" charset="-122"/>
                  <a:ea typeface="微软雅黑" panose="020B0503020204020204" charset="-122"/>
                </a:rPr>
                <a:t>What</a:t>
              </a:r>
              <a:endParaRPr lang="en-US" altLang="zh-CN" sz="24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8418" y="7696"/>
              <a:ext cx="1523" cy="822"/>
            </a:xfrm>
            <a:prstGeom prst="rect">
              <a:avLst/>
            </a:prstGeom>
            <a:noFill/>
          </p:spPr>
          <p:txBody>
            <a:bodyPr wrap="none" rtlCol="0">
              <a:spAutoFit/>
            </a:bodyPr>
            <a:lstStyle/>
            <a:p>
              <a:r>
                <a:rPr lang="en-US" altLang="zh-CN" sz="2800" b="1">
                  <a:solidFill>
                    <a:schemeClr val="bg1"/>
                  </a:solidFill>
                  <a:latin typeface="微软雅黑" panose="020B0503020204020204" charset="-122"/>
                  <a:ea typeface="微软雅黑" panose="020B0503020204020204" charset="-122"/>
                </a:rPr>
                <a:t>How</a:t>
              </a:r>
              <a:endParaRPr lang="en-US" altLang="zh-CN" sz="2800" b="1">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13488" y="2212"/>
              <a:ext cx="1156" cy="628"/>
            </a:xfrm>
            <a:prstGeom prst="rect">
              <a:avLst/>
            </a:prstGeom>
            <a:noFill/>
          </p:spPr>
          <p:txBody>
            <a:bodyPr wrap="none" rtlCol="0">
              <a:spAutoFit/>
            </a:bodyPr>
            <a:lstStyle/>
            <a:p>
              <a:r>
                <a:rPr lang="en-US" altLang="zh-CN" sz="2000" b="1">
                  <a:solidFill>
                    <a:schemeClr val="accent5">
                      <a:lumMod val="50000"/>
                    </a:schemeClr>
                  </a:solidFill>
                  <a:latin typeface="微软雅黑" panose="020B0503020204020204" charset="-122"/>
                  <a:ea typeface="微软雅黑" panose="020B0503020204020204" charset="-122"/>
                </a:rPr>
                <a:t>Why</a:t>
              </a:r>
              <a:endParaRPr lang="en-US" altLang="zh-CN" sz="2000" b="1">
                <a:solidFill>
                  <a:schemeClr val="accent5">
                    <a:lumMod val="50000"/>
                  </a:schemeClr>
                </a:solidFill>
                <a:latin typeface="微软雅黑" panose="020B0503020204020204" charset="-122"/>
                <a:ea typeface="微软雅黑" panose="020B0503020204020204" charset="-122"/>
              </a:endParaRPr>
            </a:p>
          </p:txBody>
        </p:sp>
        <p:sp>
          <p:nvSpPr>
            <p:cNvPr id="10" name="文本框 9"/>
            <p:cNvSpPr txBox="1"/>
            <p:nvPr/>
          </p:nvSpPr>
          <p:spPr>
            <a:xfrm>
              <a:off x="13420" y="4680"/>
              <a:ext cx="1308" cy="628"/>
            </a:xfrm>
            <a:prstGeom prst="rect">
              <a:avLst/>
            </a:prstGeom>
            <a:noFill/>
          </p:spPr>
          <p:txBody>
            <a:bodyPr wrap="none" rtlCol="0">
              <a:spAutoFit/>
            </a:bodyPr>
            <a:lstStyle/>
            <a:p>
              <a:r>
                <a:rPr lang="en-US" altLang="zh-CN" sz="2000" b="1">
                  <a:solidFill>
                    <a:schemeClr val="accent5">
                      <a:lumMod val="50000"/>
                    </a:schemeClr>
                  </a:solidFill>
                  <a:latin typeface="微软雅黑" panose="020B0503020204020204" charset="-122"/>
                  <a:ea typeface="微软雅黑" panose="020B0503020204020204" charset="-122"/>
                </a:rPr>
                <a:t>What</a:t>
              </a:r>
              <a:endParaRPr lang="en-US" altLang="zh-CN" sz="2000" b="1">
                <a:solidFill>
                  <a:schemeClr val="accent5">
                    <a:lumMod val="50000"/>
                  </a:schemeClr>
                </a:solidFill>
                <a:latin typeface="微软雅黑" panose="020B0503020204020204" charset="-122"/>
                <a:ea typeface="微软雅黑" panose="020B0503020204020204" charset="-122"/>
              </a:endParaRPr>
            </a:p>
          </p:txBody>
        </p:sp>
        <p:sp>
          <p:nvSpPr>
            <p:cNvPr id="11" name="文本框 10"/>
            <p:cNvSpPr txBox="1"/>
            <p:nvPr/>
          </p:nvSpPr>
          <p:spPr>
            <a:xfrm>
              <a:off x="13488" y="6882"/>
              <a:ext cx="1172" cy="628"/>
            </a:xfrm>
            <a:prstGeom prst="rect">
              <a:avLst/>
            </a:prstGeom>
            <a:noFill/>
          </p:spPr>
          <p:txBody>
            <a:bodyPr wrap="none" rtlCol="0">
              <a:spAutoFit/>
            </a:bodyPr>
            <a:lstStyle/>
            <a:p>
              <a:r>
                <a:rPr lang="en-US" altLang="zh-CN" sz="2000" b="1">
                  <a:solidFill>
                    <a:schemeClr val="accent5">
                      <a:lumMod val="50000"/>
                    </a:schemeClr>
                  </a:solidFill>
                  <a:latin typeface="微软雅黑" panose="020B0503020204020204" charset="-122"/>
                  <a:ea typeface="微软雅黑" panose="020B0503020204020204" charset="-122"/>
                </a:rPr>
                <a:t>How</a:t>
              </a:r>
              <a:endParaRPr lang="en-US" altLang="zh-CN" sz="2000" b="1">
                <a:solidFill>
                  <a:schemeClr val="accent5">
                    <a:lumMod val="50000"/>
                  </a:schemeClr>
                </a:solidFill>
                <a:latin typeface="微软雅黑" panose="020B0503020204020204" charset="-122"/>
                <a:ea typeface="微软雅黑" panose="020B0503020204020204" charset="-122"/>
              </a:endParaRPr>
            </a:p>
          </p:txBody>
        </p:sp>
        <p:cxnSp>
          <p:nvCxnSpPr>
            <p:cNvPr id="13" name="直接连接符 12"/>
            <p:cNvCxnSpPr>
              <a:stCxn id="6" idx="3"/>
              <a:endCxn id="9" idx="2"/>
            </p:cNvCxnSpPr>
            <p:nvPr/>
          </p:nvCxnSpPr>
          <p:spPr>
            <a:xfrm flipV="1">
              <a:off x="9728" y="2840"/>
              <a:ext cx="4338" cy="256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7" idx="3"/>
            </p:cNvCxnSpPr>
            <p:nvPr/>
          </p:nvCxnSpPr>
          <p:spPr>
            <a:xfrm flipV="1">
              <a:off x="9980" y="5308"/>
              <a:ext cx="4086" cy="1344"/>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8" idx="3"/>
            </p:cNvCxnSpPr>
            <p:nvPr/>
          </p:nvCxnSpPr>
          <p:spPr>
            <a:xfrm flipV="1">
              <a:off x="9941" y="7446"/>
              <a:ext cx="4086" cy="661"/>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9" idx="2"/>
            </p:cNvCxnSpPr>
            <p:nvPr/>
          </p:nvCxnSpPr>
          <p:spPr>
            <a:xfrm>
              <a:off x="14066" y="2840"/>
              <a:ext cx="288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p:nvPr/>
          </p:nvCxnSpPr>
          <p:spPr>
            <a:xfrm>
              <a:off x="14066" y="5309"/>
              <a:ext cx="288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p:nvPr/>
          </p:nvCxnSpPr>
          <p:spPr>
            <a:xfrm>
              <a:off x="14027" y="7446"/>
              <a:ext cx="2881" cy="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文本框 18"/>
            <p:cNvSpPr txBox="1"/>
            <p:nvPr/>
          </p:nvSpPr>
          <p:spPr>
            <a:xfrm>
              <a:off x="14524" y="2260"/>
              <a:ext cx="4000" cy="580"/>
            </a:xfrm>
            <a:prstGeom prst="rect">
              <a:avLst/>
            </a:prstGeom>
            <a:noFill/>
          </p:spPr>
          <p:txBody>
            <a:bodyPr wrap="square" rtlCol="0" anchor="t">
              <a:spAutoFit/>
            </a:bodyPr>
            <a:lstStyle/>
            <a:p>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目的理念意义价值</a:t>
              </a:r>
              <a:endParaRPr lang="zh-CN" altLang="en-US">
                <a:latin typeface="微软雅黑" panose="020B0503020204020204" charset="-122"/>
                <a:ea typeface="微软雅黑" panose="020B0503020204020204" charset="-122"/>
              </a:endParaRPr>
            </a:p>
          </p:txBody>
        </p:sp>
        <p:sp>
          <p:nvSpPr>
            <p:cNvPr id="20" name="文本框 19"/>
            <p:cNvSpPr txBox="1"/>
            <p:nvPr/>
          </p:nvSpPr>
          <p:spPr>
            <a:xfrm>
              <a:off x="14660" y="4728"/>
              <a:ext cx="4000" cy="580"/>
            </a:xfrm>
            <a:prstGeom prst="rect">
              <a:avLst/>
            </a:prstGeom>
            <a:noFill/>
          </p:spPr>
          <p:txBody>
            <a:bodyPr wrap="square" rtlCol="0" anchor="t">
              <a:spAutoFit/>
            </a:bodyPr>
            <a:lstStyle/>
            <a:p>
              <a:r>
                <a:rPr lang="zh-CN" altLang="en-US">
                  <a:latin typeface="微软雅黑" panose="020B0503020204020204" charset="-122"/>
                  <a:ea typeface="微软雅黑" panose="020B0503020204020204" charset="-122"/>
                </a:rPr>
                <a:t>需要做什么</a:t>
              </a:r>
              <a:endParaRPr lang="zh-CN" altLang="en-US">
                <a:latin typeface="微软雅黑" panose="020B0503020204020204" charset="-122"/>
                <a:ea typeface="微软雅黑" panose="020B0503020204020204" charset="-122"/>
              </a:endParaRPr>
            </a:p>
          </p:txBody>
        </p:sp>
      </p:grpSp>
      <p:sp>
        <p:nvSpPr>
          <p:cNvPr id="168963" name="TextBox 36"/>
          <p:cNvSpPr>
            <a:spLocks noChangeArrowheads="1"/>
          </p:cNvSpPr>
          <p:nvPr/>
        </p:nvSpPr>
        <p:spPr bwMode="auto">
          <a:xfrm>
            <a:off x="1217295" y="1256030"/>
            <a:ext cx="8923020" cy="429895"/>
          </a:xfrm>
          <a:prstGeom prst="rect">
            <a:avLst/>
          </a:prstGeom>
          <a:noFill/>
          <a:ln w="9525">
            <a:noFill/>
            <a:miter lim="800000"/>
          </a:ln>
        </p:spPr>
        <p:txBody>
          <a:bodyPr wrap="square">
            <a:spAutoFit/>
          </a:bodyPr>
          <a:lstStyle/>
          <a:p>
            <a:pPr>
              <a:lnSpc>
                <a:spcPct val="110000"/>
              </a:lnSpc>
            </a:pPr>
            <a:r>
              <a:rPr lang="en-US" altLang="zh-CN" sz="2000" b="1">
                <a:solidFill>
                  <a:schemeClr val="accent2"/>
                </a:solidFill>
                <a:latin typeface="微软雅黑" panose="020B0503020204020204" charset="-122"/>
                <a:ea typeface="微软雅黑" panose="020B0503020204020204" charset="-122"/>
                <a:sym typeface="微软雅黑" panose="020B0503020204020204" charset="-122"/>
              </a:rPr>
              <a:t>      why-what-how</a:t>
            </a:r>
            <a:r>
              <a:rPr lang="zh-CN" altLang="en-US" sz="2000" b="1">
                <a:solidFill>
                  <a:schemeClr val="accent2"/>
                </a:solidFill>
                <a:latin typeface="微软雅黑" panose="020B0503020204020204" charset="-122"/>
                <a:ea typeface="微软雅黑" panose="020B0503020204020204" charset="-122"/>
                <a:sym typeface="微软雅黑" panose="020B0503020204020204" charset="-122"/>
              </a:rPr>
              <a:t>是一种为表达清晰，深度思考的一种方法。</a:t>
            </a:r>
            <a:endParaRPr lang="zh-CN" altLang="en-US" sz="2000" b="1">
              <a:solidFill>
                <a:schemeClr val="accent2"/>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nvSpPr>
        <p:spPr>
          <a:xfrm>
            <a:off x="7513320" y="5183505"/>
            <a:ext cx="2540000"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怎么做具体实施方法</a:t>
            </a:r>
            <a:endParaRPr lang="zh-CN" altLang="en-US">
              <a:latin typeface="微软雅黑" panose="020B0503020204020204" charset="-122"/>
              <a:ea typeface="微软雅黑" panose="020B0503020204020204" charset="-122"/>
            </a:endParaRPr>
          </a:p>
        </p:txBody>
      </p:sp>
      <p:sp>
        <p:nvSpPr>
          <p:cNvPr id="24"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形状 5"/>
          <p:cNvSpPr/>
          <p:nvPr/>
        </p:nvSpPr>
        <p:spPr>
          <a:xfrm>
            <a:off x="2765425" y="381381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zh-CN" altLang="en-US"/>
              <a:t>举例</a:t>
            </a:r>
            <a:r>
              <a:rPr lang="en-US" altLang="zh-CN"/>
              <a:t>1</a:t>
            </a:r>
            <a:r>
              <a:rPr lang="zh-CN" altLang="en-US"/>
              <a:t>：教培行业中教研工作如何做</a:t>
            </a:r>
            <a:endParaRPr lang="zh-CN" altLang="en-US"/>
          </a:p>
        </p:txBody>
      </p:sp>
      <p:sp>
        <p:nvSpPr>
          <p:cNvPr id="22" name="椭圆 21"/>
          <p:cNvSpPr/>
          <p:nvPr/>
        </p:nvSpPr>
        <p:spPr>
          <a:xfrm>
            <a:off x="1232535" y="2394585"/>
            <a:ext cx="2359660" cy="2360295"/>
          </a:xfrm>
          <a:prstGeom prst="ellipse">
            <a:avLst/>
          </a:prstGeom>
          <a:solidFill>
            <a:srgbClr val="C00000"/>
          </a:solidFill>
          <a:ln>
            <a:solidFill>
              <a:srgbClr val="C00000"/>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400">
                <a:latin typeface="微软雅黑" panose="020B0503020204020204" charset="-122"/>
                <a:ea typeface="微软雅黑" panose="020B0503020204020204" charset="-122"/>
              </a:rPr>
              <a:t>WHY</a:t>
            </a:r>
            <a:endParaRPr lang="en-US" altLang="zh-CN" sz="4400">
              <a:latin typeface="微软雅黑" panose="020B0503020204020204" charset="-122"/>
              <a:ea typeface="微软雅黑" panose="020B0503020204020204" charset="-122"/>
            </a:endParaRPr>
          </a:p>
        </p:txBody>
      </p:sp>
      <p:sp>
        <p:nvSpPr>
          <p:cNvPr id="24" name="任意多边形: 形状 5"/>
          <p:cNvSpPr/>
          <p:nvPr/>
        </p:nvSpPr>
        <p:spPr>
          <a:xfrm>
            <a:off x="2765425" y="201168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Rectangle 81"/>
          <p:cNvSpPr>
            <a:spLocks noChangeArrowheads="1"/>
          </p:cNvSpPr>
          <p:nvPr/>
        </p:nvSpPr>
        <p:spPr bwMode="auto">
          <a:xfrm>
            <a:off x="4544695" y="1509395"/>
            <a:ext cx="3602990" cy="447040"/>
          </a:xfrm>
          <a:prstGeom prst="rect">
            <a:avLst/>
          </a:prstGeom>
          <a:solidFill>
            <a:srgbClr val="F39C12"/>
          </a:solidFill>
          <a:ln>
            <a:noFill/>
          </a:ln>
          <a:effectLst/>
        </p:spPr>
        <p:txBody>
          <a:bodyPr wrap="none" anchor="ctr"/>
          <a:p>
            <a:pPr algn="l" fontAlgn="base">
              <a:spcBef>
                <a:spcPct val="0"/>
              </a:spcBef>
              <a:spcAft>
                <a:spcPct val="0"/>
              </a:spcAft>
            </a:pPr>
            <a:r>
              <a:rPr lang="zh-CN" altLang="en-US" sz="2400">
                <a:solidFill>
                  <a:schemeClr val="bg1"/>
                </a:solidFill>
                <a:latin typeface="微软雅黑" panose="020B0503020204020204" charset="-122"/>
                <a:ea typeface="微软雅黑" panose="020B0503020204020204" charset="-122"/>
                <a:sym typeface="+mn-ea"/>
              </a:rPr>
              <a:t>教研的核心价值是什么</a:t>
            </a:r>
            <a:r>
              <a:rPr lang="en-US" altLang="zh-CN" sz="2400">
                <a:solidFill>
                  <a:schemeClr val="bg1"/>
                </a:solidFill>
                <a:latin typeface="微软雅黑" panose="020B0503020204020204" charset="-122"/>
                <a:ea typeface="微软雅黑" panose="020B0503020204020204" charset="-122"/>
                <a:sym typeface="+mn-ea"/>
              </a:rPr>
              <a:t>?</a:t>
            </a:r>
            <a:endParaRPr lang="en-US" altLang="zh-CN" sz="2400" dirty="0">
              <a:solidFill>
                <a:schemeClr val="bg1"/>
              </a:solidFill>
              <a:latin typeface="微软雅黑" panose="020B0503020204020204" charset="-122"/>
              <a:ea typeface="微软雅黑" panose="020B0503020204020204" charset="-122"/>
              <a:sym typeface="+mn-ea"/>
            </a:endParaRPr>
          </a:p>
        </p:txBody>
      </p:sp>
      <p:sp>
        <p:nvSpPr>
          <p:cNvPr id="67" name="文本框 66"/>
          <p:cNvSpPr txBox="1"/>
          <p:nvPr/>
        </p:nvSpPr>
        <p:spPr>
          <a:xfrm>
            <a:off x="3695065" y="2449830"/>
            <a:ext cx="5746115" cy="368300"/>
          </a:xfrm>
          <a:prstGeom prst="rect">
            <a:avLst/>
          </a:prstGeom>
          <a:noFill/>
        </p:spPr>
        <p:txBody>
          <a:bodyPr wrap="square" rtlCol="0" anchor="t">
            <a:spAutoFit/>
          </a:bodyPr>
          <a:p>
            <a:r>
              <a:rPr lang="zh-CN" altLang="en-US">
                <a:solidFill>
                  <a:srgbClr val="FF0000"/>
                </a:solidFill>
                <a:latin typeface="微软雅黑" panose="020B0503020204020204" charset="-122"/>
                <a:ea typeface="微软雅黑" panose="020B0503020204020204" charset="-122"/>
              </a:rPr>
              <a:t>最核心的价值是：统一标准的价值、大后台，小前台；</a:t>
            </a:r>
            <a:endParaRPr lang="zh-CN" altLang="en-US">
              <a:solidFill>
                <a:srgbClr val="FF0000"/>
              </a:solidFill>
              <a:latin typeface="微软雅黑" panose="020B0503020204020204" charset="-122"/>
              <a:ea typeface="微软雅黑" panose="020B0503020204020204" charset="-122"/>
            </a:endParaRPr>
          </a:p>
        </p:txBody>
      </p:sp>
      <p:sp>
        <p:nvSpPr>
          <p:cNvPr id="69" name="Rectangle 81"/>
          <p:cNvSpPr>
            <a:spLocks noChangeArrowheads="1"/>
          </p:cNvSpPr>
          <p:nvPr/>
        </p:nvSpPr>
        <p:spPr bwMode="auto">
          <a:xfrm>
            <a:off x="4544695" y="3311525"/>
            <a:ext cx="3602990" cy="447040"/>
          </a:xfrm>
          <a:prstGeom prst="rect">
            <a:avLst/>
          </a:prstGeom>
          <a:solidFill>
            <a:srgbClr val="F39C12"/>
          </a:solidFill>
          <a:ln>
            <a:noFill/>
          </a:ln>
          <a:effectLst/>
        </p:spPr>
        <p:txBody>
          <a:bodyPr wrap="none" anchor="ctr"/>
          <a:p>
            <a:pPr algn="l" fontAlgn="base">
              <a:spcBef>
                <a:spcPct val="0"/>
              </a:spcBef>
              <a:spcAft>
                <a:spcPct val="0"/>
              </a:spcAft>
            </a:pPr>
            <a:r>
              <a:rPr lang="zh-CN" altLang="en-US" sz="2400" dirty="0">
                <a:solidFill>
                  <a:schemeClr val="bg1"/>
                </a:solidFill>
                <a:latin typeface="微软雅黑" panose="020B0503020204020204" charset="-122"/>
                <a:ea typeface="微软雅黑" panose="020B0503020204020204" charset="-122"/>
                <a:sym typeface="+mn-ea"/>
              </a:rPr>
              <a:t>为什么要统一标准？</a:t>
            </a:r>
            <a:endParaRPr lang="zh-CN" altLang="en-US" sz="2400" dirty="0">
              <a:solidFill>
                <a:schemeClr val="bg1"/>
              </a:solidFill>
              <a:latin typeface="微软雅黑" panose="020B0503020204020204" charset="-122"/>
              <a:ea typeface="微软雅黑" panose="020B0503020204020204" charset="-122"/>
              <a:sym typeface="+mn-ea"/>
            </a:endParaRPr>
          </a:p>
        </p:txBody>
      </p:sp>
      <p:sp>
        <p:nvSpPr>
          <p:cNvPr id="70" name="文本框 69"/>
          <p:cNvSpPr txBox="1"/>
          <p:nvPr/>
        </p:nvSpPr>
        <p:spPr>
          <a:xfrm>
            <a:off x="3695065" y="4079875"/>
            <a:ext cx="7515225" cy="2306955"/>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cs typeface="微软雅黑" panose="020B0503020204020204" charset="-122"/>
              </a:rPr>
              <a:t>a. 统一老师教学的标准：</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针对老师进行削峰（特别好特别差的老师）➤ 保证所有老师讲授课程能够达到70-80分 ➤ 降低成本（老师培养成本）、提升效率（运营管理效率）➤ 可复制、可规模化 ➤ </a:t>
            </a:r>
            <a:r>
              <a:rPr lang="zh-CN" altLang="en-US">
                <a:solidFill>
                  <a:srgbClr val="FF0000"/>
                </a:solidFill>
                <a:latin typeface="微软雅黑" panose="020B0503020204020204" charset="-122"/>
                <a:ea typeface="微软雅黑" panose="020B0503020204020204" charset="-122"/>
                <a:cs typeface="微软雅黑" panose="020B0503020204020204" charset="-122"/>
              </a:rPr>
              <a:t>业务盈利</a:t>
            </a:r>
            <a:endParaRPr lang="zh-CN" altLang="en-US">
              <a:solidFill>
                <a:srgbClr val="FF0000"/>
              </a:solidFill>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b. 统一学生学习的标准：</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学生同样的学习方法 ➤ 保证预期大部分在统一标准下达到学习效果 ➤ 提升成绩或提升素质 ➤ 用户口碑-用户留存-续报/续约 ➤ </a:t>
            </a:r>
            <a:r>
              <a:rPr lang="zh-CN" altLang="en-US">
                <a:solidFill>
                  <a:srgbClr val="FF0000"/>
                </a:solidFill>
                <a:latin typeface="微软雅黑" panose="020B0503020204020204" charset="-122"/>
                <a:ea typeface="微软雅黑" panose="020B0503020204020204" charset="-122"/>
                <a:cs typeface="微软雅黑" panose="020B0503020204020204" charset="-122"/>
              </a:rPr>
              <a:t>业务盈利</a:t>
            </a:r>
            <a:endParaRPr lang="zh-CN" altLang="en-US">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71"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1+#ppt_w/2"/>
                                          </p:val>
                                        </p:tav>
                                        <p:tav tm="100000">
                                          <p:val>
                                            <p:strVal val="#ppt_x"/>
                                          </p:val>
                                        </p:tav>
                                      </p:tavLst>
                                    </p:anim>
                                    <p:anim calcmode="lin" valueType="num">
                                      <p:cBhvr additive="base">
                                        <p:cTn id="21"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P spid="68" grpId="0" bldLvl="0" animBg="1"/>
      <p:bldP spid="69"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举例</a:t>
            </a:r>
            <a:r>
              <a:rPr lang="en-US" altLang="zh-CN"/>
              <a:t>1</a:t>
            </a:r>
            <a:r>
              <a:rPr lang="zh-CN" altLang="en-US"/>
              <a:t>：教培行业中教研工作如何做</a:t>
            </a:r>
            <a:endParaRPr lang="zh-CN" altLang="en-US"/>
          </a:p>
        </p:txBody>
      </p:sp>
      <p:sp>
        <p:nvSpPr>
          <p:cNvPr id="22" name="椭圆 21"/>
          <p:cNvSpPr/>
          <p:nvPr/>
        </p:nvSpPr>
        <p:spPr>
          <a:xfrm>
            <a:off x="1232535" y="2394585"/>
            <a:ext cx="2359660" cy="2360295"/>
          </a:xfrm>
          <a:prstGeom prst="ellipse">
            <a:avLst/>
          </a:prstGeom>
          <a:solidFill>
            <a:srgbClr val="C00000"/>
          </a:solidFill>
          <a:ln>
            <a:solidFill>
              <a:srgbClr val="C00000"/>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微软雅黑" panose="020B0503020204020204" charset="-122"/>
                <a:ea typeface="微软雅黑" panose="020B0503020204020204" charset="-122"/>
              </a:rPr>
              <a:t>WHAT</a:t>
            </a:r>
            <a:endParaRPr lang="en-US" altLang="zh-CN" sz="3600">
              <a:latin typeface="微软雅黑" panose="020B0503020204020204" charset="-122"/>
              <a:ea typeface="微软雅黑" panose="020B0503020204020204" charset="-122"/>
            </a:endParaRPr>
          </a:p>
        </p:txBody>
      </p:sp>
      <p:sp>
        <p:nvSpPr>
          <p:cNvPr id="24" name="任意多边形: 形状 5"/>
          <p:cNvSpPr/>
          <p:nvPr/>
        </p:nvSpPr>
        <p:spPr>
          <a:xfrm>
            <a:off x="2765425" y="201168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Rectangle 81"/>
          <p:cNvSpPr>
            <a:spLocks noChangeArrowheads="1"/>
          </p:cNvSpPr>
          <p:nvPr/>
        </p:nvSpPr>
        <p:spPr bwMode="auto">
          <a:xfrm>
            <a:off x="4544695" y="1509395"/>
            <a:ext cx="3602990" cy="447040"/>
          </a:xfrm>
          <a:prstGeom prst="rect">
            <a:avLst/>
          </a:prstGeom>
          <a:solidFill>
            <a:srgbClr val="F39C12"/>
          </a:solidFill>
          <a:ln>
            <a:noFill/>
          </a:ln>
          <a:effectLst/>
        </p:spPr>
        <p:txBody>
          <a:bodyPr wrap="none" anchor="ctr"/>
          <a:p>
            <a:pPr algn="l" fontAlgn="base">
              <a:spcBef>
                <a:spcPct val="0"/>
              </a:spcBef>
              <a:spcAft>
                <a:spcPct val="0"/>
              </a:spcAft>
            </a:pPr>
            <a:r>
              <a:rPr lang="zh-CN" altLang="en-US" sz="2400">
                <a:solidFill>
                  <a:schemeClr val="bg1"/>
                </a:solidFill>
                <a:latin typeface="微软雅黑" panose="020B0503020204020204" charset="-122"/>
                <a:ea typeface="微软雅黑" panose="020B0503020204020204" charset="-122"/>
                <a:sym typeface="+mn-ea"/>
              </a:rPr>
              <a:t>教研主要做那些事情？</a:t>
            </a:r>
            <a:endParaRPr lang="zh-CN" altLang="en-US" sz="240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3942715" y="2376805"/>
            <a:ext cx="6795770" cy="3415030"/>
          </a:xfrm>
          <a:prstGeom prst="rect">
            <a:avLst/>
          </a:prstGeom>
          <a:noFill/>
        </p:spPr>
        <p:txBody>
          <a:bodyPr wrap="square" rtlCol="0" anchor="t">
            <a:spAutoFit/>
          </a:bodyPr>
          <a:p>
            <a:r>
              <a:rPr lang="zh-CN" altLang="en-US">
                <a:solidFill>
                  <a:schemeClr val="accent2"/>
                </a:solidFill>
                <a:latin typeface="微软雅黑" panose="020B0503020204020204" charset="-122"/>
                <a:ea typeface="微软雅黑" panose="020B0503020204020204" charset="-122"/>
                <a:cs typeface="微软雅黑" panose="020B0503020204020204" charset="-122"/>
              </a:rPr>
              <a:t>1. 课标与教学大纲对应知识点的梳理</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以课程标准和教学大纲为主导，按照教学大纲，拆解每个学科、每个学期、每个课需要掌握的知识树和知识点。</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solidFill>
                  <a:schemeClr val="accent2"/>
                </a:solidFill>
                <a:latin typeface="微软雅黑" panose="020B0503020204020204" charset="-122"/>
                <a:ea typeface="微软雅黑" panose="020B0503020204020204" charset="-122"/>
                <a:cs typeface="微软雅黑" panose="020B0503020204020204" charset="-122"/>
              </a:rPr>
              <a:t>2. 按照知识点进行教学环节和教学内容的设计</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全国各个地区教材不同，总体按照全国基础设计教研基础上面进行修改调整，进行局部的个性化。（个性化包括：教材区域局部个性化、单个分层班级个性化-起航/勤思/敏学班级不同等）</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solidFill>
                  <a:schemeClr val="accent2"/>
                </a:solidFill>
                <a:latin typeface="微软雅黑" panose="020B0503020204020204" charset="-122"/>
                <a:ea typeface="微软雅黑" panose="020B0503020204020204" charset="-122"/>
                <a:cs typeface="微软雅黑" panose="020B0503020204020204" charset="-122"/>
              </a:rPr>
              <a:t>3. 教学内容设置包含的内容</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a. 课堂环节设计、课堂环节脚本开发</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b. 课堂课件设计制作、课堂互动题目设计</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举例</a:t>
            </a:r>
            <a:r>
              <a:rPr lang="en-US" altLang="zh-CN"/>
              <a:t>1</a:t>
            </a:r>
            <a:r>
              <a:rPr lang="zh-CN" altLang="en-US"/>
              <a:t>：教培行业中教研工作如何做</a:t>
            </a:r>
            <a:endParaRPr lang="zh-CN" altLang="en-US"/>
          </a:p>
        </p:txBody>
      </p:sp>
      <p:sp>
        <p:nvSpPr>
          <p:cNvPr id="22" name="椭圆 21"/>
          <p:cNvSpPr/>
          <p:nvPr/>
        </p:nvSpPr>
        <p:spPr>
          <a:xfrm>
            <a:off x="654685" y="2394585"/>
            <a:ext cx="2359660" cy="2360295"/>
          </a:xfrm>
          <a:prstGeom prst="ellipse">
            <a:avLst/>
          </a:prstGeom>
          <a:solidFill>
            <a:srgbClr val="C00000"/>
          </a:solidFill>
          <a:ln>
            <a:solidFill>
              <a:srgbClr val="C00000"/>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微软雅黑" panose="020B0503020204020204" charset="-122"/>
                <a:ea typeface="微软雅黑" panose="020B0503020204020204" charset="-122"/>
              </a:rPr>
              <a:t>HOW</a:t>
            </a:r>
            <a:endParaRPr lang="en-US" altLang="zh-CN" sz="3600">
              <a:latin typeface="微软雅黑" panose="020B0503020204020204" charset="-122"/>
              <a:ea typeface="微软雅黑" panose="020B0503020204020204" charset="-122"/>
            </a:endParaRPr>
          </a:p>
        </p:txBody>
      </p:sp>
      <p:sp>
        <p:nvSpPr>
          <p:cNvPr id="24" name="任意多边形: 形状 5"/>
          <p:cNvSpPr/>
          <p:nvPr/>
        </p:nvSpPr>
        <p:spPr>
          <a:xfrm>
            <a:off x="2187575" y="201168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Rectangle 81"/>
          <p:cNvSpPr>
            <a:spLocks noChangeArrowheads="1"/>
          </p:cNvSpPr>
          <p:nvPr/>
        </p:nvSpPr>
        <p:spPr bwMode="auto">
          <a:xfrm>
            <a:off x="3966845" y="1509395"/>
            <a:ext cx="3602990" cy="447040"/>
          </a:xfrm>
          <a:prstGeom prst="rect">
            <a:avLst/>
          </a:prstGeom>
          <a:solidFill>
            <a:srgbClr val="F39C12"/>
          </a:solidFill>
          <a:ln>
            <a:noFill/>
          </a:ln>
          <a:effectLst/>
        </p:spPr>
        <p:txBody>
          <a:bodyPr wrap="none" anchor="ctr"/>
          <a:p>
            <a:pPr algn="ctr" fontAlgn="base">
              <a:spcBef>
                <a:spcPct val="0"/>
              </a:spcBef>
              <a:spcAft>
                <a:spcPct val="0"/>
              </a:spcAft>
            </a:pPr>
            <a:r>
              <a:rPr lang="zh-CN" altLang="en-US" sz="2400">
                <a:solidFill>
                  <a:schemeClr val="bg1"/>
                </a:solidFill>
                <a:latin typeface="微软雅黑" panose="020B0503020204020204" charset="-122"/>
                <a:ea typeface="微软雅黑" panose="020B0503020204020204" charset="-122"/>
                <a:sym typeface="+mn-ea"/>
              </a:rPr>
              <a:t>教研具体怎么做？</a:t>
            </a:r>
            <a:endParaRPr lang="zh-CN" altLang="en-US" sz="2400">
              <a:solidFill>
                <a:schemeClr val="bg1"/>
              </a:solidFill>
              <a:latin typeface="微软雅黑" panose="020B0503020204020204" charset="-122"/>
              <a:ea typeface="微软雅黑" panose="020B0503020204020204" charset="-122"/>
              <a:sym typeface="+mn-ea"/>
            </a:endParaRPr>
          </a:p>
        </p:txBody>
      </p:sp>
      <p:sp>
        <p:nvSpPr>
          <p:cNvPr id="4" name="文本框 3"/>
          <p:cNvSpPr txBox="1"/>
          <p:nvPr/>
        </p:nvSpPr>
        <p:spPr>
          <a:xfrm>
            <a:off x="3107690" y="2155825"/>
            <a:ext cx="8902700" cy="4184650"/>
          </a:xfrm>
          <a:prstGeom prst="rect">
            <a:avLst/>
          </a:prstGeom>
          <a:noFill/>
        </p:spPr>
        <p:txBody>
          <a:bodyPr wrap="square" rtlCol="0" anchor="t">
            <a:spAutoFit/>
          </a:bodyPr>
          <a:p>
            <a:r>
              <a:rPr lang="zh-CN" altLang="en-US" sz="1400">
                <a:solidFill>
                  <a:schemeClr val="accent2"/>
                </a:solidFill>
                <a:latin typeface="微软雅黑" panose="020B0503020204020204" charset="-122"/>
                <a:ea typeface="微软雅黑" panose="020B0503020204020204" charset="-122"/>
                <a:cs typeface="微软雅黑" panose="020B0503020204020204" charset="-122"/>
              </a:rPr>
              <a:t>1. 教研角色分工安排</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a. 承担设计工作：学科产品设计、学科产品运营</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b. 承担实现工作：师资培训（培训老师如何上课）、教研内容开发（教研内容课件生产、脚本开发）</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accent2"/>
                </a:solidFill>
                <a:latin typeface="微软雅黑" panose="020B0503020204020204" charset="-122"/>
                <a:ea typeface="微软雅黑" panose="020B0503020204020204" charset="-122"/>
                <a:cs typeface="微软雅黑" panose="020B0503020204020204" charset="-122"/>
              </a:rPr>
              <a:t>2. 校验工作具体内容</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课堂环节设计：为了方便上好课程，标准化上课，需要按照课堂环节完成整个过程设计，比如5环节等等，每个环节需要做哪些互动，比如新知识导入，答题互动等等。</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课堂环节脚本开发：具体课堂环节里的每个具体话术，每个互动环节内容设计都清晰明确变成脚本。</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课堂课件设计制作：按照每个知识点内容要求，设计对应这个知识点的课件以及课件中使用到的图片/动画/互动题等。</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课堂互动题目设计：按照学科年级知识点，从现有题库或者其他渠道题库设计符合相关知识层次需要的互动题目。（老师后期可调整）</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solidFill>
                  <a:schemeClr val="accent2"/>
                </a:solidFill>
                <a:latin typeface="微软雅黑" panose="020B0503020204020204" charset="-122"/>
                <a:ea typeface="微软雅黑" panose="020B0503020204020204" charset="-122"/>
                <a:cs typeface="微软雅黑" panose="020B0503020204020204" charset="-122"/>
              </a:rPr>
              <a:t>3. 教学环节：（教研输出环节最终在授课环节呈现）</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课前：按照教研设计好的教学环节和课件内容，进行对应的区域或班型或者个人特点不同，进行课件或者课堂环节的优化。</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课中：课程中按照备课设计好的环节和相关互动环节、互动题目进行正常上课环节，并且保证上课中氛围和互动效果，部分情况下实时调整上课环节，保证最终上课效果。</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课后：了解学生作业情况，下节课预习情况；</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5"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735" y="631190"/>
            <a:ext cx="10515600" cy="535940"/>
          </a:xfrm>
        </p:spPr>
        <p:txBody>
          <a:bodyPr>
            <a:normAutofit fontScale="90000"/>
          </a:bodyPr>
          <a:lstStyle/>
          <a:p>
            <a:r>
              <a:rPr lang="zh-CN" altLang="en-US"/>
              <a:t>思维测试一</a:t>
            </a:r>
            <a:endParaRPr lang="zh-CN" altLang="en-US"/>
          </a:p>
        </p:txBody>
      </p:sp>
      <p:grpSp>
        <p:nvGrpSpPr>
          <p:cNvPr id="20" name="组合 19"/>
          <p:cNvGrpSpPr/>
          <p:nvPr/>
        </p:nvGrpSpPr>
        <p:grpSpPr>
          <a:xfrm>
            <a:off x="917575" y="2830195"/>
            <a:ext cx="10355580" cy="914400"/>
            <a:chOff x="1122" y="4680"/>
            <a:chExt cx="16308" cy="1440"/>
          </a:xfrm>
        </p:grpSpPr>
        <p:pic>
          <p:nvPicPr>
            <p:cNvPr id="3" name="图片 2" descr="471424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74" y="4680"/>
              <a:ext cx="1440" cy="1440"/>
            </a:xfrm>
            <a:prstGeom prst="rect">
              <a:avLst/>
            </a:prstGeom>
          </p:spPr>
        </p:pic>
        <p:pic>
          <p:nvPicPr>
            <p:cNvPr id="4" name="图片 3" descr="471424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8" y="4680"/>
              <a:ext cx="1440" cy="1440"/>
            </a:xfrm>
            <a:prstGeom prst="rect">
              <a:avLst/>
            </a:prstGeom>
          </p:spPr>
        </p:pic>
        <p:pic>
          <p:nvPicPr>
            <p:cNvPr id="6" name="图片 5" descr="471424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0" y="4680"/>
              <a:ext cx="1440" cy="1440"/>
            </a:xfrm>
            <a:prstGeom prst="rect">
              <a:avLst/>
            </a:prstGeom>
          </p:spPr>
        </p:pic>
        <p:pic>
          <p:nvPicPr>
            <p:cNvPr id="8" name="图片 7" descr="471424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2" y="4680"/>
              <a:ext cx="1440" cy="1440"/>
            </a:xfrm>
            <a:prstGeom prst="rect">
              <a:avLst/>
            </a:prstGeom>
          </p:spPr>
        </p:pic>
        <p:pic>
          <p:nvPicPr>
            <p:cNvPr id="9" name="图片 8" descr="471424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6" y="4680"/>
              <a:ext cx="1440" cy="1440"/>
            </a:xfrm>
            <a:prstGeom prst="rect">
              <a:avLst/>
            </a:prstGeom>
          </p:spPr>
        </p:pic>
        <p:pic>
          <p:nvPicPr>
            <p:cNvPr id="12" name="图片 11" descr="471424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2" y="4680"/>
              <a:ext cx="1440" cy="1440"/>
            </a:xfrm>
            <a:prstGeom prst="rect">
              <a:avLst/>
            </a:prstGeom>
          </p:spPr>
        </p:pic>
        <p:pic>
          <p:nvPicPr>
            <p:cNvPr id="13" name="图片 12" descr="471424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34" y="4680"/>
              <a:ext cx="1440" cy="1440"/>
            </a:xfrm>
            <a:prstGeom prst="rect">
              <a:avLst/>
            </a:prstGeom>
          </p:spPr>
        </p:pic>
        <p:pic>
          <p:nvPicPr>
            <p:cNvPr id="14" name="图片 13" descr="471424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86" y="4680"/>
              <a:ext cx="1440" cy="1440"/>
            </a:xfrm>
            <a:prstGeom prst="rect">
              <a:avLst/>
            </a:prstGeom>
          </p:spPr>
        </p:pic>
        <p:pic>
          <p:nvPicPr>
            <p:cNvPr id="15" name="图片 14" descr="4714247"/>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338" y="4680"/>
              <a:ext cx="1440" cy="1440"/>
            </a:xfrm>
            <a:prstGeom prst="rect">
              <a:avLst/>
            </a:prstGeom>
          </p:spPr>
        </p:pic>
        <p:pic>
          <p:nvPicPr>
            <p:cNvPr id="17" name="图片 16" descr="4714240"/>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990" y="4680"/>
              <a:ext cx="1440" cy="1440"/>
            </a:xfrm>
            <a:prstGeom prst="rect">
              <a:avLst/>
            </a:prstGeom>
          </p:spPr>
        </p:pic>
      </p:grpSp>
      <p:sp>
        <p:nvSpPr>
          <p:cNvPr id="21" name="文本框 20"/>
          <p:cNvSpPr txBox="1"/>
          <p:nvPr/>
        </p:nvSpPr>
        <p:spPr>
          <a:xfrm>
            <a:off x="4293235" y="1417955"/>
            <a:ext cx="3604895" cy="521970"/>
          </a:xfrm>
          <a:prstGeom prst="rect">
            <a:avLst/>
          </a:prstGeom>
          <a:noFill/>
        </p:spPr>
        <p:txBody>
          <a:bodyPr wrap="none" rtlCol="0">
            <a:spAutoFit/>
          </a:bodyPr>
          <a:lstStyle/>
          <a:p>
            <a:pPr algn="ctr"/>
            <a:r>
              <a:rPr lang="en-US" altLang="zh-CN" sz="280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800">
                <a:solidFill>
                  <a:schemeClr val="tx1"/>
                </a:solidFill>
                <a:latin typeface="微软雅黑" panose="020B0503020204020204" charset="-122"/>
                <a:ea typeface="微软雅黑" panose="020B0503020204020204" charset="-122"/>
                <a:cs typeface="微软雅黑" panose="020B0503020204020204" charset="-122"/>
              </a:rPr>
              <a:t>秒记忆下面这组数字</a:t>
            </a:r>
            <a:endParaRPr lang="zh-CN" altLang="en-US" sz="2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8" name="标题 1"/>
          <p:cNvSpPr>
            <a:spLocks noGrp="1"/>
          </p:cNvSpPr>
          <p:nvPr/>
        </p:nvSpPr>
        <p:spPr>
          <a:xfrm>
            <a:off x="165735" y="207010"/>
            <a:ext cx="10515600" cy="46990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sz="1800">
                <a:solidFill>
                  <a:schemeClr val="bg1">
                    <a:lumMod val="50000"/>
                  </a:schemeClr>
                </a:solidFill>
              </a:rPr>
              <a:t>引言</a:t>
            </a:r>
            <a:endParaRPr lang="zh-CN" altLang="en-US" sz="1800">
              <a:solidFill>
                <a:schemeClr val="bg1">
                  <a:lumMod val="50000"/>
                </a:schemeClr>
              </a:solidFill>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形状 5"/>
          <p:cNvSpPr/>
          <p:nvPr/>
        </p:nvSpPr>
        <p:spPr>
          <a:xfrm>
            <a:off x="2765425" y="381381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zh-CN" altLang="en-US"/>
              <a:t>举例</a:t>
            </a:r>
            <a:r>
              <a:rPr lang="en-US" altLang="zh-CN"/>
              <a:t>2</a:t>
            </a:r>
            <a:r>
              <a:rPr lang="zh-CN" altLang="en-US"/>
              <a:t>：如何判断识别一个人</a:t>
            </a:r>
            <a:endParaRPr lang="zh-CN" altLang="en-US"/>
          </a:p>
        </p:txBody>
      </p:sp>
      <p:sp>
        <p:nvSpPr>
          <p:cNvPr id="22" name="椭圆 21"/>
          <p:cNvSpPr/>
          <p:nvPr/>
        </p:nvSpPr>
        <p:spPr>
          <a:xfrm>
            <a:off x="1232535" y="2394585"/>
            <a:ext cx="2359660" cy="2360295"/>
          </a:xfrm>
          <a:prstGeom prst="ellipse">
            <a:avLst/>
          </a:prstGeom>
          <a:solidFill>
            <a:schemeClr val="accent1"/>
          </a:solidFill>
          <a:ln>
            <a:solidFill>
              <a:schemeClr val="accent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400">
                <a:latin typeface="微软雅黑" panose="020B0503020204020204" charset="-122"/>
                <a:ea typeface="微软雅黑" panose="020B0503020204020204" charset="-122"/>
              </a:rPr>
              <a:t>WHY</a:t>
            </a:r>
            <a:endParaRPr lang="en-US" altLang="zh-CN" sz="4400">
              <a:latin typeface="微软雅黑" panose="020B0503020204020204" charset="-122"/>
              <a:ea typeface="微软雅黑" panose="020B0503020204020204" charset="-122"/>
            </a:endParaRPr>
          </a:p>
        </p:txBody>
      </p:sp>
      <p:sp>
        <p:nvSpPr>
          <p:cNvPr id="24" name="任意多边形: 形状 5"/>
          <p:cNvSpPr/>
          <p:nvPr/>
        </p:nvSpPr>
        <p:spPr>
          <a:xfrm>
            <a:off x="2765425" y="201168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Rectangle 81"/>
          <p:cNvSpPr>
            <a:spLocks noChangeArrowheads="1"/>
          </p:cNvSpPr>
          <p:nvPr/>
        </p:nvSpPr>
        <p:spPr bwMode="auto">
          <a:xfrm>
            <a:off x="4544695" y="1509395"/>
            <a:ext cx="4470400" cy="447040"/>
          </a:xfrm>
          <a:prstGeom prst="rect">
            <a:avLst/>
          </a:prstGeom>
          <a:solidFill>
            <a:srgbClr val="F39C12"/>
          </a:solidFill>
          <a:ln>
            <a:noFill/>
          </a:ln>
          <a:effectLst/>
        </p:spPr>
        <p:txBody>
          <a:bodyPr wrap="none" anchor="ctr"/>
          <a:p>
            <a:pPr algn="l" fontAlgn="base">
              <a:spcBef>
                <a:spcPct val="0"/>
              </a:spcBef>
              <a:spcAft>
                <a:spcPct val="0"/>
              </a:spcAft>
            </a:pPr>
            <a:r>
              <a:rPr lang="en-US" altLang="zh-CN" sz="2400">
                <a:solidFill>
                  <a:schemeClr val="bg1"/>
                </a:solidFill>
                <a:latin typeface="微软雅黑" panose="020B0503020204020204" charset="-122"/>
                <a:ea typeface="微软雅黑" panose="020B0503020204020204" charset="-122"/>
                <a:sym typeface="+mn-ea"/>
              </a:rPr>
              <a:t>“</a:t>
            </a:r>
            <a:r>
              <a:rPr lang="zh-CN" altLang="en-US" sz="2400">
                <a:solidFill>
                  <a:schemeClr val="bg1"/>
                </a:solidFill>
                <a:latin typeface="微软雅黑" panose="020B0503020204020204" charset="-122"/>
                <a:ea typeface="微软雅黑" panose="020B0503020204020204" charset="-122"/>
                <a:sym typeface="+mn-ea"/>
              </a:rPr>
              <a:t>识人</a:t>
            </a:r>
            <a:r>
              <a:rPr lang="en-US" altLang="zh-CN" sz="2400">
                <a:solidFill>
                  <a:schemeClr val="bg1"/>
                </a:solidFill>
                <a:latin typeface="微软雅黑" panose="020B0503020204020204" charset="-122"/>
                <a:ea typeface="微软雅黑" panose="020B0503020204020204" charset="-122"/>
                <a:sym typeface="+mn-ea"/>
              </a:rPr>
              <a:t>”</a:t>
            </a:r>
            <a:r>
              <a:rPr lang="zh-CN" altLang="en-US" sz="2400">
                <a:solidFill>
                  <a:schemeClr val="bg1"/>
                </a:solidFill>
                <a:latin typeface="微软雅黑" panose="020B0503020204020204" charset="-122"/>
                <a:ea typeface="微软雅黑" panose="020B0503020204020204" charset="-122"/>
                <a:sym typeface="+mn-ea"/>
              </a:rPr>
              <a:t>的核心价值是什么</a:t>
            </a:r>
            <a:r>
              <a:rPr lang="en-US" altLang="zh-CN" sz="2400">
                <a:solidFill>
                  <a:schemeClr val="bg1"/>
                </a:solidFill>
                <a:latin typeface="微软雅黑" panose="020B0503020204020204" charset="-122"/>
                <a:ea typeface="微软雅黑" panose="020B0503020204020204" charset="-122"/>
                <a:sym typeface="+mn-ea"/>
              </a:rPr>
              <a:t>?</a:t>
            </a:r>
            <a:endParaRPr lang="en-US" altLang="zh-CN" sz="2400" dirty="0">
              <a:solidFill>
                <a:schemeClr val="bg1"/>
              </a:solidFill>
              <a:latin typeface="微软雅黑" panose="020B0503020204020204" charset="-122"/>
              <a:ea typeface="微软雅黑" panose="020B0503020204020204" charset="-122"/>
              <a:sym typeface="+mn-ea"/>
            </a:endParaRPr>
          </a:p>
        </p:txBody>
      </p:sp>
      <p:sp>
        <p:nvSpPr>
          <p:cNvPr id="67" name="文本框 66"/>
          <p:cNvSpPr txBox="1"/>
          <p:nvPr/>
        </p:nvSpPr>
        <p:spPr>
          <a:xfrm>
            <a:off x="3695065" y="2449830"/>
            <a:ext cx="5746115" cy="645160"/>
          </a:xfrm>
          <a:prstGeom prst="rect">
            <a:avLst/>
          </a:prstGeom>
          <a:noFill/>
        </p:spPr>
        <p:txBody>
          <a:bodyPr wrap="square" rtlCol="0" anchor="t">
            <a:spAutoFit/>
          </a:bodyPr>
          <a:p>
            <a:r>
              <a:rPr lang="zh-CN" altLang="en-US">
                <a:solidFill>
                  <a:schemeClr val="tx1"/>
                </a:solidFill>
                <a:latin typeface="微软雅黑" panose="020B0503020204020204" charset="-122"/>
                <a:ea typeface="微软雅黑" panose="020B0503020204020204" charset="-122"/>
              </a:rPr>
              <a:t>最核心的价值是：</a:t>
            </a:r>
            <a:r>
              <a:rPr lang="zh-CN" altLang="en-US">
                <a:solidFill>
                  <a:srgbClr val="FF0000"/>
                </a:solidFill>
                <a:latin typeface="微软雅黑" panose="020B0503020204020204" charset="-122"/>
                <a:ea typeface="微软雅黑" panose="020B0503020204020204" charset="-122"/>
              </a:rPr>
              <a:t>认识朋友、团队招聘、业务合作</a:t>
            </a:r>
            <a:r>
              <a:rPr lang="en-US" altLang="zh-CN">
                <a:solidFill>
                  <a:srgbClr val="FF0000"/>
                </a:solidFill>
                <a:latin typeface="微软雅黑" panose="020B0503020204020204" charset="-122"/>
                <a:ea typeface="微软雅黑" panose="020B0503020204020204" charset="-122"/>
              </a:rPr>
              <a:t> </a:t>
            </a:r>
            <a:r>
              <a:rPr lang="zh-CN" altLang="en-US">
                <a:solidFill>
                  <a:srgbClr val="FF0000"/>
                </a:solidFill>
                <a:latin typeface="微软雅黑" panose="020B0503020204020204" charset="-122"/>
                <a:ea typeface="微软雅黑" panose="020B0503020204020204" charset="-122"/>
              </a:rPr>
              <a:t>都需要</a:t>
            </a:r>
            <a:r>
              <a:rPr lang="en-US" altLang="zh-CN">
                <a:solidFill>
                  <a:srgbClr val="FF0000"/>
                </a:solidFill>
                <a:latin typeface="微软雅黑" panose="020B0503020204020204" charset="-122"/>
                <a:ea typeface="微软雅黑" panose="020B0503020204020204" charset="-122"/>
              </a:rPr>
              <a:t>“</a:t>
            </a:r>
            <a:r>
              <a:rPr lang="zh-CN" altLang="en-US">
                <a:solidFill>
                  <a:srgbClr val="FF0000"/>
                </a:solidFill>
                <a:latin typeface="微软雅黑" panose="020B0503020204020204" charset="-122"/>
                <a:ea typeface="微软雅黑" panose="020B0503020204020204" charset="-122"/>
              </a:rPr>
              <a:t>识人</a:t>
            </a:r>
            <a:r>
              <a:rPr lang="en-US" altLang="zh-CN">
                <a:solidFill>
                  <a:srgbClr val="FF0000"/>
                </a:solidFill>
                <a:latin typeface="微软雅黑" panose="020B0503020204020204" charset="-122"/>
                <a:ea typeface="微软雅黑" panose="020B0503020204020204" charset="-122"/>
              </a:rPr>
              <a:t>”</a:t>
            </a:r>
            <a:endParaRPr lang="en-US" altLang="zh-CN">
              <a:solidFill>
                <a:srgbClr val="FF0000"/>
              </a:solidFill>
              <a:latin typeface="微软雅黑" panose="020B0503020204020204" charset="-122"/>
              <a:ea typeface="微软雅黑" panose="020B0503020204020204" charset="-122"/>
            </a:endParaRPr>
          </a:p>
        </p:txBody>
      </p:sp>
      <p:sp>
        <p:nvSpPr>
          <p:cNvPr id="69" name="Rectangle 81"/>
          <p:cNvSpPr>
            <a:spLocks noChangeArrowheads="1"/>
          </p:cNvSpPr>
          <p:nvPr/>
        </p:nvSpPr>
        <p:spPr bwMode="auto">
          <a:xfrm>
            <a:off x="4544695" y="3311525"/>
            <a:ext cx="4470400" cy="447040"/>
          </a:xfrm>
          <a:prstGeom prst="rect">
            <a:avLst/>
          </a:prstGeom>
          <a:solidFill>
            <a:srgbClr val="F39C12"/>
          </a:solidFill>
          <a:ln>
            <a:noFill/>
          </a:ln>
          <a:effectLst/>
        </p:spPr>
        <p:txBody>
          <a:bodyPr wrap="none" anchor="ctr"/>
          <a:p>
            <a:pPr algn="l" fontAlgn="base">
              <a:spcBef>
                <a:spcPct val="0"/>
              </a:spcBef>
              <a:spcAft>
                <a:spcPct val="0"/>
              </a:spcAft>
            </a:pPr>
            <a:r>
              <a:rPr lang="zh-CN" altLang="en-US" sz="2400" dirty="0">
                <a:solidFill>
                  <a:schemeClr val="bg1"/>
                </a:solidFill>
                <a:latin typeface="微软雅黑" panose="020B0503020204020204" charset="-122"/>
                <a:ea typeface="微软雅黑" panose="020B0503020204020204" charset="-122"/>
                <a:sym typeface="+mn-ea"/>
              </a:rPr>
              <a:t>为什么要判断识别一个人？</a:t>
            </a:r>
            <a:endParaRPr lang="zh-CN" altLang="en-US" sz="2400" dirty="0">
              <a:solidFill>
                <a:schemeClr val="bg1"/>
              </a:solidFill>
              <a:latin typeface="微软雅黑" panose="020B0503020204020204" charset="-122"/>
              <a:ea typeface="微软雅黑" panose="020B0503020204020204" charset="-122"/>
              <a:sym typeface="+mn-ea"/>
            </a:endParaRPr>
          </a:p>
        </p:txBody>
      </p:sp>
      <p:sp>
        <p:nvSpPr>
          <p:cNvPr id="70" name="文本框 69"/>
          <p:cNvSpPr txBox="1"/>
          <p:nvPr/>
        </p:nvSpPr>
        <p:spPr>
          <a:xfrm>
            <a:off x="3695065" y="4079875"/>
            <a:ext cx="7515225" cy="2553335"/>
          </a:xfrm>
          <a:prstGeom prst="rect">
            <a:avLst/>
          </a:prstGeom>
          <a:noFill/>
        </p:spPr>
        <p:txBody>
          <a:bodyPr wrap="square" rtlCol="0" anchor="t">
            <a:spAutoFit/>
          </a:bodyPr>
          <a:p>
            <a:r>
              <a:rPr lang="zh-CN" altLang="en-US" sz="1600">
                <a:latin typeface="微软雅黑" panose="020B0503020204020204" charset="-122"/>
                <a:ea typeface="微软雅黑" panose="020B0503020204020204" charset="-122"/>
                <a:cs typeface="微软雅黑" panose="020B0503020204020204" charset="-122"/>
              </a:rPr>
              <a:t>a. 无论是工作中的管理工作，还是生活中的认识朋友熟人，都需要一个基本的能力：针对人的判断。我们俗话说的“这个人是否值得交”，“这个人是否值得招到团队” 等等。</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b. 一个管理或者组织的意义，是通过把人的管理，把人进行凝聚，形成组织，通过组织共同努力达到业务目标或者组织目标。</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c. 管理的核心是针对人的选拔和管理，判断一个人是管理最重要的事情之一，不只是管理，包括我们交朋友，与人合作做事情，核心重要一点都是判断人，我们日常话语体系叫做“识人”。</a:t>
            </a:r>
            <a:endParaRPr lang="en-US" altLang="zh-CN" sz="1600">
              <a:latin typeface="微软雅黑" panose="020B0503020204020204" charset="-122"/>
              <a:ea typeface="微软雅黑" panose="020B0503020204020204" charset="-122"/>
              <a:cs typeface="微软雅黑" panose="020B0503020204020204" charset="-122"/>
            </a:endParaRPr>
          </a:p>
        </p:txBody>
      </p:sp>
      <p:sp>
        <p:nvSpPr>
          <p:cNvPr id="71"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1+#ppt_w/2"/>
                                          </p:val>
                                        </p:tav>
                                        <p:tav tm="100000">
                                          <p:val>
                                            <p:strVal val="#ppt_x"/>
                                          </p:val>
                                        </p:tav>
                                      </p:tavLst>
                                    </p:anim>
                                    <p:anim calcmode="lin" valueType="num">
                                      <p:cBhvr additive="base">
                                        <p:cTn id="21"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P spid="68" grpId="0" bldLvl="0" animBg="1"/>
      <p:bldP spid="69"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举例</a:t>
            </a:r>
            <a:r>
              <a:rPr lang="en-US" altLang="zh-CN"/>
              <a:t>2</a:t>
            </a:r>
            <a:r>
              <a:rPr lang="zh-CN" altLang="en-US"/>
              <a:t>：教培行业中教研工作如何做</a:t>
            </a:r>
            <a:endParaRPr lang="zh-CN" altLang="en-US"/>
          </a:p>
        </p:txBody>
      </p:sp>
      <p:sp>
        <p:nvSpPr>
          <p:cNvPr id="22" name="椭圆 21"/>
          <p:cNvSpPr/>
          <p:nvPr/>
        </p:nvSpPr>
        <p:spPr>
          <a:xfrm>
            <a:off x="1232535" y="2394585"/>
            <a:ext cx="2359660" cy="2360295"/>
          </a:xfrm>
          <a:prstGeom prst="ellipse">
            <a:avLst/>
          </a:prstGeom>
          <a:solidFill>
            <a:schemeClr val="accent1"/>
          </a:solidFill>
          <a:ln>
            <a:solidFill>
              <a:schemeClr val="accent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微软雅黑" panose="020B0503020204020204" charset="-122"/>
                <a:ea typeface="微软雅黑" panose="020B0503020204020204" charset="-122"/>
              </a:rPr>
              <a:t>WHAT</a:t>
            </a:r>
            <a:endParaRPr lang="en-US" altLang="zh-CN" sz="3600">
              <a:latin typeface="微软雅黑" panose="020B0503020204020204" charset="-122"/>
              <a:ea typeface="微软雅黑" panose="020B0503020204020204" charset="-122"/>
            </a:endParaRPr>
          </a:p>
        </p:txBody>
      </p:sp>
      <p:sp>
        <p:nvSpPr>
          <p:cNvPr id="24" name="任意多边形: 形状 5"/>
          <p:cNvSpPr/>
          <p:nvPr/>
        </p:nvSpPr>
        <p:spPr>
          <a:xfrm>
            <a:off x="2765425" y="201168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Rectangle 81"/>
          <p:cNvSpPr>
            <a:spLocks noChangeArrowheads="1"/>
          </p:cNvSpPr>
          <p:nvPr/>
        </p:nvSpPr>
        <p:spPr bwMode="auto">
          <a:xfrm>
            <a:off x="4544695" y="1509395"/>
            <a:ext cx="3602990" cy="447040"/>
          </a:xfrm>
          <a:prstGeom prst="rect">
            <a:avLst/>
          </a:prstGeom>
          <a:solidFill>
            <a:srgbClr val="F39C12"/>
          </a:solidFill>
          <a:ln>
            <a:noFill/>
          </a:ln>
          <a:effectLst/>
        </p:spPr>
        <p:txBody>
          <a:bodyPr wrap="none" anchor="ctr"/>
          <a:p>
            <a:pPr algn="l" fontAlgn="base">
              <a:spcBef>
                <a:spcPct val="0"/>
              </a:spcBef>
              <a:spcAft>
                <a:spcPct val="0"/>
              </a:spcAft>
            </a:pPr>
            <a:r>
              <a:rPr lang="zh-CN" altLang="en-US" sz="2400">
                <a:solidFill>
                  <a:schemeClr val="bg1"/>
                </a:solidFill>
                <a:latin typeface="微软雅黑" panose="020B0503020204020204" charset="-122"/>
                <a:ea typeface="微软雅黑" panose="020B0503020204020204" charset="-122"/>
                <a:sym typeface="+mn-ea"/>
              </a:rPr>
              <a:t>如何判断一个人？</a:t>
            </a:r>
            <a:endParaRPr lang="zh-CN" altLang="en-US" sz="2400">
              <a:solidFill>
                <a:schemeClr val="bg1"/>
              </a:solidFill>
              <a:latin typeface="微软雅黑" panose="020B0503020204020204" charset="-122"/>
              <a:ea typeface="微软雅黑" panose="020B0503020204020204" charset="-122"/>
              <a:sym typeface="+mn-ea"/>
            </a:endParaRPr>
          </a:p>
        </p:txBody>
      </p:sp>
      <p:sp>
        <p:nvSpPr>
          <p:cNvPr id="3" name="文本框 2"/>
          <p:cNvSpPr txBox="1"/>
          <p:nvPr/>
        </p:nvSpPr>
        <p:spPr>
          <a:xfrm>
            <a:off x="3942715" y="2376805"/>
            <a:ext cx="6795770" cy="4246245"/>
          </a:xfrm>
          <a:prstGeom prst="rect">
            <a:avLst/>
          </a:prstGeom>
          <a:noFill/>
        </p:spPr>
        <p:txBody>
          <a:bodyPr wrap="square" rtlCol="0" anchor="t">
            <a:spAutoFit/>
          </a:bodyPr>
          <a:p>
            <a:r>
              <a:rPr lang="zh-CN" altLang="en-US">
                <a:solidFill>
                  <a:schemeClr val="accent2"/>
                </a:solidFill>
                <a:latin typeface="微软雅黑" panose="020B0503020204020204" charset="-122"/>
                <a:ea typeface="微软雅黑" panose="020B0503020204020204" charset="-122"/>
                <a:cs typeface="微软雅黑" panose="020B0503020204020204" charset="-122"/>
              </a:rPr>
              <a:t>1. 人的管理流程是</a:t>
            </a:r>
            <a:endParaRPr lang="zh-CN" altLang="en-US">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选择人，判断人，培育人，使用人，淘汰人；（选用育留）</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solidFill>
                  <a:schemeClr val="accent2"/>
                </a:solidFill>
                <a:latin typeface="微软雅黑" panose="020B0503020204020204" charset="-122"/>
                <a:ea typeface="微软雅黑" panose="020B0503020204020204" charset="-122"/>
                <a:cs typeface="微软雅黑" panose="020B0503020204020204" charset="-122"/>
              </a:rPr>
              <a:t>2. 针对人管理的核心是 - 判断人</a:t>
            </a:r>
            <a:endParaRPr lang="zh-CN" altLang="en-US">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判断人不是说一个人是好或者是坏，只是通过各种不同维度方向去了解一个人，通过这个人的内外在特点，判断一个人是否适合你的团队或者适合某个岗位，或者是是否有更大的潜力空间</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solidFill>
                  <a:schemeClr val="accent2"/>
                </a:solidFill>
                <a:latin typeface="微软雅黑" panose="020B0503020204020204" charset="-122"/>
                <a:ea typeface="微软雅黑" panose="020B0503020204020204" charset="-122"/>
                <a:cs typeface="微软雅黑" panose="020B0503020204020204" charset="-122"/>
              </a:rPr>
              <a:t>3. 对人判断的几个层次</a:t>
            </a:r>
            <a:endParaRPr lang="zh-CN" altLang="en-US">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一个人的底层是：意志和身体</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一个人的中间层是：聪明度，情商度，专业度、性格、价值观；</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一个人的上层是：软素质，工作习惯，生活习惯，思考洞察力</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en-US" altLang="zh-CN">
                <a:solidFill>
                  <a:schemeClr val="accent2"/>
                </a:solidFill>
                <a:latin typeface="微软雅黑" panose="020B0503020204020204" charset="-122"/>
                <a:ea typeface="微软雅黑" panose="020B0503020204020204" charset="-122"/>
                <a:cs typeface="微软雅黑" panose="020B0503020204020204" charset="-122"/>
              </a:rPr>
              <a:t>4. </a:t>
            </a:r>
            <a:r>
              <a:rPr lang="zh-CN" altLang="en-US">
                <a:solidFill>
                  <a:schemeClr val="accent2"/>
                </a:solidFill>
                <a:latin typeface="微软雅黑" panose="020B0503020204020204" charset="-122"/>
                <a:ea typeface="微软雅黑" panose="020B0503020204020204" charset="-122"/>
                <a:cs typeface="微软雅黑" panose="020B0503020204020204" charset="-122"/>
              </a:rPr>
              <a:t>对一个人进行判断的方式</a:t>
            </a:r>
            <a:endParaRPr lang="zh-CN" altLang="en-US">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用户画像、</a:t>
            </a:r>
            <a:r>
              <a:rPr lang="en-US" altLang="zh-CN">
                <a:latin typeface="微软雅黑" panose="020B0503020204020204" charset="-122"/>
                <a:ea typeface="微软雅黑" panose="020B0503020204020204" charset="-122"/>
                <a:cs typeface="微软雅黑" panose="020B0503020204020204" charset="-122"/>
              </a:rPr>
              <a:t>GPS</a:t>
            </a:r>
            <a:r>
              <a:rPr lang="zh-CN" altLang="en-US">
                <a:latin typeface="微软雅黑" panose="020B0503020204020204" charset="-122"/>
                <a:ea typeface="微软雅黑" panose="020B0503020204020204" charset="-122"/>
                <a:cs typeface="微软雅黑" panose="020B0503020204020204" charset="-122"/>
              </a:rPr>
              <a:t>定位（</a:t>
            </a: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颗卫星定位）</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举例</a:t>
            </a:r>
            <a:r>
              <a:rPr lang="en-US" altLang="zh-CN"/>
              <a:t>2</a:t>
            </a:r>
            <a:r>
              <a:rPr lang="zh-CN" altLang="en-US"/>
              <a:t>：教培行业中教研工作如何做</a:t>
            </a:r>
            <a:endParaRPr lang="zh-CN" altLang="en-US"/>
          </a:p>
        </p:txBody>
      </p:sp>
      <p:sp>
        <p:nvSpPr>
          <p:cNvPr id="22" name="椭圆 21"/>
          <p:cNvSpPr/>
          <p:nvPr/>
        </p:nvSpPr>
        <p:spPr>
          <a:xfrm>
            <a:off x="654685" y="2394585"/>
            <a:ext cx="2359660" cy="2360295"/>
          </a:xfrm>
          <a:prstGeom prst="ellipse">
            <a:avLst/>
          </a:prstGeom>
          <a:solidFill>
            <a:schemeClr val="accent1"/>
          </a:solidFill>
          <a:ln>
            <a:solidFill>
              <a:schemeClr val="accent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latin typeface="微软雅黑" panose="020B0503020204020204" charset="-122"/>
                <a:ea typeface="微软雅黑" panose="020B0503020204020204" charset="-122"/>
              </a:rPr>
              <a:t>HOW</a:t>
            </a:r>
            <a:endParaRPr lang="en-US" altLang="zh-CN" sz="3600">
              <a:latin typeface="微软雅黑" panose="020B0503020204020204" charset="-122"/>
              <a:ea typeface="微软雅黑" panose="020B0503020204020204" charset="-122"/>
            </a:endParaRPr>
          </a:p>
        </p:txBody>
      </p:sp>
      <p:sp>
        <p:nvSpPr>
          <p:cNvPr id="24" name="任意多边形: 形状 5"/>
          <p:cNvSpPr/>
          <p:nvPr/>
        </p:nvSpPr>
        <p:spPr>
          <a:xfrm>
            <a:off x="2187575" y="2011680"/>
            <a:ext cx="6333490" cy="382905"/>
          </a:xfrm>
          <a:custGeom>
            <a:avLst/>
            <a:gdLst>
              <a:gd name="connsiteX0" fmla="*/ 0 w 8168640"/>
              <a:gd name="connsiteY0" fmla="*/ 383177 h 383177"/>
              <a:gd name="connsiteX1" fmla="*/ 383177 w 8168640"/>
              <a:gd name="connsiteY1" fmla="*/ 0 h 383177"/>
              <a:gd name="connsiteX2" fmla="*/ 8168640 w 8168640"/>
              <a:gd name="connsiteY2" fmla="*/ 0 h 383177"/>
            </a:gdLst>
            <a:ahLst/>
            <a:cxnLst>
              <a:cxn ang="0">
                <a:pos x="connsiteX0" y="connsiteY0"/>
              </a:cxn>
              <a:cxn ang="0">
                <a:pos x="connsiteX1" y="connsiteY1"/>
              </a:cxn>
              <a:cxn ang="0">
                <a:pos x="connsiteX2" y="connsiteY2"/>
              </a:cxn>
            </a:cxnLst>
            <a:rect l="l" t="t" r="r" b="b"/>
            <a:pathLst>
              <a:path w="8168640" h="383177">
                <a:moveTo>
                  <a:pt x="0" y="383177"/>
                </a:moveTo>
                <a:lnTo>
                  <a:pt x="383177" y="0"/>
                </a:lnTo>
                <a:lnTo>
                  <a:pt x="8168640" y="0"/>
                </a:lnTo>
              </a:path>
            </a:pathLst>
          </a:custGeom>
          <a:noFill/>
          <a:ln>
            <a:solidFill>
              <a:srgbClr val="F27D2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Rectangle 81"/>
          <p:cNvSpPr>
            <a:spLocks noChangeArrowheads="1"/>
          </p:cNvSpPr>
          <p:nvPr/>
        </p:nvSpPr>
        <p:spPr bwMode="auto">
          <a:xfrm>
            <a:off x="3966845" y="1509395"/>
            <a:ext cx="4554220" cy="447040"/>
          </a:xfrm>
          <a:prstGeom prst="rect">
            <a:avLst/>
          </a:prstGeom>
          <a:solidFill>
            <a:srgbClr val="F39C12"/>
          </a:solidFill>
          <a:ln>
            <a:noFill/>
          </a:ln>
          <a:effectLst/>
        </p:spPr>
        <p:txBody>
          <a:bodyPr wrap="none" anchor="ctr"/>
          <a:p>
            <a:pPr algn="ctr" fontAlgn="base">
              <a:spcBef>
                <a:spcPct val="0"/>
              </a:spcBef>
              <a:spcAft>
                <a:spcPct val="0"/>
              </a:spcAft>
            </a:pPr>
            <a:r>
              <a:rPr lang="zh-CN" altLang="en-US" sz="2400">
                <a:solidFill>
                  <a:schemeClr val="bg1"/>
                </a:solidFill>
                <a:latin typeface="微软雅黑" panose="020B0503020204020204" charset="-122"/>
                <a:ea typeface="微软雅黑" panose="020B0503020204020204" charset="-122"/>
                <a:sym typeface="+mn-ea"/>
              </a:rPr>
              <a:t>具体判断人有哪些方法动作？</a:t>
            </a:r>
            <a:endParaRPr lang="zh-CN" altLang="en-US" sz="2400">
              <a:solidFill>
                <a:schemeClr val="bg1"/>
              </a:solidFill>
              <a:latin typeface="微软雅黑" panose="020B0503020204020204" charset="-122"/>
              <a:ea typeface="微软雅黑" panose="020B0503020204020204" charset="-122"/>
              <a:sym typeface="+mn-ea"/>
            </a:endParaRPr>
          </a:p>
        </p:txBody>
      </p:sp>
      <p:sp>
        <p:nvSpPr>
          <p:cNvPr id="4" name="文本框 3"/>
          <p:cNvSpPr txBox="1"/>
          <p:nvPr/>
        </p:nvSpPr>
        <p:spPr>
          <a:xfrm>
            <a:off x="3089275" y="2092325"/>
            <a:ext cx="8902700" cy="4523105"/>
          </a:xfrm>
          <a:prstGeom prst="rect">
            <a:avLst/>
          </a:prstGeom>
          <a:noFill/>
        </p:spPr>
        <p:txBody>
          <a:bodyPr wrap="square" rtlCol="0" anchor="t">
            <a:spAutoFit/>
          </a:bodyPr>
          <a:p>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1. 对人具体判断的具体手段</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对一个人判断，通过几个方向进行，包括</a:t>
            </a:r>
            <a:r>
              <a:rPr lang="zh-CN" altLang="en-US" sz="1600">
                <a:solidFill>
                  <a:schemeClr val="accent1"/>
                </a:solidFill>
                <a:latin typeface="微软雅黑" panose="020B0503020204020204" charset="-122"/>
                <a:ea typeface="微软雅黑" panose="020B0503020204020204" charset="-122"/>
                <a:cs typeface="微软雅黑" panose="020B0503020204020204" charset="-122"/>
              </a:rPr>
              <a:t>言行举止、工作合作、会议沟通、团队活动，极限活动</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 等等有人的合作或者交往的方式都能够去观察判断一个人。</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言行举止是基本对一个人的语言和行为进行日常判断的基本方式，判断层次可以侧重在上层和中层的判断；</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工作合作、会议沟通 可以判断一个人的上层和中间层；</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团队活动、极限活动等等，可以判断一个人中间层和底层；</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2. 判断后的动作</a:t>
            </a:r>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endParaRPr lang="zh-CN" altLang="en-US" sz="1600">
              <a:solidFill>
                <a:schemeClr val="accent2"/>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通过多个层次，多种场景对一个人进行判断以后，可以形成一个人的</a:t>
            </a:r>
            <a:r>
              <a:rPr lang="zh-CN" altLang="en-US" sz="1600">
                <a:solidFill>
                  <a:schemeClr val="accent1"/>
                </a:solidFill>
                <a:latin typeface="微软雅黑" panose="020B0503020204020204" charset="-122"/>
                <a:ea typeface="微软雅黑" panose="020B0503020204020204" charset="-122"/>
                <a:cs typeface="微软雅黑" panose="020B0503020204020204" charset="-122"/>
              </a:rPr>
              <a:t>画像</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，这个画像包含了</a:t>
            </a:r>
            <a:r>
              <a:rPr lang="zh-CN" altLang="en-US" sz="1600">
                <a:solidFill>
                  <a:schemeClr val="accent1"/>
                </a:solidFill>
                <a:latin typeface="微软雅黑" panose="020B0503020204020204" charset="-122"/>
                <a:ea typeface="微软雅黑" panose="020B0503020204020204" charset="-122"/>
                <a:cs typeface="微软雅黑" panose="020B0503020204020204" charset="-122"/>
              </a:rPr>
              <a:t>各个维度的标签和分值</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，每个画像可以最终把一个人用好，放在团队合适的位置，或者乃至于淘汰一个人。交朋友也是考虑一个人是否真的深交或者只是泛泛之交，都是最后的动作。</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标题 1"/>
          <p:cNvSpPr>
            <a:spLocks noGrp="1"/>
          </p:cNvSpPr>
          <p:nvPr/>
        </p:nvSpPr>
        <p:spPr>
          <a:xfrm>
            <a:off x="75565" y="209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why-what-how</a:t>
            </a:r>
            <a:endParaRPr lang="en-US" altLang="zh-CN">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841375" y="1231265"/>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endParaRPr lang="zh-CN" altLang="en-US" b="1">
              <a:solidFill>
                <a:srgbClr val="FF0000"/>
              </a:solidFill>
              <a:latin typeface="微软雅黑" panose="020B0503020204020204" charset="-122"/>
              <a:ea typeface="微软雅黑" panose="020B0503020204020204" charset="-122"/>
              <a:sym typeface="微软雅黑" panose="020B0503020204020204" charset="-122"/>
            </a:endParaRPr>
          </a:p>
        </p:txBody>
      </p:sp>
      <p:sp>
        <p:nvSpPr>
          <p:cNvPr id="2" name="标题 1"/>
          <p:cNvSpPr>
            <a:spLocks noGrp="1"/>
          </p:cNvSpPr>
          <p:nvPr/>
        </p:nvSpPr>
        <p:spPr>
          <a:xfrm>
            <a:off x="968375" y="1004570"/>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zh-CN" altLang="en-US" b="1">
                <a:solidFill>
                  <a:schemeClr val="accent5"/>
                </a:solidFill>
                <a:latin typeface="微软雅黑" panose="020B0503020204020204" charset="-122"/>
                <a:ea typeface="微软雅黑" panose="020B0503020204020204" charset="-122"/>
                <a:sym typeface="微软雅黑" panose="020B0503020204020204" charset="-122"/>
              </a:rPr>
              <a:t>STAR原则</a:t>
            </a:r>
            <a:endParaRPr lang="zh-CN" altLang="en-US"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4" name="文本框 3"/>
          <p:cNvSpPr txBox="1"/>
          <p:nvPr/>
        </p:nvSpPr>
        <p:spPr>
          <a:xfrm>
            <a:off x="1043940" y="3261360"/>
            <a:ext cx="10321925" cy="1938020"/>
          </a:xfrm>
          <a:prstGeom prst="rect">
            <a:avLst/>
          </a:prstGeom>
          <a:noFill/>
        </p:spPr>
        <p:txBody>
          <a:bodyPr wrap="square" rtlCol="0" anchor="t">
            <a:spAutoFit/>
          </a:bodyPr>
          <a:p>
            <a:r>
              <a:rPr lang="zh-CN" altLang="en-US" sz="2000">
                <a:solidFill>
                  <a:schemeClr val="accent2"/>
                </a:solidFill>
                <a:latin typeface="等线" panose="02010600030101010101" charset="-122"/>
                <a:ea typeface="等线" panose="02010600030101010101" charset="-122"/>
                <a:cs typeface="等线" panose="02010600030101010101" charset="-122"/>
              </a:rPr>
              <a:t>STAR原则</a:t>
            </a:r>
            <a:r>
              <a:rPr lang="zh-CN" altLang="en-US" sz="2000">
                <a:latin typeface="等线" panose="02010600030101010101" charset="-122"/>
                <a:ea typeface="等线" panose="02010600030101010101" charset="-122"/>
                <a:cs typeface="等线" panose="02010600030101010101" charset="-122"/>
              </a:rPr>
              <a:t>，即Situation（情景）、Task（任务）、Action（行动）和Result（结果）四个英文单词的首字母组合。STAR原则是结构化面试当中非常重要的一个理论。</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STAR原则是面试过程中涉及实质性内容的谈话程序，任何有效的面试都必须遵循这个程序。STAR考核原则就是要通过应试者的过去行为推断未来表现。</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p:txBody>
      </p:sp>
      <p:sp>
        <p:nvSpPr>
          <p:cNvPr id="5" name="标题 1"/>
          <p:cNvSpPr>
            <a:spLocks noGrp="1"/>
          </p:cNvSpPr>
          <p:nvPr/>
        </p:nvSpPr>
        <p:spPr>
          <a:xfrm>
            <a:off x="968375" y="209677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a:t>
            </a:r>
            <a:r>
              <a:rPr lang="zh-CN" sz="2000"/>
              <a:t>一种围绕着面试或述职场景中的</a:t>
            </a:r>
            <a:r>
              <a:rPr lang="en-US" altLang="zh-CN" sz="2000"/>
              <a:t>“</a:t>
            </a:r>
            <a:r>
              <a:rPr lang="zh-CN" altLang="en-US" sz="2000"/>
              <a:t>结构化</a:t>
            </a:r>
            <a:r>
              <a:rPr lang="en-US" altLang="zh-CN" sz="2000"/>
              <a:t>”</a:t>
            </a:r>
            <a:r>
              <a:rPr lang="zh-CN" sz="2000"/>
              <a:t>表达方法论（语言或文字）</a:t>
            </a:r>
            <a:endParaRPr lang="zh-CN"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概念理解</a:t>
            </a:r>
            <a:endParaRPr lang="zh-CN" altLang="en-US"/>
          </a:p>
        </p:txBody>
      </p:sp>
      <p:grpSp>
        <p:nvGrpSpPr>
          <p:cNvPr id="4" name="组合 3"/>
          <p:cNvGrpSpPr/>
          <p:nvPr/>
        </p:nvGrpSpPr>
        <p:grpSpPr>
          <a:xfrm>
            <a:off x="1005840" y="2225675"/>
            <a:ext cx="10180955" cy="3596640"/>
            <a:chOff x="1219" y="3539"/>
            <a:chExt cx="16033" cy="5664"/>
          </a:xfrm>
        </p:grpSpPr>
        <p:sp>
          <p:nvSpPr>
            <p:cNvPr id="13" name="Freeform 48"/>
            <p:cNvSpPr>
              <a:spLocks noEditPoints="1"/>
            </p:cNvSpPr>
            <p:nvPr/>
          </p:nvSpPr>
          <p:spPr bwMode="auto">
            <a:xfrm>
              <a:off x="7487" y="5334"/>
              <a:ext cx="3277" cy="3277"/>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rgbClr val="1C50A2"/>
            </a:solidFill>
            <a:ln>
              <a:solidFill>
                <a:srgbClr val="1C50A2"/>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grpSp>
          <p:nvGrpSpPr>
            <p:cNvPr id="14" name="组合 13"/>
            <p:cNvGrpSpPr/>
            <p:nvPr/>
          </p:nvGrpSpPr>
          <p:grpSpPr>
            <a:xfrm>
              <a:off x="8047" y="5769"/>
              <a:ext cx="2205" cy="3434"/>
              <a:chOff x="3914115" y="2311146"/>
              <a:chExt cx="1400381" cy="2180867"/>
            </a:xfrm>
          </p:grpSpPr>
          <p:grpSp>
            <p:nvGrpSpPr>
              <p:cNvPr id="27" name="组合 26"/>
              <p:cNvGrpSpPr/>
              <p:nvPr/>
            </p:nvGrpSpPr>
            <p:grpSpPr>
              <a:xfrm>
                <a:off x="3914115" y="2311146"/>
                <a:ext cx="1400381" cy="2180867"/>
                <a:chOff x="7056438" y="2401888"/>
                <a:chExt cx="2671763" cy="4160838"/>
              </a:xfrm>
              <a:effectLst>
                <a:outerShdw blurRad="254000" dist="101600" dir="8100000" sx="102000" sy="102000" algn="tr" rotWithShape="0">
                  <a:prstClr val="black">
                    <a:alpha val="28000"/>
                  </a:prstClr>
                </a:outerShdw>
              </a:effectLst>
            </p:grpSpPr>
            <p:sp>
              <p:nvSpPr>
                <p:cNvPr id="30" name="Freeform 49"/>
                <p:cNvSpPr/>
                <p:nvPr/>
              </p:nvSpPr>
              <p:spPr bwMode="auto">
                <a:xfrm>
                  <a:off x="7056438" y="2401888"/>
                  <a:ext cx="2671763"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31" name="Freeform 50"/>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32" name="Freeform 51"/>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33" name="Freeform 52"/>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34" name="Freeform 53"/>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35" name="Freeform 54"/>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grpSp>
          <p:sp>
            <p:nvSpPr>
              <p:cNvPr id="28" name="TextBox 31"/>
              <p:cNvSpPr txBox="1"/>
              <p:nvPr/>
            </p:nvSpPr>
            <p:spPr>
              <a:xfrm>
                <a:off x="3980347" y="3075806"/>
                <a:ext cx="1242060" cy="39878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rPr>
                  <a:t>STAR</a:t>
                </a:r>
                <a:endParaRPr kumimoji="0" lang="en-US" altLang="zh-CN" sz="20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29" name="Freeform 6"/>
              <p:cNvSpPr>
                <a:spLocks noChangeAspect="1" noEditPoints="1"/>
              </p:cNvSpPr>
              <p:nvPr/>
            </p:nvSpPr>
            <p:spPr bwMode="auto">
              <a:xfrm>
                <a:off x="4350122" y="2661220"/>
                <a:ext cx="547033" cy="445373"/>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ysClr val="window" lastClr="FFFFFF"/>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charset="-122"/>
                  <a:ea typeface="微软雅黑" panose="020B0503020204020204" charset="-122"/>
                </a:endParaRPr>
              </a:p>
            </p:txBody>
          </p:sp>
        </p:grpSp>
        <p:grpSp>
          <p:nvGrpSpPr>
            <p:cNvPr id="15" name="组合 14"/>
            <p:cNvGrpSpPr/>
            <p:nvPr/>
          </p:nvGrpSpPr>
          <p:grpSpPr>
            <a:xfrm>
              <a:off x="7046" y="3957"/>
              <a:ext cx="1591" cy="1618"/>
              <a:chOff x="2275864" y="2561724"/>
              <a:chExt cx="1010406" cy="1027388"/>
            </a:xfrm>
          </p:grpSpPr>
          <p:pic>
            <p:nvPicPr>
              <p:cNvPr id="25" name="图片 24"/>
              <p:cNvPicPr>
                <a:picLocks noChangeAspect="1"/>
              </p:cNvPicPr>
              <p:nvPr/>
            </p:nvPicPr>
            <p:blipFill>
              <a:blip r:embed="rId1"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6"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rPr>
                  <a:t>02</a:t>
                </a:r>
                <a:endPar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endParaRPr>
              </a:p>
            </p:txBody>
          </p:sp>
        </p:grpSp>
        <p:grpSp>
          <p:nvGrpSpPr>
            <p:cNvPr id="16" name="组合 15"/>
            <p:cNvGrpSpPr/>
            <p:nvPr/>
          </p:nvGrpSpPr>
          <p:grpSpPr>
            <a:xfrm>
              <a:off x="5795" y="6142"/>
              <a:ext cx="1591" cy="1618"/>
              <a:chOff x="2275864" y="2561724"/>
              <a:chExt cx="1010406" cy="1027388"/>
            </a:xfrm>
          </p:grpSpPr>
          <p:pic>
            <p:nvPicPr>
              <p:cNvPr id="23" name="图片 22"/>
              <p:cNvPicPr>
                <a:picLocks noChangeAspect="1"/>
              </p:cNvPicPr>
              <p:nvPr/>
            </p:nvPicPr>
            <p:blipFill>
              <a:blip r:embed="rId1"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4"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rPr>
                  <a:t>01</a:t>
                </a:r>
                <a:endPar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endParaRPr>
              </a:p>
            </p:txBody>
          </p:sp>
        </p:grpSp>
        <p:grpSp>
          <p:nvGrpSpPr>
            <p:cNvPr id="17" name="组合 16"/>
            <p:cNvGrpSpPr/>
            <p:nvPr/>
          </p:nvGrpSpPr>
          <p:grpSpPr>
            <a:xfrm>
              <a:off x="9654" y="3957"/>
              <a:ext cx="1591" cy="1618"/>
              <a:chOff x="2275864" y="2561724"/>
              <a:chExt cx="1010406" cy="1027388"/>
            </a:xfrm>
          </p:grpSpPr>
          <p:pic>
            <p:nvPicPr>
              <p:cNvPr id="21" name="图片 20"/>
              <p:cNvPicPr>
                <a:picLocks noChangeAspect="1"/>
              </p:cNvPicPr>
              <p:nvPr/>
            </p:nvPicPr>
            <p:blipFill>
              <a:blip r:embed="rId1"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2"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rPr>
                  <a:t>03</a:t>
                </a:r>
                <a:endPar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endParaRPr>
              </a:p>
            </p:txBody>
          </p:sp>
        </p:grpSp>
        <p:grpSp>
          <p:nvGrpSpPr>
            <p:cNvPr id="18" name="组合 17"/>
            <p:cNvGrpSpPr/>
            <p:nvPr/>
          </p:nvGrpSpPr>
          <p:grpSpPr>
            <a:xfrm>
              <a:off x="10901" y="6142"/>
              <a:ext cx="1591" cy="1618"/>
              <a:chOff x="2275864" y="2561724"/>
              <a:chExt cx="1010406" cy="1027388"/>
            </a:xfrm>
          </p:grpSpPr>
          <p:pic>
            <p:nvPicPr>
              <p:cNvPr id="19" name="图片 18"/>
              <p:cNvPicPr>
                <a:picLocks noChangeAspect="1"/>
              </p:cNvPicPr>
              <p:nvPr/>
            </p:nvPicPr>
            <p:blipFill>
              <a:blip r:embed="rId1"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0" name="标题层"/>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rPr>
                  <a:t>04</a:t>
                </a:r>
                <a:endParaRPr kumimoji="0" lang="en-US" altLang="zh-CN" sz="2400" b="0" i="0" u="none" strike="noStrike" kern="0" cap="none" spc="0" normalizeH="0" baseline="0" noProof="0" dirty="0">
                  <a:ln>
                    <a:noFill/>
                  </a:ln>
                  <a:solidFill>
                    <a:srgbClr val="1C50A2"/>
                  </a:solidFill>
                  <a:effectLst/>
                  <a:uLnTx/>
                  <a:uFillTx/>
                  <a:latin typeface="微软雅黑" panose="020B0503020204020204" charset="-122"/>
                  <a:ea typeface="微软雅黑" panose="020B0503020204020204" charset="-122"/>
                  <a:cs typeface="Arial" panose="020B0604020202020204" pitchFamily="34" charset="0"/>
                </a:endParaRPr>
              </a:p>
            </p:txBody>
          </p:sp>
        </p:grpSp>
        <p:sp>
          <p:nvSpPr>
            <p:cNvPr id="36" name="文本框 1"/>
            <p:cNvSpPr txBox="1"/>
            <p:nvPr/>
          </p:nvSpPr>
          <p:spPr>
            <a:xfrm>
              <a:off x="1244" y="6487"/>
              <a:ext cx="4260" cy="11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提问</a:t>
              </a:r>
              <a:r>
                <a:rPr lang="en-US" altLang="zh-CN"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描述要面对的任务，聚焦问题的难点</a:t>
              </a: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20000"/>
                </a:lnSpc>
              </a:pP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 name="išļîďè"/>
            <p:cNvSpPr txBox="1"/>
            <p:nvPr/>
          </p:nvSpPr>
          <p:spPr bwMode="auto">
            <a:xfrm>
              <a:off x="1219" y="5944"/>
              <a:ext cx="452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Situation(背景)</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8" name="文本框 1"/>
            <p:cNvSpPr txBox="1"/>
            <p:nvPr/>
          </p:nvSpPr>
          <p:spPr>
            <a:xfrm>
              <a:off x="2607" y="4253"/>
              <a:ext cx="4260" cy="11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提问</a:t>
              </a:r>
              <a:r>
                <a:rPr lang="en-US" altLang="zh-CN"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描述案例的背景、时间、地点、涉及的人物、事件和起因。</a:t>
              </a: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20000"/>
                </a:lnSpc>
              </a:pP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 name="išļîďè"/>
            <p:cNvSpPr txBox="1"/>
            <p:nvPr/>
          </p:nvSpPr>
          <p:spPr bwMode="auto">
            <a:xfrm>
              <a:off x="2582" y="3710"/>
              <a:ext cx="452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Task(任务)</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0" name="文本框 1"/>
            <p:cNvSpPr txBox="1"/>
            <p:nvPr/>
          </p:nvSpPr>
          <p:spPr>
            <a:xfrm>
              <a:off x="12748" y="6487"/>
              <a:ext cx="4260" cy="8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提问</a:t>
              </a:r>
              <a:r>
                <a:rPr lang="en-US" altLang="zh-CN"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描述采取行动后带来的结果，对事件后期产生的影响</a:t>
              </a: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 name="išļîďè"/>
            <p:cNvSpPr txBox="1"/>
            <p:nvPr/>
          </p:nvSpPr>
          <p:spPr bwMode="auto">
            <a:xfrm>
              <a:off x="12723" y="5944"/>
              <a:ext cx="452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Result(结果)</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2" name="文本框 1"/>
            <p:cNvSpPr txBox="1"/>
            <p:nvPr/>
          </p:nvSpPr>
          <p:spPr>
            <a:xfrm>
              <a:off x="11716" y="4082"/>
              <a:ext cx="4260" cy="8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提问</a:t>
              </a:r>
              <a:r>
                <a:rPr lang="en-US" altLang="zh-CN"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描述当事人采取的主要行动步骤、细节以及做出行动的依据。</a:t>
              </a:r>
              <a:endParaRPr lang="zh-CN" altLang="en-US" sz="1200" dirty="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 name="išļîďè"/>
            <p:cNvSpPr txBox="1"/>
            <p:nvPr/>
          </p:nvSpPr>
          <p:spPr bwMode="auto">
            <a:xfrm>
              <a:off x="11691" y="3539"/>
              <a:ext cx="452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Action(行动)</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p:txBody>
        </p:sp>
      </p:grpSp>
      <p:sp>
        <p:nvSpPr>
          <p:cNvPr id="3" name="文本框 2"/>
          <p:cNvSpPr txBox="1"/>
          <p:nvPr/>
        </p:nvSpPr>
        <p:spPr>
          <a:xfrm>
            <a:off x="1223645" y="1327150"/>
            <a:ext cx="9142095" cy="368300"/>
          </a:xfrm>
          <a:prstGeom prst="rect">
            <a:avLst/>
          </a:prstGeom>
          <a:noFill/>
        </p:spPr>
        <p:txBody>
          <a:bodyPr wrap="square" rtlCol="0" anchor="t">
            <a:spAutoFit/>
          </a:bodyPr>
          <a:lstStyle/>
          <a:p>
            <a:r>
              <a:rPr lang="zh-CN" altLang="en-US" b="1">
                <a:solidFill>
                  <a:schemeClr val="accent2"/>
                </a:solidFill>
                <a:latin typeface="微软雅黑" panose="020B0503020204020204" charset="-122"/>
                <a:ea typeface="微软雅黑" panose="020B0503020204020204" charset="-122"/>
                <a:cs typeface="微软雅黑" panose="020B0503020204020204" charset="-122"/>
              </a:rPr>
              <a:t>STAR原则是结构化面试当中非常重要的一个理论，无论是面试官还是求职者都需要掌握。</a:t>
            </a:r>
            <a:endParaRPr lang="zh-CN" altLang="en-US" b="1">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STAR</a:t>
            </a:r>
            <a:r>
              <a:rPr lang="zh-CN" altLang="en-US">
                <a:solidFill>
                  <a:schemeClr val="bg1">
                    <a:lumMod val="50000"/>
                  </a:schemeClr>
                </a:solidFill>
              </a:rPr>
              <a:t>原则</a:t>
            </a:r>
            <a:endParaRPr lang="zh-CN" altLang="en-US">
              <a:solidFill>
                <a:schemeClr val="bg1">
                  <a:lumMod val="5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cs typeface="微软雅黑" panose="020B0503020204020204" charset="-122"/>
              </a:rPr>
              <a:t>面试官角度运用</a:t>
            </a:r>
            <a:r>
              <a:rPr lang="en-US" altLang="zh-CN">
                <a:cs typeface="微软雅黑" panose="020B0503020204020204" charset="-122"/>
                <a:sym typeface="+mn-ea"/>
              </a:rPr>
              <a:t>STAR</a:t>
            </a:r>
            <a:r>
              <a:rPr lang="zh-CN" altLang="en-US">
                <a:cs typeface="微软雅黑" panose="020B0503020204020204" charset="-122"/>
                <a:sym typeface="+mn-ea"/>
              </a:rPr>
              <a:t>原则</a:t>
            </a:r>
            <a:endParaRPr lang="zh-CN" altLang="en-US">
              <a:cs typeface="微软雅黑" panose="020B0503020204020204" charset="-122"/>
            </a:endParaRPr>
          </a:p>
        </p:txBody>
      </p:sp>
      <p:sp>
        <p:nvSpPr>
          <p:cNvPr id="5" name="文本框 4"/>
          <p:cNvSpPr txBox="1"/>
          <p:nvPr/>
        </p:nvSpPr>
        <p:spPr>
          <a:xfrm>
            <a:off x="991870" y="1412240"/>
            <a:ext cx="9025890" cy="368300"/>
          </a:xfrm>
          <a:prstGeom prst="rect">
            <a:avLst/>
          </a:prstGeom>
          <a:noFill/>
        </p:spPr>
        <p:txBody>
          <a:bodyPr wrap="square" rtlCol="0" anchor="t">
            <a:spAutoFit/>
          </a:bodyPr>
          <a:lstStyle/>
          <a:p>
            <a:r>
              <a:rPr lang="zh-CN" altLang="en-US" b="1">
                <a:solidFill>
                  <a:schemeClr val="accent2"/>
                </a:solidFill>
                <a:latin typeface="微软雅黑" panose="020B0503020204020204" charset="-122"/>
                <a:ea typeface="微软雅黑" panose="020B0503020204020204" charset="-122"/>
                <a:cs typeface="微软雅黑" panose="020B0503020204020204" charset="-122"/>
              </a:rPr>
              <a:t>STAR法则比起传统的面试手法来说，可以更精确地预测面试者未来的工作表现</a:t>
            </a:r>
            <a:endParaRPr lang="zh-CN" altLang="en-US" b="1">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61" name="文本框 60"/>
          <p:cNvSpPr txBox="1"/>
          <p:nvPr/>
        </p:nvSpPr>
        <p:spPr>
          <a:xfrm>
            <a:off x="991870" y="1986280"/>
            <a:ext cx="9025890" cy="3415030"/>
          </a:xfrm>
          <a:prstGeom prst="rect">
            <a:avLst/>
          </a:prstGeom>
          <a:noFill/>
        </p:spPr>
        <p:txBody>
          <a:bodyPr wrap="square" rtlCol="0" anchor="t">
            <a:spAutoFit/>
          </a:bodyPr>
          <a:lstStyle/>
          <a:p>
            <a:r>
              <a:rPr lang="zh-CN" altLang="en-US">
                <a:latin typeface="微软雅黑" panose="020B0503020204020204" charset="-122"/>
                <a:ea typeface="微软雅黑" panose="020B0503020204020204" charset="-122"/>
                <a:cs typeface="微软雅黑" panose="020B0503020204020204" charset="-122"/>
              </a:rPr>
              <a:t>面试官提问方式举例：</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solidFill>
                  <a:schemeClr val="accent5"/>
                </a:solidFill>
                <a:latin typeface="微软雅黑" panose="020B0503020204020204" charset="-122"/>
                <a:ea typeface="微软雅黑" panose="020B0503020204020204" charset="-122"/>
                <a:cs typeface="微软雅黑" panose="020B0503020204020204" charset="-122"/>
              </a:rPr>
              <a:t>一、设置场景进行提问</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）如果你不得不和一个性格与你截然不同的人一起工作，你觉得会影响到你的工作吗？你通常这么做？</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、描述一个你必须承担重大职责的故事，你是怎么处理的？</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、告诉我你在上一份工作中犯的一个错误，以及你犯了错误后是什么处理的？</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solidFill>
                  <a:schemeClr val="accent5"/>
                </a:solidFill>
                <a:latin typeface="微软雅黑" panose="020B0503020204020204" charset="-122"/>
                <a:ea typeface="微软雅黑" panose="020B0503020204020204" charset="-122"/>
                <a:cs typeface="微软雅黑" panose="020B0503020204020204" charset="-122"/>
              </a:rPr>
              <a:t>二、让求职者自选场景讲述</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）请描述一下在上段工作经历中让你印象深刻的事情是什么？</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）请描述一下你最有成就感的一个项目？</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）在上段经历中你自己有哪些成果和输出？</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STAR</a:t>
            </a:r>
            <a:r>
              <a:rPr lang="zh-CN" altLang="en-US">
                <a:solidFill>
                  <a:schemeClr val="bg1">
                    <a:lumMod val="50000"/>
                  </a:schemeClr>
                </a:solidFill>
              </a:rPr>
              <a:t>原则</a:t>
            </a:r>
            <a:endParaRPr lang="zh-CN" altLang="en-US">
              <a:solidFill>
                <a:schemeClr val="bg1">
                  <a:lumMod val="50000"/>
                </a:scheme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cs typeface="微软雅黑" panose="020B0503020204020204" charset="-122"/>
                <a:sym typeface="+mn-ea"/>
              </a:rPr>
              <a:t>求职者角度运用</a:t>
            </a:r>
            <a:r>
              <a:rPr lang="en-US" altLang="zh-CN">
                <a:cs typeface="微软雅黑" panose="020B0503020204020204" charset="-122"/>
                <a:sym typeface="+mn-ea"/>
              </a:rPr>
              <a:t>STAR</a:t>
            </a:r>
            <a:r>
              <a:rPr lang="zh-CN" altLang="en-US">
                <a:cs typeface="微软雅黑" panose="020B0503020204020204" charset="-122"/>
                <a:sym typeface="+mn-ea"/>
              </a:rPr>
              <a:t>原则</a:t>
            </a:r>
            <a:endParaRPr lang="zh-CN" altLang="en-US">
              <a:cs typeface="微软雅黑" panose="020B0503020204020204" charset="-122"/>
            </a:endParaRPr>
          </a:p>
        </p:txBody>
      </p:sp>
      <p:grpSp>
        <p:nvGrpSpPr>
          <p:cNvPr id="7" name="组合 6"/>
          <p:cNvGrpSpPr/>
          <p:nvPr/>
        </p:nvGrpSpPr>
        <p:grpSpPr>
          <a:xfrm>
            <a:off x="918210" y="1795145"/>
            <a:ext cx="2003425" cy="3768725"/>
            <a:chOff x="3673" y="3401"/>
            <a:chExt cx="3155" cy="5935"/>
          </a:xfrm>
        </p:grpSpPr>
        <p:sp>
          <p:nvSpPr>
            <p:cNvPr id="6" name="矩形 5"/>
            <p:cNvSpPr/>
            <p:nvPr/>
          </p:nvSpPr>
          <p:spPr>
            <a:xfrm>
              <a:off x="3673" y="3401"/>
              <a:ext cx="3154" cy="1473"/>
            </a:xfrm>
            <a:prstGeom prst="rect">
              <a:avLst/>
            </a:prstGeom>
            <a:solidFill>
              <a:schemeClr val="accent5"/>
            </a:solidFill>
            <a:ln>
              <a:solidFill>
                <a:srgbClr val="1A4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 name="矩形 7"/>
            <p:cNvSpPr/>
            <p:nvPr/>
          </p:nvSpPr>
          <p:spPr>
            <a:xfrm>
              <a:off x="3674" y="8816"/>
              <a:ext cx="3154" cy="520"/>
            </a:xfrm>
            <a:prstGeom prst="rect">
              <a:avLst/>
            </a:prstGeom>
            <a:solidFill>
              <a:schemeClr val="accent5"/>
            </a:solidFill>
            <a:ln>
              <a:solidFill>
                <a:srgbClr val="1A4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9" name="文本框 28"/>
            <p:cNvSpPr txBox="1"/>
            <p:nvPr/>
          </p:nvSpPr>
          <p:spPr>
            <a:xfrm>
              <a:off x="3675" y="5180"/>
              <a:ext cx="3153" cy="3633"/>
            </a:xfrm>
            <a:prstGeom prst="rect">
              <a:avLst/>
            </a:prstGeom>
            <a:noFill/>
          </p:spPr>
          <p:txBody>
            <a:bodyPr wrap="square" rtlCol="0">
              <a:spAutoFit/>
            </a:bodyPr>
            <a:lstStyle/>
            <a:p>
              <a:r>
                <a:rPr lang="zh-CN" altLang="en-US" sz="2000">
                  <a:solidFill>
                    <a:schemeClr val="tx1"/>
                  </a:solidFill>
                  <a:latin typeface="微软雅黑" panose="020B0503020204020204" charset="-122"/>
                  <a:ea typeface="微软雅黑" panose="020B0503020204020204" charset="-122"/>
                  <a:cs typeface="微软雅黑" panose="020B0503020204020204" charset="-122"/>
                </a:rPr>
                <a:t>Situation</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2000">
                  <a:solidFill>
                    <a:schemeClr val="tx1"/>
                  </a:solidFill>
                  <a:latin typeface="微软雅黑" panose="020B0503020204020204" charset="-122"/>
                  <a:ea typeface="微软雅黑" panose="020B0503020204020204" charset="-122"/>
                  <a:cs typeface="微软雅黑" panose="020B0503020204020204" charset="-122"/>
                </a:rPr>
                <a:t>交代背景</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sym typeface="+mn-ea"/>
                </a:rPr>
                <a:t>--------------</a:t>
              </a:r>
              <a:endParaRPr lang="zh-CN" altLang="en-US" sz="2000">
                <a:solidFill>
                  <a:srgbClr val="7E7E7E"/>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bg1">
                      <a:lumMod val="50000"/>
                    </a:schemeClr>
                  </a:solidFill>
                  <a:latin typeface="微软雅黑" panose="020B0503020204020204" charset="-122"/>
                  <a:ea typeface="微软雅黑" panose="020B0503020204020204" charset="-122"/>
                  <a:cs typeface="微软雅黑" panose="020B0503020204020204" charset="-122"/>
                </a:rPr>
                <a:t>此阶段主要交代案例场景的</a:t>
              </a:r>
              <a:r>
                <a:rPr lang="zh-CN" altLang="en-US" sz="1400">
                  <a:solidFill>
                    <a:schemeClr val="accent5"/>
                  </a:solidFill>
                  <a:latin typeface="微软雅黑" panose="020B0503020204020204" charset="-122"/>
                  <a:ea typeface="微软雅黑" panose="020B0503020204020204" charset="-122"/>
                  <a:cs typeface="微软雅黑" panose="020B0503020204020204" charset="-122"/>
                </a:rPr>
                <a:t>时间、地点、人物、动作、态度</a:t>
              </a:r>
              <a:r>
                <a:rPr lang="zh-CN" altLang="en-US" sz="1400">
                  <a:solidFill>
                    <a:schemeClr val="bg1">
                      <a:lumMod val="50000"/>
                    </a:schemeClr>
                  </a:solidFill>
                  <a:latin typeface="微软雅黑" panose="020B0503020204020204" charset="-122"/>
                  <a:ea typeface="微软雅黑" panose="020B0503020204020204" charset="-122"/>
                  <a:cs typeface="微软雅黑" panose="020B0503020204020204" charset="-122"/>
                </a:rPr>
                <a:t>五个关键要素，以还原案例真实的发生场景，为后续工作的展开做好铺垫</a:t>
              </a:r>
              <a:endParaRPr lang="zh-CN" altLang="en-US" sz="140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grpSp>
      <p:grpSp>
        <p:nvGrpSpPr>
          <p:cNvPr id="10" name="组合 9"/>
          <p:cNvGrpSpPr/>
          <p:nvPr/>
        </p:nvGrpSpPr>
        <p:grpSpPr>
          <a:xfrm>
            <a:off x="3672205" y="1795145"/>
            <a:ext cx="2002790" cy="3768725"/>
            <a:chOff x="3674" y="3401"/>
            <a:chExt cx="3154" cy="5935"/>
          </a:xfrm>
        </p:grpSpPr>
        <p:sp>
          <p:nvSpPr>
            <p:cNvPr id="11" name="矩形 10"/>
            <p:cNvSpPr/>
            <p:nvPr/>
          </p:nvSpPr>
          <p:spPr>
            <a:xfrm>
              <a:off x="3674" y="3401"/>
              <a:ext cx="3154" cy="147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2" name="矩形 11"/>
            <p:cNvSpPr/>
            <p:nvPr/>
          </p:nvSpPr>
          <p:spPr>
            <a:xfrm>
              <a:off x="3674" y="8816"/>
              <a:ext cx="3154" cy="5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 name="文本框 12"/>
            <p:cNvSpPr txBox="1"/>
            <p:nvPr/>
          </p:nvSpPr>
          <p:spPr>
            <a:xfrm>
              <a:off x="3675" y="5180"/>
              <a:ext cx="3153" cy="2955"/>
            </a:xfrm>
            <a:prstGeom prst="rect">
              <a:avLst/>
            </a:prstGeom>
            <a:noFill/>
          </p:spPr>
          <p:txBody>
            <a:bodyPr wrap="square" rtlCol="0">
              <a:spAutoFit/>
            </a:bodyPr>
            <a:lstStyle/>
            <a:p>
              <a:r>
                <a:rPr lang="zh-CN" altLang="en-US" sz="2000">
                  <a:solidFill>
                    <a:schemeClr val="tx1"/>
                  </a:solidFill>
                  <a:latin typeface="微软雅黑" panose="020B0503020204020204" charset="-122"/>
                  <a:ea typeface="微软雅黑" panose="020B0503020204020204" charset="-122"/>
                  <a:cs typeface="微软雅黑" panose="020B0503020204020204" charset="-122"/>
                </a:rPr>
                <a:t>Task</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2000">
                  <a:solidFill>
                    <a:schemeClr val="tx1"/>
                  </a:solidFill>
                  <a:latin typeface="微软雅黑" panose="020B0503020204020204" charset="-122"/>
                  <a:ea typeface="微软雅黑" panose="020B0503020204020204" charset="-122"/>
                  <a:cs typeface="微软雅黑" panose="020B0503020204020204" charset="-122"/>
                </a:rPr>
                <a:t>任务挑战</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sym typeface="+mn-ea"/>
                </a:rPr>
                <a:t>--------------</a:t>
              </a:r>
              <a:endParaRPr lang="zh-CN" altLang="en-US" sz="2000">
                <a:solidFill>
                  <a:srgbClr val="7E7E7E"/>
                </a:solidFill>
                <a:latin typeface="微软雅黑" panose="020B0503020204020204" charset="-122"/>
                <a:ea typeface="微软雅黑" panose="020B0503020204020204" charset="-122"/>
                <a:cs typeface="微软雅黑" panose="020B0503020204020204" charset="-122"/>
              </a:endParaRPr>
            </a:p>
            <a:p>
              <a:r>
                <a:rPr lang="zh-CN" altLang="en-US" sz="140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关注核心重点问题，集中精力解决，拆解成情境案例。</a:t>
              </a:r>
              <a:r>
                <a:rPr lang="zh-CN" altLang="en-US" sz="1400">
                  <a:solidFill>
                    <a:schemeClr val="bg1">
                      <a:lumMod val="50000"/>
                    </a:schemeClr>
                  </a:solidFill>
                  <a:latin typeface="微软雅黑" panose="020B0503020204020204" charset="-122"/>
                  <a:ea typeface="微软雅黑" panose="020B0503020204020204" charset="-122"/>
                  <a:cs typeface="微软雅黑" panose="020B0503020204020204" charset="-122"/>
                </a:rPr>
                <a:t>明确</a:t>
              </a:r>
              <a:r>
                <a:rPr lang="zh-CN" altLang="en-US" sz="1400">
                  <a:solidFill>
                    <a:schemeClr val="accent5"/>
                  </a:solidFill>
                  <a:latin typeface="微软雅黑" panose="020B0503020204020204" charset="-122"/>
                  <a:ea typeface="微软雅黑" panose="020B0503020204020204" charset="-122"/>
                  <a:cs typeface="微软雅黑" panose="020B0503020204020204" charset="-122"/>
                </a:rPr>
                <a:t>任务、分工、职责</a:t>
              </a:r>
              <a:endParaRPr lang="zh-CN" altLang="en-US" sz="1400">
                <a:solidFill>
                  <a:schemeClr val="accent5"/>
                </a:solidFill>
                <a:latin typeface="微软雅黑" panose="020B0503020204020204" charset="-122"/>
                <a:ea typeface="微软雅黑" panose="020B0503020204020204" charset="-122"/>
                <a:cs typeface="微软雅黑" panose="020B0503020204020204" charset="-122"/>
              </a:endParaRPr>
            </a:p>
          </p:txBody>
        </p:sp>
      </p:grpSp>
      <p:grpSp>
        <p:nvGrpSpPr>
          <p:cNvPr id="14" name="组合 13"/>
          <p:cNvGrpSpPr/>
          <p:nvPr/>
        </p:nvGrpSpPr>
        <p:grpSpPr>
          <a:xfrm>
            <a:off x="6425565" y="1795145"/>
            <a:ext cx="2003425" cy="3768725"/>
            <a:chOff x="3673" y="3401"/>
            <a:chExt cx="3155" cy="5935"/>
          </a:xfrm>
        </p:grpSpPr>
        <p:sp>
          <p:nvSpPr>
            <p:cNvPr id="15" name="矩形 14"/>
            <p:cNvSpPr/>
            <p:nvPr/>
          </p:nvSpPr>
          <p:spPr>
            <a:xfrm>
              <a:off x="3673" y="3401"/>
              <a:ext cx="3154" cy="1473"/>
            </a:xfrm>
            <a:prstGeom prst="rect">
              <a:avLst/>
            </a:prstGeom>
            <a:solidFill>
              <a:schemeClr val="accent5"/>
            </a:solidFill>
            <a:ln>
              <a:solidFill>
                <a:srgbClr val="1A4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6" name="矩形 15"/>
            <p:cNvSpPr/>
            <p:nvPr/>
          </p:nvSpPr>
          <p:spPr>
            <a:xfrm>
              <a:off x="3674" y="8816"/>
              <a:ext cx="3154" cy="520"/>
            </a:xfrm>
            <a:prstGeom prst="rect">
              <a:avLst/>
            </a:prstGeom>
            <a:solidFill>
              <a:schemeClr val="accent5"/>
            </a:solidFill>
            <a:ln>
              <a:solidFill>
                <a:srgbClr val="1A4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文本框 16"/>
            <p:cNvSpPr txBox="1"/>
            <p:nvPr/>
          </p:nvSpPr>
          <p:spPr>
            <a:xfrm>
              <a:off x="3675" y="5180"/>
              <a:ext cx="3153" cy="3294"/>
            </a:xfrm>
            <a:prstGeom prst="rect">
              <a:avLst/>
            </a:prstGeom>
            <a:noFill/>
          </p:spPr>
          <p:txBody>
            <a:bodyPr wrap="square" rtlCol="0">
              <a:spAutoFit/>
            </a:bodyPr>
            <a:lstStyle/>
            <a:p>
              <a:r>
                <a:rPr lang="zh-CN" altLang="en-US" sz="2000">
                  <a:solidFill>
                    <a:schemeClr val="tx1"/>
                  </a:solidFill>
                  <a:latin typeface="微软雅黑" panose="020B0503020204020204" charset="-122"/>
                  <a:ea typeface="微软雅黑" panose="020B0503020204020204" charset="-122"/>
                  <a:cs typeface="微软雅黑" panose="020B0503020204020204" charset="-122"/>
                </a:rPr>
                <a:t>Action</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2000">
                  <a:solidFill>
                    <a:schemeClr val="tx1"/>
                  </a:solidFill>
                  <a:latin typeface="微软雅黑" panose="020B0503020204020204" charset="-122"/>
                  <a:ea typeface="微软雅黑" panose="020B0503020204020204" charset="-122"/>
                  <a:cs typeface="微软雅黑" panose="020B0503020204020204" charset="-122"/>
                </a:rPr>
                <a:t>行为动作</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sym typeface="+mn-ea"/>
                </a:rPr>
                <a:t>--------------</a:t>
              </a:r>
              <a:endParaRPr lang="zh-CN" altLang="en-US" sz="2000">
                <a:solidFill>
                  <a:srgbClr val="7E7E7E"/>
                </a:solidFill>
                <a:latin typeface="微软雅黑" panose="020B0503020204020204" charset="-122"/>
                <a:ea typeface="微软雅黑" panose="020B0503020204020204" charset="-122"/>
                <a:cs typeface="微软雅黑" panose="020B0503020204020204" charset="-122"/>
              </a:endParaRPr>
            </a:p>
            <a:p>
              <a:r>
                <a:rPr lang="zh-CN" altLang="en-US" sz="1400">
                  <a:solidFill>
                    <a:srgbClr val="7E7E7E"/>
                  </a:solidFill>
                  <a:latin typeface="微软雅黑" panose="020B0503020204020204" charset="-122"/>
                  <a:ea typeface="微软雅黑" panose="020B0503020204020204" charset="-122"/>
                  <a:cs typeface="微软雅黑" panose="020B0503020204020204" charset="-122"/>
                  <a:sym typeface="+mn-ea"/>
                </a:rPr>
                <a:t>提炼出解决的</a:t>
              </a:r>
              <a:r>
                <a:rPr lang="zh-CN" altLang="en-US" sz="1400">
                  <a:solidFill>
                    <a:schemeClr val="accent5"/>
                  </a:solidFill>
                  <a:latin typeface="微软雅黑" panose="020B0503020204020204" charset="-122"/>
                  <a:ea typeface="微软雅黑" panose="020B0503020204020204" charset="-122"/>
                  <a:cs typeface="微软雅黑" panose="020B0503020204020204" charset="-122"/>
                  <a:sym typeface="+mn-ea"/>
                </a:rPr>
                <a:t>方法和策略，标准化动作或沟通的话术等，形成总结性的手册或文档</a:t>
              </a:r>
              <a:r>
                <a:rPr lang="zh-CN" altLang="en-US" sz="1400">
                  <a:solidFill>
                    <a:srgbClr val="7E7E7E"/>
                  </a:solidFill>
                  <a:latin typeface="微软雅黑" panose="020B0503020204020204" charset="-122"/>
                  <a:ea typeface="微软雅黑" panose="020B0503020204020204" charset="-122"/>
                  <a:cs typeface="微软雅黑" panose="020B0503020204020204" charset="-122"/>
                  <a:sym typeface="+mn-ea"/>
                </a:rPr>
                <a:t>。</a:t>
              </a:r>
              <a:endParaRPr lang="zh-CN" altLang="en-US" sz="1400">
                <a:solidFill>
                  <a:srgbClr val="7E7E7E"/>
                </a:solidFill>
                <a:latin typeface="微软雅黑" panose="020B0503020204020204" charset="-122"/>
                <a:ea typeface="微软雅黑" panose="020B0503020204020204" charset="-122"/>
                <a:cs typeface="微软雅黑" panose="020B0503020204020204" charset="-122"/>
              </a:endParaRPr>
            </a:p>
            <a:p>
              <a:endParaRPr lang="zh-CN" altLang="en-US" sz="1400">
                <a:solidFill>
                  <a:srgbClr val="7E7E7E"/>
                </a:solidFill>
                <a:latin typeface="微软雅黑" panose="020B0503020204020204" charset="-122"/>
                <a:ea typeface="微软雅黑" panose="020B0503020204020204" charset="-122"/>
                <a:cs typeface="微软雅黑" panose="020B0503020204020204" charset="-122"/>
              </a:endParaRPr>
            </a:p>
          </p:txBody>
        </p:sp>
      </p:grpSp>
      <p:grpSp>
        <p:nvGrpSpPr>
          <p:cNvPr id="28" name="组合 27"/>
          <p:cNvGrpSpPr/>
          <p:nvPr/>
        </p:nvGrpSpPr>
        <p:grpSpPr>
          <a:xfrm>
            <a:off x="9179560" y="1795145"/>
            <a:ext cx="2002790" cy="3768725"/>
            <a:chOff x="3674" y="3401"/>
            <a:chExt cx="3154" cy="5935"/>
          </a:xfrm>
        </p:grpSpPr>
        <p:sp>
          <p:nvSpPr>
            <p:cNvPr id="30" name="矩形 29"/>
            <p:cNvSpPr/>
            <p:nvPr/>
          </p:nvSpPr>
          <p:spPr>
            <a:xfrm>
              <a:off x="3674" y="3401"/>
              <a:ext cx="3154" cy="147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1" name="矩形 30"/>
            <p:cNvSpPr/>
            <p:nvPr/>
          </p:nvSpPr>
          <p:spPr>
            <a:xfrm>
              <a:off x="3674" y="8816"/>
              <a:ext cx="3154" cy="5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2" name="文本框 31"/>
            <p:cNvSpPr txBox="1"/>
            <p:nvPr/>
          </p:nvSpPr>
          <p:spPr>
            <a:xfrm>
              <a:off x="3675" y="5180"/>
              <a:ext cx="3153" cy="2615"/>
            </a:xfrm>
            <a:prstGeom prst="rect">
              <a:avLst/>
            </a:prstGeom>
            <a:noFill/>
          </p:spPr>
          <p:txBody>
            <a:bodyPr wrap="square" rtlCol="0">
              <a:spAutoFit/>
            </a:bodyPr>
            <a:lstStyle/>
            <a:p>
              <a:r>
                <a:rPr lang="zh-CN" altLang="en-US" sz="2000">
                  <a:solidFill>
                    <a:schemeClr val="tx1"/>
                  </a:solidFill>
                  <a:latin typeface="微软雅黑" panose="020B0503020204020204" charset="-122"/>
                  <a:ea typeface="微软雅黑" panose="020B0503020204020204" charset="-122"/>
                  <a:cs typeface="微软雅黑" panose="020B0503020204020204" charset="-122"/>
                </a:rPr>
                <a:t>Result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zh-CN" altLang="en-US" sz="2000">
                  <a:solidFill>
                    <a:schemeClr val="tx1"/>
                  </a:solidFill>
                  <a:latin typeface="微软雅黑" panose="020B0503020204020204" charset="-122"/>
                  <a:ea typeface="微软雅黑" panose="020B0503020204020204" charset="-122"/>
                  <a:cs typeface="微软雅黑" panose="020B0503020204020204" charset="-122"/>
                </a:rPr>
                <a:t>经验解析</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r>
                <a:rPr lang="en-US" altLang="zh-CN" sz="20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000">
                <a:solidFill>
                  <a:srgbClr val="7E7E7E"/>
                </a:solidFill>
                <a:latin typeface="微软雅黑" panose="020B0503020204020204" charset="-122"/>
                <a:ea typeface="微软雅黑" panose="020B0503020204020204" charset="-122"/>
                <a:cs typeface="微软雅黑" panose="020B0503020204020204" charset="-122"/>
              </a:endParaRPr>
            </a:p>
            <a:p>
              <a:r>
                <a:rPr lang="zh-CN" altLang="en-US" sz="1400">
                  <a:solidFill>
                    <a:srgbClr val="7E7E7E"/>
                  </a:solidFill>
                  <a:latin typeface="微软雅黑" panose="020B0503020204020204" charset="-122"/>
                  <a:ea typeface="微软雅黑" panose="020B0503020204020204" charset="-122"/>
                  <a:cs typeface="微软雅黑" panose="020B0503020204020204" charset="-122"/>
                </a:rPr>
                <a:t>对案例最终目标的总结</a:t>
              </a:r>
              <a:endParaRPr lang="zh-CN" altLang="en-US" sz="1400">
                <a:solidFill>
                  <a:srgbClr val="7E7E7E"/>
                </a:solidFill>
                <a:latin typeface="微软雅黑" panose="020B0503020204020204" charset="-122"/>
                <a:ea typeface="微软雅黑" panose="020B0503020204020204" charset="-122"/>
                <a:cs typeface="微软雅黑" panose="020B0503020204020204" charset="-122"/>
              </a:endParaRPr>
            </a:p>
            <a:p>
              <a:r>
                <a:rPr lang="zh-CN" altLang="en-US" sz="1400">
                  <a:solidFill>
                    <a:srgbClr val="7E7E7E"/>
                  </a:solidFill>
                  <a:latin typeface="微软雅黑" panose="020B0503020204020204" charset="-122"/>
                  <a:ea typeface="微软雅黑" panose="020B0503020204020204" charset="-122"/>
                  <a:cs typeface="微软雅黑" panose="020B0503020204020204" charset="-122"/>
                </a:rPr>
                <a:t>有何</a:t>
              </a:r>
              <a:r>
                <a:rPr lang="zh-CN" altLang="en-US" sz="1400">
                  <a:solidFill>
                    <a:schemeClr val="accent5"/>
                  </a:solidFill>
                  <a:latin typeface="微软雅黑" panose="020B0503020204020204" charset="-122"/>
                  <a:ea typeface="微软雅黑" panose="020B0503020204020204" charset="-122"/>
                  <a:cs typeface="微软雅黑" panose="020B0503020204020204" charset="-122"/>
                </a:rPr>
                <a:t>收获，感受，心得，经验教训</a:t>
              </a:r>
              <a:r>
                <a:rPr lang="zh-CN" altLang="en-US" sz="1400">
                  <a:solidFill>
                    <a:srgbClr val="7E7E7E"/>
                  </a:solidFill>
                  <a:latin typeface="微软雅黑" panose="020B0503020204020204" charset="-122"/>
                  <a:ea typeface="微软雅黑" panose="020B0503020204020204" charset="-122"/>
                  <a:cs typeface="微软雅黑" panose="020B0503020204020204" charset="-122"/>
                </a:rPr>
                <a:t>等</a:t>
              </a:r>
              <a:endParaRPr lang="zh-CN" altLang="en-US" sz="1400">
                <a:solidFill>
                  <a:srgbClr val="7E7E7E"/>
                </a:solidFill>
                <a:latin typeface="微软雅黑" panose="020B0503020204020204" charset="-122"/>
                <a:ea typeface="微软雅黑" panose="020B0503020204020204" charset="-122"/>
                <a:cs typeface="微软雅黑" panose="020B0503020204020204" charset="-122"/>
              </a:endParaRPr>
            </a:p>
          </p:txBody>
        </p:sp>
      </p:gr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STAR</a:t>
            </a:r>
            <a:r>
              <a:rPr lang="zh-CN" altLang="en-US">
                <a:solidFill>
                  <a:schemeClr val="bg1">
                    <a:lumMod val="50000"/>
                  </a:schemeClr>
                </a:solidFill>
              </a:rPr>
              <a:t>原则</a:t>
            </a:r>
            <a:endParaRPr lang="zh-CN" altLang="en-US">
              <a:solidFill>
                <a:schemeClr val="bg1">
                  <a:lumMod val="50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cs typeface="微软雅黑" panose="020B0503020204020204" charset="-122"/>
                <a:sym typeface="+mn-ea"/>
              </a:rPr>
              <a:t>应用举例</a:t>
            </a:r>
            <a:endParaRPr lang="zh-CN" altLang="en-US">
              <a:cs typeface="微软雅黑" panose="020B0503020204020204" charset="-122"/>
              <a:sym typeface="+mn-ea"/>
            </a:endParaRPr>
          </a:p>
        </p:txBody>
      </p:sp>
      <p:sp>
        <p:nvSpPr>
          <p:cNvPr id="4" name="文本框 3"/>
          <p:cNvSpPr txBox="1"/>
          <p:nvPr/>
        </p:nvSpPr>
        <p:spPr>
          <a:xfrm>
            <a:off x="2724785" y="1286510"/>
            <a:ext cx="6741795" cy="4246245"/>
          </a:xfrm>
          <a:prstGeom prst="rect">
            <a:avLst/>
          </a:prstGeom>
          <a:noFill/>
        </p:spPr>
        <p:txBody>
          <a:bodyPr wrap="square" rtlCol="0" anchor="t">
            <a:spAutoFit/>
          </a:bodyPr>
          <a:lstStyle/>
          <a:p>
            <a:pPr indent="0">
              <a:buFont typeface="Arial" panose="020B0604020202020204" pitchFamily="34" charset="0"/>
              <a:buNone/>
            </a:pPr>
            <a:r>
              <a:rPr lang="zh-CN" altLang="en-US" b="1">
                <a:solidFill>
                  <a:schemeClr val="accent2"/>
                </a:solidFill>
                <a:latin typeface="微软雅黑" panose="020B0503020204020204" charset="-122"/>
                <a:ea typeface="微软雅黑" panose="020B0503020204020204" charset="-122"/>
                <a:cs typeface="微软雅黑" panose="020B0503020204020204" charset="-122"/>
              </a:rPr>
              <a:t>求职者可以这样描述自己的一段工作经历</a:t>
            </a:r>
            <a:endParaRPr lang="zh-CN" altLang="en-US" b="1">
              <a:solidFill>
                <a:schemeClr val="accent5"/>
              </a:solidFill>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endParaRPr lang="zh-CN" altLang="en-US" b="1">
              <a:solidFill>
                <a:schemeClr val="accent5"/>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b="1">
                <a:solidFill>
                  <a:schemeClr val="accent5"/>
                </a:solidFill>
                <a:latin typeface="微软雅黑" panose="020B0503020204020204" charset="-122"/>
                <a:ea typeface="微软雅黑" panose="020B0503020204020204" charset="-122"/>
                <a:cs typeface="微软雅黑" panose="020B0503020204020204" charset="-122"/>
              </a:rPr>
              <a:t>S</a:t>
            </a:r>
            <a:r>
              <a:rPr lang="zh-CN" altLang="en-US" b="1">
                <a:solidFill>
                  <a:schemeClr val="accent5"/>
                </a:solidFill>
                <a:latin typeface="微软雅黑" panose="020B0503020204020204" charset="-122"/>
                <a:ea typeface="微软雅黑" panose="020B0503020204020204" charset="-122"/>
                <a:cs typeface="微软雅黑" panose="020B0503020204020204" charset="-122"/>
              </a:rPr>
              <a:t>情景：</a:t>
            </a:r>
            <a:r>
              <a:rPr lang="zh-CN" altLang="en-US">
                <a:latin typeface="微软雅黑" panose="020B0503020204020204" charset="-122"/>
                <a:ea typeface="微软雅黑" panose="020B0503020204020204" charset="-122"/>
                <a:cs typeface="微软雅黑" panose="020B0503020204020204" charset="-122"/>
              </a:rPr>
              <a:t>2016年参加中国扶贫基金会善行100精英挑战营活动，这是一个针对贫困山区儿童结对帮扶计划。（这是对背景的一个简单的介绍，一句话把最核心的信息说明就好。）</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b="1">
                <a:solidFill>
                  <a:schemeClr val="accent5"/>
                </a:solidFill>
                <a:latin typeface="微软雅黑" panose="020B0503020204020204" charset="-122"/>
                <a:ea typeface="微软雅黑" panose="020B0503020204020204" charset="-122"/>
                <a:cs typeface="微软雅黑" panose="020B0503020204020204" charset="-122"/>
              </a:rPr>
              <a:t>T</a:t>
            </a:r>
            <a:r>
              <a:rPr lang="zh-CN" altLang="en-US" b="1">
                <a:solidFill>
                  <a:schemeClr val="accent5"/>
                </a:solidFill>
                <a:latin typeface="微软雅黑" panose="020B0503020204020204" charset="-122"/>
                <a:ea typeface="微软雅黑" panose="020B0503020204020204" charset="-122"/>
                <a:cs typeface="微软雅黑" panose="020B0503020204020204" charset="-122"/>
              </a:rPr>
              <a:t>任务：</a:t>
            </a:r>
            <a:r>
              <a:rPr lang="zh-CN" altLang="en-US">
                <a:latin typeface="微软雅黑" panose="020B0503020204020204" charset="-122"/>
                <a:ea typeface="微软雅黑" panose="020B0503020204020204" charset="-122"/>
                <a:cs typeface="微软雅黑" panose="020B0503020204020204" charset="-122"/>
              </a:rPr>
              <a:t>我在这个活动中担任小组组长，主要的职责包括志愿者招募、激励与组织协调，以便保证活动目标的高效完成。</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b="1">
                <a:solidFill>
                  <a:schemeClr val="accent5"/>
                </a:solidFill>
                <a:latin typeface="微软雅黑" panose="020B0503020204020204" charset="-122"/>
                <a:ea typeface="微软雅黑" panose="020B0503020204020204" charset="-122"/>
                <a:cs typeface="微软雅黑" panose="020B0503020204020204" charset="-122"/>
              </a:rPr>
              <a:t>A</a:t>
            </a:r>
            <a:r>
              <a:rPr lang="zh-CN" altLang="en-US" b="1">
                <a:solidFill>
                  <a:schemeClr val="accent5"/>
                </a:solidFill>
                <a:latin typeface="微软雅黑" panose="020B0503020204020204" charset="-122"/>
                <a:ea typeface="微软雅黑" panose="020B0503020204020204" charset="-122"/>
                <a:cs typeface="微软雅黑" panose="020B0503020204020204" charset="-122"/>
              </a:rPr>
              <a:t>行动：</a:t>
            </a:r>
            <a:r>
              <a:rPr lang="zh-CN" altLang="en-US">
                <a:latin typeface="微软雅黑" panose="020B0503020204020204" charset="-122"/>
                <a:ea typeface="微软雅黑" panose="020B0503020204020204" charset="-122"/>
                <a:cs typeface="微软雅黑" panose="020B0503020204020204" charset="-122"/>
              </a:rPr>
              <a:t>在活动中，我采取了“双会管理法”，每天以小组为单位进行工作布置和工作总结。</a:t>
            </a:r>
            <a:endParaRPr lang="zh-CN" altLang="en-US">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rPr>
              <a:t> </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b="1">
                <a:solidFill>
                  <a:schemeClr val="accent5"/>
                </a:solidFill>
                <a:latin typeface="微软雅黑" panose="020B0503020204020204" charset="-122"/>
                <a:ea typeface="微软雅黑" panose="020B0503020204020204" charset="-122"/>
                <a:cs typeface="微软雅黑" panose="020B0503020204020204" charset="-122"/>
              </a:rPr>
              <a:t>R</a:t>
            </a:r>
            <a:r>
              <a:rPr lang="zh-CN" altLang="en-US" b="1">
                <a:solidFill>
                  <a:schemeClr val="accent5"/>
                </a:solidFill>
                <a:latin typeface="微软雅黑" panose="020B0503020204020204" charset="-122"/>
                <a:ea typeface="微软雅黑" panose="020B0503020204020204" charset="-122"/>
                <a:cs typeface="微软雅黑" panose="020B0503020204020204" charset="-122"/>
              </a:rPr>
              <a:t>结果：</a:t>
            </a:r>
            <a:r>
              <a:rPr lang="zh-CN" altLang="en-US">
                <a:latin typeface="微软雅黑" panose="020B0503020204020204" charset="-122"/>
                <a:ea typeface="微软雅黑" panose="020B0503020204020204" charset="-122"/>
                <a:cs typeface="微软雅黑" panose="020B0503020204020204" charset="-122"/>
              </a:rPr>
              <a:t>在我的带领下，团队经过30天的努力，成功完成67个项目对接，取得了小组第一的优异成绩。（结果中的67个项目是核心结果，数字呈现更加有说服力。）</a:t>
            </a:r>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STAR</a:t>
            </a:r>
            <a:r>
              <a:rPr lang="zh-CN" altLang="en-US">
                <a:solidFill>
                  <a:schemeClr val="bg1">
                    <a:lumMod val="50000"/>
                  </a:schemeClr>
                </a:solidFill>
              </a:rPr>
              <a:t>原则</a:t>
            </a:r>
            <a:endParaRPr lang="zh-CN" altLang="en-US">
              <a:solidFill>
                <a:schemeClr val="bg1">
                  <a:lumMod val="50000"/>
                </a:schemeClr>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841375" y="1231265"/>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zh-CN" altLang="en-US" b="1">
                <a:solidFill>
                  <a:schemeClr val="accent5"/>
                </a:solidFill>
                <a:latin typeface="微软雅黑" panose="020B0503020204020204" charset="-122"/>
                <a:ea typeface="微软雅黑" panose="020B0503020204020204" charset="-122"/>
                <a:sym typeface="微软雅黑" panose="020B0503020204020204" charset="-122"/>
              </a:rPr>
              <a:t>重要的事情说</a:t>
            </a:r>
            <a:r>
              <a:rPr lang="zh-CN" altLang="en-US" b="1">
                <a:solidFill>
                  <a:schemeClr val="accent2"/>
                </a:solidFill>
                <a:latin typeface="微软雅黑" panose="020B0503020204020204" charset="-122"/>
                <a:ea typeface="微软雅黑" panose="020B0503020204020204" charset="-122"/>
                <a:sym typeface="微软雅黑" panose="020B0503020204020204" charset="-122"/>
              </a:rPr>
              <a:t>三遍</a:t>
            </a:r>
            <a:endParaRPr lang="zh-CN" altLang="en-US" b="1">
              <a:solidFill>
                <a:schemeClr val="accent2"/>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386205" y="3709035"/>
            <a:ext cx="9183370" cy="1014730"/>
          </a:xfrm>
          <a:prstGeom prst="rect">
            <a:avLst/>
          </a:prstGeom>
          <a:noFill/>
        </p:spPr>
        <p:txBody>
          <a:bodyPr wrap="square" rtlCol="0">
            <a:spAutoFit/>
          </a:bodyPr>
          <a:p>
            <a:r>
              <a:rPr lang="en-US" altLang="zh-CN" sz="2000">
                <a:solidFill>
                  <a:schemeClr val="tx1"/>
                </a:solidFill>
                <a:latin typeface="等线" panose="02010600030101010101" charset="-122"/>
                <a:ea typeface="等线" panose="02010600030101010101" charset="-122"/>
                <a:cs typeface="等线" panose="02010600030101010101" charset="-122"/>
              </a:rPr>
              <a:t>     </a:t>
            </a:r>
            <a:r>
              <a:rPr lang="zh-CN" altLang="en-US" sz="2000">
                <a:solidFill>
                  <a:schemeClr val="tx1"/>
                </a:solidFill>
                <a:latin typeface="等线" panose="02010600030101010101" charset="-122"/>
                <a:ea typeface="等线" panose="02010600030101010101" charset="-122"/>
                <a:cs typeface="等线" panose="02010600030101010101" charset="-122"/>
              </a:rPr>
              <a:t>通过重复一件事物的叙述，可以加深人们对讲述观点的印象，而且具有</a:t>
            </a:r>
            <a:r>
              <a:rPr lang="zh-CN" altLang="en-US" sz="2000">
                <a:solidFill>
                  <a:schemeClr val="tx1"/>
                </a:solidFill>
                <a:latin typeface="等线" panose="02010600030101010101" charset="-122"/>
                <a:ea typeface="等线" panose="02010600030101010101" charset="-122"/>
                <a:cs typeface="等线" panose="02010600030101010101" charset="-122"/>
                <a:sym typeface="+mn-ea"/>
              </a:rPr>
              <a:t>科学道理。如果信息</a:t>
            </a:r>
            <a:r>
              <a:rPr lang="zh-CN" altLang="en-US" sz="2000">
                <a:solidFill>
                  <a:schemeClr val="accent1"/>
                </a:solidFill>
                <a:latin typeface="等线" panose="02010600030101010101" charset="-122"/>
                <a:ea typeface="等线" panose="02010600030101010101" charset="-122"/>
                <a:cs typeface="等线" panose="02010600030101010101" charset="-122"/>
                <a:sym typeface="+mn-ea"/>
              </a:rPr>
              <a:t>反复刺激神经元，基因表达的蛋白质就会更多，突触就会更多，也就记得更牢靠</a:t>
            </a:r>
            <a:r>
              <a:rPr lang="zh-CN" altLang="en-US" sz="2000">
                <a:solidFill>
                  <a:schemeClr val="tx1"/>
                </a:solidFill>
                <a:latin typeface="等线" panose="02010600030101010101" charset="-122"/>
                <a:ea typeface="等线" panose="02010600030101010101" charset="-122"/>
                <a:cs typeface="等线" panose="02010600030101010101" charset="-122"/>
                <a:sym typeface="+mn-ea"/>
              </a:rPr>
              <a:t>。</a:t>
            </a:r>
            <a:endParaRPr lang="zh-CN" altLang="en-US" sz="2000">
              <a:solidFill>
                <a:schemeClr val="tx1"/>
              </a:solidFill>
              <a:latin typeface="等线" panose="02010600030101010101" charset="-122"/>
              <a:ea typeface="等线" panose="02010600030101010101" charset="-122"/>
              <a:cs typeface="等线" panose="02010600030101010101" charset="-122"/>
              <a:sym typeface="+mn-ea"/>
            </a:endParaRPr>
          </a:p>
        </p:txBody>
      </p:sp>
      <p:sp>
        <p:nvSpPr>
          <p:cNvPr id="5" name="标题 1"/>
          <p:cNvSpPr>
            <a:spLocks noGrp="1"/>
          </p:cNvSpPr>
          <p:nvPr/>
        </p:nvSpPr>
        <p:spPr>
          <a:xfrm>
            <a:off x="972185" y="240601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a:t>
            </a:r>
            <a:r>
              <a:rPr lang="zh-CN" sz="2000"/>
              <a:t>一种突出重要观点或者重要事物的表述方法论（语言或文字）</a:t>
            </a:r>
            <a:endParaRPr lang="zh-CN"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作用</a:t>
            </a:r>
            <a:endParaRPr lang="zh-CN" altLang="en-US"/>
          </a:p>
        </p:txBody>
      </p:sp>
      <p:sp>
        <p:nvSpPr>
          <p:cNvPr id="3" name="文本框 2"/>
          <p:cNvSpPr txBox="1"/>
          <p:nvPr/>
        </p:nvSpPr>
        <p:spPr>
          <a:xfrm>
            <a:off x="1504315" y="1268730"/>
            <a:ext cx="9183370" cy="645160"/>
          </a:xfrm>
          <a:prstGeom prst="rect">
            <a:avLst/>
          </a:prstGeom>
          <a:noFill/>
        </p:spPr>
        <p:txBody>
          <a:bodyPr wrap="square" rtlCol="0">
            <a:spAutoFit/>
          </a:bodyPr>
          <a:lstStyle/>
          <a:p>
            <a:r>
              <a:rPr lang="en-US" altLang="zh-CN">
                <a:solidFill>
                  <a:schemeClr val="tx1"/>
                </a:solidFill>
                <a:latin typeface="微软雅黑" panose="020B0503020204020204" charset="-122"/>
                <a:ea typeface="微软雅黑" panose="020B0503020204020204" charset="-122"/>
              </a:rPr>
              <a:t>     </a:t>
            </a:r>
            <a:r>
              <a:rPr lang="zh-CN" altLang="en-US" b="1">
                <a:solidFill>
                  <a:schemeClr val="accent2"/>
                </a:solidFill>
                <a:latin typeface="微软雅黑" panose="020B0503020204020204" charset="-122"/>
                <a:ea typeface="微软雅黑" panose="020B0503020204020204" charset="-122"/>
              </a:rPr>
              <a:t>可以加深人们对讲述观点的印象，而且具有</a:t>
            </a:r>
            <a:r>
              <a:rPr lang="zh-CN" altLang="en-US" b="1">
                <a:solidFill>
                  <a:schemeClr val="accent2"/>
                </a:solidFill>
                <a:latin typeface="微软雅黑" panose="020B0503020204020204" charset="-122"/>
                <a:ea typeface="微软雅黑" panose="020B0503020204020204" charset="-122"/>
                <a:sym typeface="+mn-ea"/>
              </a:rPr>
              <a:t>科学道理。如果信息反复刺激神经元，基因表达的蛋白质就会更多，突触就会更多，也就记得更牢靠。</a:t>
            </a:r>
            <a:endParaRPr lang="zh-CN" altLang="en-US" b="1">
              <a:solidFill>
                <a:schemeClr val="accent2"/>
              </a:solidFill>
              <a:latin typeface="微软雅黑" panose="020B0503020204020204" charset="-122"/>
              <a:ea typeface="微软雅黑" panose="020B0503020204020204" charset="-122"/>
              <a:sym typeface="+mn-ea"/>
            </a:endParaRPr>
          </a:p>
        </p:txBody>
      </p:sp>
      <p:grpSp>
        <p:nvGrpSpPr>
          <p:cNvPr id="7" name="组合 6"/>
          <p:cNvGrpSpPr/>
          <p:nvPr/>
        </p:nvGrpSpPr>
        <p:grpSpPr>
          <a:xfrm>
            <a:off x="1375410" y="2212340"/>
            <a:ext cx="4609465" cy="3949065"/>
            <a:chOff x="1512" y="3887"/>
            <a:chExt cx="7259" cy="5508"/>
          </a:xfrm>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12" y="3887"/>
              <a:ext cx="7259" cy="5508"/>
            </a:xfrm>
            <a:prstGeom prst="rect">
              <a:avLst/>
            </a:prstGeom>
          </p:spPr>
        </p:pic>
        <p:sp>
          <p:nvSpPr>
            <p:cNvPr id="5" name="文本框 4"/>
            <p:cNvSpPr txBox="1"/>
            <p:nvPr/>
          </p:nvSpPr>
          <p:spPr>
            <a:xfrm>
              <a:off x="2100" y="5305"/>
              <a:ext cx="6082" cy="2059"/>
            </a:xfrm>
            <a:prstGeom prst="rect">
              <a:avLst/>
            </a:prstGeom>
            <a:noFill/>
          </p:spPr>
          <p:txBody>
            <a:bodyPr wrap="square" rtlCol="0" anchor="t">
              <a:spAutoFit/>
            </a:bodyPr>
            <a:lstStyle/>
            <a:p>
              <a:r>
                <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rPr>
                <a:t>尼采《善恶的彼岸》</a:t>
              </a:r>
              <a:endPar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endParaRPr>
            </a:p>
            <a:p>
              <a:r>
                <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rPr>
                <a:t>“再说一遍，而且要再说三遍，它们是</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权宜之计，权宜之计，权宜之计</a:t>
              </a:r>
              <a:r>
                <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rPr>
                <a:t>，掺杂这</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愚蠢，愚蠢，愚蠢</a:t>
              </a:r>
              <a:r>
                <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rPr>
                <a:t>”</a:t>
              </a:r>
              <a:endPar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4" name="组合 13"/>
          <p:cNvGrpSpPr/>
          <p:nvPr/>
        </p:nvGrpSpPr>
        <p:grpSpPr>
          <a:xfrm>
            <a:off x="6167120" y="2212340"/>
            <a:ext cx="4608830" cy="3948430"/>
            <a:chOff x="9712" y="3880"/>
            <a:chExt cx="7258" cy="6218"/>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12" y="3880"/>
              <a:ext cx="7259" cy="6219"/>
            </a:xfrm>
            <a:prstGeom prst="rect">
              <a:avLst/>
            </a:prstGeom>
          </p:spPr>
        </p:pic>
        <p:sp>
          <p:nvSpPr>
            <p:cNvPr id="4" name="文本框 3"/>
            <p:cNvSpPr txBox="1"/>
            <p:nvPr/>
          </p:nvSpPr>
          <p:spPr>
            <a:xfrm>
              <a:off x="11342" y="4120"/>
              <a:ext cx="4000" cy="5378"/>
            </a:xfrm>
            <a:prstGeom prst="rect">
              <a:avLst/>
            </a:prstGeom>
            <a:noFill/>
          </p:spPr>
          <p:txBody>
            <a:bodyPr wrap="square" rtlCol="0" anchor="t">
              <a:spAutoFit/>
            </a:bodyPr>
            <a:lstStyle/>
            <a:p>
              <a:r>
                <a:rPr lang="en-US" altLang="zh-CN">
                  <a:solidFill>
                    <a:schemeClr val="accent5"/>
                  </a:solidFill>
                  <a:latin typeface="微软雅黑" panose="020B0503020204020204" charset="-122"/>
                  <a:ea typeface="微软雅黑" panose="020B0503020204020204" charset="-122"/>
                  <a:cs typeface="微软雅黑" panose="020B0503020204020204" charset="-122"/>
                </a:rPr>
                <a:t>       </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a:solidFill>
                    <a:srgbClr val="FF0000"/>
                  </a:solidFill>
                  <a:latin typeface="微软雅黑" panose="020B0503020204020204" charset="-122"/>
                  <a:ea typeface="微软雅黑" panose="020B0503020204020204" charset="-122"/>
                  <a:cs typeface="微软雅黑" panose="020B0503020204020204" charset="-122"/>
                </a:rPr>
                <a:t>桃之夭夭</a:t>
              </a:r>
              <a:r>
                <a:rPr lang="zh-CN" altLang="en-US">
                  <a:solidFill>
                    <a:schemeClr val="accent5"/>
                  </a:solidFill>
                  <a:latin typeface="微软雅黑" panose="020B0503020204020204" charset="-122"/>
                  <a:ea typeface="微软雅黑" panose="020B0503020204020204" charset="-122"/>
                  <a:cs typeface="微软雅黑" panose="020B0503020204020204" charset="-122"/>
                </a:rPr>
                <a:t>，灼灼其华。</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a:solidFill>
                    <a:schemeClr val="accent5"/>
                  </a:solidFill>
                  <a:latin typeface="微软雅黑" panose="020B0503020204020204" charset="-122"/>
                  <a:ea typeface="微软雅黑" panose="020B0503020204020204" charset="-122"/>
                  <a:cs typeface="微软雅黑" panose="020B0503020204020204" charset="-122"/>
                </a:rPr>
                <a:t>之子于归，宜其室家。</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a:solidFill>
                    <a:srgbClr val="FF0000"/>
                  </a:solidFill>
                  <a:latin typeface="微软雅黑" panose="020B0503020204020204" charset="-122"/>
                  <a:ea typeface="微软雅黑" panose="020B0503020204020204" charset="-122"/>
                  <a:cs typeface="微软雅黑" panose="020B0503020204020204" charset="-122"/>
                </a:rPr>
                <a:t>桃之夭夭</a:t>
              </a:r>
              <a:r>
                <a:rPr lang="zh-CN" altLang="en-US">
                  <a:solidFill>
                    <a:schemeClr val="accent5"/>
                  </a:solidFill>
                  <a:latin typeface="微软雅黑" panose="020B0503020204020204" charset="-122"/>
                  <a:ea typeface="微软雅黑" panose="020B0503020204020204" charset="-122"/>
                  <a:cs typeface="微软雅黑" panose="020B0503020204020204" charset="-122"/>
                </a:rPr>
                <a:t>，有蕡其实。</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a:solidFill>
                    <a:schemeClr val="accent5"/>
                  </a:solidFill>
                  <a:latin typeface="微软雅黑" panose="020B0503020204020204" charset="-122"/>
                  <a:ea typeface="微软雅黑" panose="020B0503020204020204" charset="-122"/>
                  <a:cs typeface="微软雅黑" panose="020B0503020204020204" charset="-122"/>
                </a:rPr>
                <a:t>之子于归，宜其家室。</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a:solidFill>
                    <a:srgbClr val="FF0000"/>
                  </a:solidFill>
                  <a:latin typeface="微软雅黑" panose="020B0503020204020204" charset="-122"/>
                  <a:ea typeface="微软雅黑" panose="020B0503020204020204" charset="-122"/>
                  <a:cs typeface="微软雅黑" panose="020B0503020204020204" charset="-122"/>
                </a:rPr>
                <a:t>桃之夭夭</a:t>
              </a:r>
              <a:r>
                <a:rPr lang="zh-CN" altLang="en-US">
                  <a:solidFill>
                    <a:schemeClr val="accent5"/>
                  </a:solidFill>
                  <a:latin typeface="微软雅黑" panose="020B0503020204020204" charset="-122"/>
                  <a:ea typeface="微软雅黑" panose="020B0503020204020204" charset="-122"/>
                  <a:cs typeface="微软雅黑" panose="020B0503020204020204" charset="-122"/>
                </a:rPr>
                <a:t>，其叶蓁蓁。</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a:solidFill>
                    <a:schemeClr val="accent5"/>
                  </a:solidFill>
                  <a:latin typeface="微软雅黑" panose="020B0503020204020204" charset="-122"/>
                  <a:ea typeface="微软雅黑" panose="020B0503020204020204" charset="-122"/>
                  <a:cs typeface="微软雅黑" panose="020B0503020204020204" charset="-122"/>
                </a:rPr>
                <a:t>之子于归，宜其家人。</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10258" y="6489"/>
              <a:ext cx="724" cy="864"/>
            </a:xfrm>
            <a:prstGeom prst="rect">
              <a:avLst/>
            </a:prstGeom>
            <a:noFill/>
          </p:spPr>
          <p:txBody>
            <a:bodyPr vert="eaVert" wrap="none" rtlCol="0" anchor="t">
              <a:spAutoFit/>
            </a:bodyPr>
            <a:lstStyle/>
            <a:p>
              <a:r>
                <a:rPr lang="zh-CN" altLang="en-US">
                  <a:solidFill>
                    <a:schemeClr val="accent5"/>
                  </a:solidFill>
                  <a:latin typeface="微软雅黑" panose="020B0503020204020204" charset="-122"/>
                  <a:ea typeface="微软雅黑" panose="020B0503020204020204" charset="-122"/>
                </a:rPr>
                <a:t>诗经</a:t>
              </a:r>
              <a:endParaRPr lang="zh-CN" altLang="en-US">
                <a:solidFill>
                  <a:schemeClr val="accent5"/>
                </a:solidFill>
                <a:latin typeface="微软雅黑" panose="020B0503020204020204" charset="-122"/>
                <a:ea typeface="微软雅黑" panose="020B0503020204020204" charset="-122"/>
              </a:endParaRPr>
            </a:p>
          </p:txBody>
        </p:sp>
      </p:grpSp>
      <p:sp>
        <p:nvSpPr>
          <p:cNvPr id="6"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重要事情说三遍</a:t>
            </a:r>
            <a:endParaRPr lang="zh-CN" altLang="en-US">
              <a:solidFill>
                <a:schemeClr val="bg1">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31708" y="2830195"/>
            <a:ext cx="7726680" cy="922020"/>
          </a:xfrm>
          <a:prstGeom prst="rect">
            <a:avLst/>
          </a:prstGeom>
          <a:noFill/>
        </p:spPr>
        <p:txBody>
          <a:bodyPr wrap="none" rtlCol="0">
            <a:spAutoFit/>
          </a:bodyPr>
          <a:lstStyle/>
          <a:p>
            <a:pPr algn="ctr"/>
            <a:r>
              <a:rPr lang="zh-CN" altLang="en-US" sz="5400">
                <a:solidFill>
                  <a:schemeClr val="tx1"/>
                </a:solidFill>
                <a:latin typeface="微软雅黑" panose="020B0503020204020204" charset="-122"/>
                <a:ea typeface="微软雅黑" panose="020B0503020204020204" charset="-122"/>
              </a:rPr>
              <a:t>还记得刚才那组数字吗？</a:t>
            </a:r>
            <a:endParaRPr lang="zh-CN" altLang="en-US" sz="5400">
              <a:solidFill>
                <a:schemeClr val="tx1"/>
              </a:solidFill>
              <a:latin typeface="微软雅黑" panose="020B0503020204020204" charset="-122"/>
              <a:ea typeface="微软雅黑" panose="020B0503020204020204" charset="-122"/>
            </a:endParaRPr>
          </a:p>
        </p:txBody>
      </p:sp>
      <p:sp>
        <p:nvSpPr>
          <p:cNvPr id="7" name="标题 6"/>
          <p:cNvSpPr>
            <a:spLocks noGrp="1"/>
          </p:cNvSpPr>
          <p:nvPr>
            <p:ph type="title"/>
          </p:nvPr>
        </p:nvSpPr>
        <p:spPr>
          <a:xfrm>
            <a:off x="151765" y="426085"/>
            <a:ext cx="10515600" cy="991870"/>
          </a:xfrm>
        </p:spPr>
        <p:txBody>
          <a:bodyPr/>
          <a:lstStyle/>
          <a:p>
            <a:r>
              <a:rPr lang="zh-CN" altLang="en-US"/>
              <a:t>思维测试一</a:t>
            </a:r>
            <a:endParaRPr lang="zh-CN" altLang="en-US"/>
          </a:p>
        </p:txBody>
      </p:sp>
      <p:sp>
        <p:nvSpPr>
          <p:cNvPr id="8" name="标题 1"/>
          <p:cNvSpPr>
            <a:spLocks noGrp="1"/>
          </p:cNvSpPr>
          <p:nvPr/>
        </p:nvSpPr>
        <p:spPr>
          <a:xfrm>
            <a:off x="151765" y="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sz="2000">
                <a:solidFill>
                  <a:schemeClr val="bg1">
                    <a:lumMod val="50000"/>
                  </a:schemeClr>
                </a:solidFill>
              </a:rPr>
              <a:t>引言</a:t>
            </a:r>
            <a:endParaRPr lang="zh-CN" altLang="en-US" sz="2000">
              <a:solidFill>
                <a:schemeClr val="bg1">
                  <a:lumMod val="5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427863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a:spLocks noGrp="1"/>
          </p:cNvSpPr>
          <p:nvPr/>
        </p:nvSpPr>
        <p:spPr>
          <a:xfrm>
            <a:off x="3114040" y="2766060"/>
            <a:ext cx="596392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微软雅黑" panose="020B0503020204020204" charset="-122"/>
                <a:ea typeface="微软雅黑" panose="020B0503020204020204" charset="-122"/>
                <a:cs typeface="+mj-cs"/>
              </a:defRPr>
            </a:lvl1pPr>
          </a:lstStyle>
          <a:p>
            <a:pPr algn="ctr"/>
            <a:r>
              <a:rPr lang="en-US" altLang="zh-CN" b="1">
                <a:sym typeface="+mn-ea"/>
              </a:rPr>
              <a:t>STEP 3</a:t>
            </a:r>
            <a:r>
              <a:rPr lang="zh-CN" altLang="en-US" b="1">
                <a:solidFill>
                  <a:schemeClr val="bg1"/>
                </a:solidFill>
                <a:sym typeface="+mn-ea"/>
              </a:rPr>
              <a:t>：做到位</a:t>
            </a:r>
            <a:endParaRPr lang="zh-CN" altLang="en-US" b="1">
              <a:solidFill>
                <a:schemeClr val="bg1"/>
              </a:solidFill>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741680" y="500380"/>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zh-CN" altLang="en-US" b="1">
                <a:solidFill>
                  <a:schemeClr val="accent5"/>
                </a:solidFill>
                <a:latin typeface="微软雅黑" panose="020B0503020204020204" charset="-122"/>
                <a:ea typeface="微软雅黑" panose="020B0503020204020204" charset="-122"/>
                <a:sym typeface="微软雅黑" panose="020B0503020204020204" charset="-122"/>
              </a:rPr>
              <a:t>目标管理SMART原则</a:t>
            </a:r>
            <a:endParaRPr lang="zh-CN" altLang="en-US"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617220" y="2334895"/>
            <a:ext cx="10958195" cy="3969385"/>
          </a:xfrm>
          <a:prstGeom prst="rect">
            <a:avLst/>
          </a:prstGeom>
          <a:noFill/>
        </p:spPr>
        <p:txBody>
          <a:bodyPr wrap="square" rtlCol="0" anchor="t">
            <a:spAutoFit/>
          </a:bodyPr>
          <a:p>
            <a:r>
              <a:rPr lang="zh-CN" altLang="en-US">
                <a:solidFill>
                  <a:schemeClr val="accent2"/>
                </a:solidFill>
                <a:latin typeface="等线 Light" panose="02010600030101010101" charset="-122"/>
                <a:ea typeface="等线 Light" panose="02010600030101010101" charset="-122"/>
                <a:cs typeface="等线 Light" panose="02010600030101010101" charset="-122"/>
              </a:rPr>
              <a:t>SMART原则</a:t>
            </a:r>
            <a:r>
              <a:rPr lang="zh-CN" altLang="en-US">
                <a:latin typeface="等线 Light" panose="02010600030101010101" charset="-122"/>
                <a:ea typeface="等线 Light" panose="02010600030101010101" charset="-122"/>
                <a:cs typeface="等线 Light" panose="02010600030101010101" charset="-122"/>
              </a:rPr>
              <a:t>（S=Specific、M=Measurable、A=Attainable、R=Relevant、T=Time-bound）是为了利于员工更加明确高效地工作，更是为了管理者将来对员工实施绩效考核提供了考核目标和考核标准，使考核更加科学化、规范化，更能保证考核的公正、公开与公平。</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SMART原则是一种参与的、民主的、自我控制的管理制度，也是一种把个人需求与组织目标结合起来的管理制度。在这一制度下，上级与下级的关系是平等、尊重、依赖、支持，下级在承诺目标和被授权之后是自觉、自主和自治的。</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smart原则通过专门设计的过程，将组织的整体目标逐级分解，转换为各单位、各员工的分目标。从组织目标到经营单位目标，再到部门目标，最后到个人目标。在目标分解过程中，权、责、利三者已经明确，而且相互对称。</a:t>
            </a:r>
            <a:endParaRPr lang="zh-CN" altLang="en-US">
              <a:latin typeface="等线 Light" panose="02010600030101010101" charset="-122"/>
              <a:ea typeface="等线 Light" panose="02010600030101010101" charset="-122"/>
              <a:cs typeface="等线 Light" panose="02010600030101010101" charset="-122"/>
            </a:endParaRPr>
          </a:p>
          <a:p>
            <a:r>
              <a:rPr lang="zh-CN" altLang="en-US">
                <a:latin typeface="等线 Light" panose="02010600030101010101" charset="-122"/>
                <a:ea typeface="等线 Light" panose="02010600030101010101" charset="-122"/>
                <a:cs typeface="等线 Light" panose="02010600030101010101" charset="-122"/>
              </a:rPr>
              <a:t>这些目标方向一致，环环相扣，相互配合，形成协调统一的目标体系。只有每个人员完成了自己的分目标，整个企业的总目标才有完成的希望。</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p:txBody>
      </p:sp>
      <p:sp>
        <p:nvSpPr>
          <p:cNvPr id="5" name="标题 1"/>
          <p:cNvSpPr>
            <a:spLocks noGrp="1"/>
          </p:cNvSpPr>
          <p:nvPr/>
        </p:nvSpPr>
        <p:spPr>
          <a:xfrm>
            <a:off x="942975" y="160845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a:t>
            </a:r>
            <a:r>
              <a:rPr lang="zh-CN" sz="2000"/>
              <a:t>一种精确、民主、清晰的目标</a:t>
            </a:r>
            <a:r>
              <a:rPr lang="en-US" altLang="zh-CN" sz="2000"/>
              <a:t>(</a:t>
            </a:r>
            <a:r>
              <a:rPr lang="zh-CN" altLang="en-US" sz="2000"/>
              <a:t>预期</a:t>
            </a:r>
            <a:r>
              <a:rPr lang="en-US" altLang="zh-CN" sz="2000"/>
              <a:t>)</a:t>
            </a:r>
            <a:r>
              <a:rPr lang="zh-CN" altLang="en-US" sz="2000"/>
              <a:t>管理的方法论</a:t>
            </a:r>
            <a:endParaRPr lang="zh-CN" altLang="en-US"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故事启示</a:t>
            </a:r>
            <a:endParaRPr lang="zh-CN" altLang="en-US"/>
          </a:p>
        </p:txBody>
      </p:sp>
      <p:sp>
        <p:nvSpPr>
          <p:cNvPr id="3" name="五边形 2"/>
          <p:cNvSpPr/>
          <p:nvPr/>
        </p:nvSpPr>
        <p:spPr>
          <a:xfrm>
            <a:off x="1309338" y="1159913"/>
            <a:ext cx="3723037" cy="596498"/>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bg1"/>
                </a:solidFill>
                <a:cs typeface="+mn-ea"/>
                <a:sym typeface="+mn-lt"/>
              </a:rPr>
              <a:t>故事启示</a:t>
            </a:r>
            <a:endParaRPr lang="zh-CN" altLang="en-US" sz="2400" b="1" dirty="0">
              <a:solidFill>
                <a:schemeClr val="bg1"/>
              </a:solidFill>
              <a:cs typeface="+mn-ea"/>
              <a:sym typeface="+mn-lt"/>
            </a:endParaRPr>
          </a:p>
        </p:txBody>
      </p:sp>
      <p:sp>
        <p:nvSpPr>
          <p:cNvPr id="12" name="矩形 11"/>
          <p:cNvSpPr/>
          <p:nvPr/>
        </p:nvSpPr>
        <p:spPr>
          <a:xfrm>
            <a:off x="1309338" y="2015002"/>
            <a:ext cx="2234459" cy="379656"/>
          </a:xfrm>
          <a:prstGeom prst="rect">
            <a:avLst/>
          </a:prstGeom>
        </p:spPr>
        <p:txBody>
          <a:bodyPr wrap="square">
            <a:spAutoFit/>
          </a:bodyPr>
          <a:lstStyle/>
          <a:p>
            <a:r>
              <a:rPr lang="zh-CN" altLang="en-US" sz="1865" b="1" dirty="0">
                <a:solidFill>
                  <a:schemeClr val="accent5"/>
                </a:solidFill>
                <a:cs typeface="+mn-ea"/>
                <a:sym typeface="+mn-lt"/>
              </a:rPr>
              <a:t>马和驴子的故事</a:t>
            </a:r>
            <a:endParaRPr lang="zh-CN" altLang="en-US" sz="1865" b="1" dirty="0">
              <a:solidFill>
                <a:schemeClr val="accent5"/>
              </a:solidFill>
              <a:cs typeface="+mn-ea"/>
              <a:sym typeface="+mn-lt"/>
            </a:endParaRPr>
          </a:p>
        </p:txBody>
      </p:sp>
      <p:sp>
        <p:nvSpPr>
          <p:cNvPr id="13" name="矩形 12"/>
          <p:cNvSpPr/>
          <p:nvPr/>
        </p:nvSpPr>
        <p:spPr>
          <a:xfrm>
            <a:off x="1309338" y="2394596"/>
            <a:ext cx="9921134" cy="2254885"/>
          </a:xfrm>
          <a:prstGeom prst="rect">
            <a:avLst/>
          </a:prstGeom>
        </p:spPr>
        <p:txBody>
          <a:bodyPr wrap="square">
            <a:spAutoFit/>
          </a:bodyPr>
          <a:lstStyle/>
          <a:p>
            <a:pPr>
              <a:lnSpc>
                <a:spcPct val="150000"/>
              </a:lnSpc>
            </a:pPr>
            <a:r>
              <a:rPr lang="zh-CN" altLang="en-US" sz="1335" dirty="0">
                <a:latin typeface="微软雅黑" panose="020B0503020204020204" charset="-122"/>
                <a:ea typeface="微软雅黑" panose="020B0503020204020204" charset="-122"/>
                <a:cs typeface="微软雅黑" panose="020B0503020204020204" charset="-122"/>
                <a:sym typeface="+mn-lt"/>
              </a:rPr>
              <a:t>       唐太宗贞观年间，有一头</a:t>
            </a:r>
            <a:r>
              <a:rPr lang="zh-CN" altLang="en-US" sz="1335" dirty="0">
                <a:solidFill>
                  <a:schemeClr val="tx1"/>
                </a:solidFill>
                <a:latin typeface="微软雅黑" panose="020B0503020204020204" charset="-122"/>
                <a:ea typeface="微软雅黑" panose="020B0503020204020204" charset="-122"/>
                <a:cs typeface="微软雅黑" panose="020B0503020204020204" charset="-122"/>
                <a:sym typeface="+mn-lt"/>
              </a:rPr>
              <a:t>马和一头驴子，它们</a:t>
            </a:r>
            <a:r>
              <a:rPr lang="zh-CN" altLang="en-US" sz="1335" dirty="0">
                <a:latin typeface="微软雅黑" panose="020B0503020204020204" charset="-122"/>
                <a:ea typeface="微软雅黑" panose="020B0503020204020204" charset="-122"/>
                <a:cs typeface="微软雅黑" panose="020B0503020204020204" charset="-122"/>
                <a:sym typeface="+mn-lt"/>
              </a:rPr>
              <a:t>是好朋友。贞观三年，这匹马被玄奘选中，前往印度取经。 </a:t>
            </a:r>
            <a:r>
              <a:rPr lang="en-US" altLang="zh-CN" sz="1335" dirty="0">
                <a:latin typeface="微软雅黑" panose="020B0503020204020204" charset="-122"/>
                <a:ea typeface="微软雅黑" panose="020B0503020204020204" charset="-122"/>
                <a:cs typeface="微软雅黑" panose="020B0503020204020204" charset="-122"/>
                <a:sym typeface="+mn-lt"/>
              </a:rPr>
              <a:t>17</a:t>
            </a:r>
            <a:r>
              <a:rPr lang="zh-CN" altLang="en-US" sz="1335" dirty="0">
                <a:latin typeface="微软雅黑" panose="020B0503020204020204" charset="-122"/>
                <a:ea typeface="微软雅黑" panose="020B0503020204020204" charset="-122"/>
                <a:cs typeface="微软雅黑" panose="020B0503020204020204" charset="-122"/>
                <a:sym typeface="+mn-lt"/>
              </a:rPr>
              <a:t>年后，这匹马驮着佛经回到长安，便到磨房会见它的朋友驴子。</a:t>
            </a:r>
            <a:endParaRPr lang="zh-CN" altLang="en-US" sz="1335" dirty="0">
              <a:latin typeface="微软雅黑" panose="020B0503020204020204" charset="-122"/>
              <a:ea typeface="微软雅黑" panose="020B0503020204020204" charset="-122"/>
              <a:cs typeface="微软雅黑" panose="020B0503020204020204" charset="-122"/>
              <a:sym typeface="+mn-lt"/>
            </a:endParaRPr>
          </a:p>
          <a:p>
            <a:pPr>
              <a:lnSpc>
                <a:spcPct val="150000"/>
              </a:lnSpc>
            </a:pPr>
            <a:r>
              <a:rPr lang="zh-CN" altLang="en-US" sz="1335" dirty="0">
                <a:latin typeface="微软雅黑" panose="020B0503020204020204" charset="-122"/>
                <a:ea typeface="微软雅黑" panose="020B0503020204020204" charset="-122"/>
                <a:cs typeface="微软雅黑" panose="020B0503020204020204" charset="-122"/>
                <a:sym typeface="+mn-lt"/>
              </a:rPr>
              <a:t>    </a:t>
            </a:r>
            <a:r>
              <a:rPr lang="zh-CN" altLang="en-US" sz="1335" b="1" dirty="0">
                <a:latin typeface="微软雅黑" panose="020B0503020204020204" charset="-122"/>
                <a:ea typeface="微软雅黑" panose="020B0503020204020204" charset="-122"/>
                <a:cs typeface="微软雅黑" panose="020B0503020204020204" charset="-122"/>
                <a:sym typeface="+mn-lt"/>
              </a:rPr>
              <a:t> </a:t>
            </a:r>
            <a:r>
              <a:rPr lang="zh-CN" altLang="en-US" sz="1335" dirty="0">
                <a:latin typeface="微软雅黑" panose="020B0503020204020204" charset="-122"/>
                <a:ea typeface="微软雅黑" panose="020B0503020204020204" charset="-122"/>
                <a:cs typeface="微软雅黑" panose="020B0503020204020204" charset="-122"/>
                <a:sym typeface="+mn-lt"/>
              </a:rPr>
              <a:t> 【</a:t>
            </a:r>
            <a:r>
              <a:rPr lang="zh-CN" altLang="en-US" sz="1335" dirty="0">
                <a:solidFill>
                  <a:schemeClr val="tx1"/>
                </a:solidFill>
                <a:latin typeface="微软雅黑" panose="020B0503020204020204" charset="-122"/>
                <a:ea typeface="微软雅黑" panose="020B0503020204020204" charset="-122"/>
                <a:cs typeface="微软雅黑" panose="020B0503020204020204" charset="-122"/>
                <a:sym typeface="+mn-lt"/>
              </a:rPr>
              <a:t>老马】谈起这次旅途的经历：它</a:t>
            </a:r>
            <a:r>
              <a:rPr lang="zh-CN" altLang="en-US" sz="1335" b="1" u="sng" dirty="0">
                <a:solidFill>
                  <a:schemeClr val="tx1"/>
                </a:solidFill>
                <a:latin typeface="微软雅黑" panose="020B0503020204020204" charset="-122"/>
                <a:ea typeface="微软雅黑" panose="020B0503020204020204" charset="-122"/>
                <a:cs typeface="微软雅黑" panose="020B0503020204020204" charset="-122"/>
                <a:sym typeface="+mn-lt"/>
              </a:rPr>
              <a:t>看到了沙漠、山峰、火山、波澜</a:t>
            </a:r>
            <a:r>
              <a:rPr lang="en-US" altLang="zh-CN" sz="1335" b="1" u="sng" dirty="0">
                <a:solidFill>
                  <a:schemeClr val="tx1"/>
                </a:solidFill>
                <a:latin typeface="微软雅黑" panose="020B0503020204020204" charset="-122"/>
                <a:ea typeface="微软雅黑" panose="020B0503020204020204" charset="-122"/>
                <a:cs typeface="微软雅黑" panose="020B0503020204020204" charset="-122"/>
                <a:sym typeface="+mn-lt"/>
              </a:rPr>
              <a:t>……</a:t>
            </a:r>
            <a:r>
              <a:rPr lang="zh-CN" altLang="en-US" sz="1335" b="1" u="sng" dirty="0">
                <a:solidFill>
                  <a:schemeClr val="tx1"/>
                </a:solidFill>
                <a:latin typeface="微软雅黑" panose="020B0503020204020204" charset="-122"/>
                <a:ea typeface="微软雅黑" panose="020B0503020204020204" charset="-122"/>
                <a:cs typeface="微软雅黑" panose="020B0503020204020204" charset="-122"/>
                <a:sym typeface="+mn-lt"/>
              </a:rPr>
              <a:t>神话般的境界</a:t>
            </a:r>
            <a:r>
              <a:rPr lang="zh-CN" altLang="en-US" sz="1335" dirty="0">
                <a:solidFill>
                  <a:schemeClr val="tx1"/>
                </a:solidFill>
                <a:latin typeface="微软雅黑" panose="020B0503020204020204" charset="-122"/>
                <a:ea typeface="微软雅黑" panose="020B0503020204020204" charset="-122"/>
                <a:cs typeface="微软雅黑" panose="020B0503020204020204" charset="-122"/>
                <a:sym typeface="+mn-lt"/>
              </a:rPr>
              <a:t>，</a:t>
            </a:r>
            <a:endParaRPr lang="zh-CN" altLang="en-US" sz="1335" dirty="0">
              <a:solidFill>
                <a:schemeClr val="tx1"/>
              </a:solidFill>
              <a:latin typeface="微软雅黑" panose="020B0503020204020204" charset="-122"/>
              <a:ea typeface="微软雅黑" panose="020B0503020204020204" charset="-122"/>
              <a:cs typeface="微软雅黑" panose="020B0503020204020204" charset="-122"/>
              <a:sym typeface="+mn-lt"/>
            </a:endParaRPr>
          </a:p>
          <a:p>
            <a:pPr>
              <a:lnSpc>
                <a:spcPct val="150000"/>
              </a:lnSpc>
            </a:pPr>
            <a:r>
              <a:rPr lang="zh-CN" altLang="en-US" sz="1335" dirty="0">
                <a:solidFill>
                  <a:schemeClr val="tx1"/>
                </a:solidFill>
                <a:latin typeface="微软雅黑" panose="020B0503020204020204" charset="-122"/>
                <a:ea typeface="微软雅黑" panose="020B0503020204020204" charset="-122"/>
                <a:cs typeface="微软雅黑" panose="020B0503020204020204" charset="-122"/>
                <a:sym typeface="+mn-lt"/>
              </a:rPr>
              <a:t>   </a:t>
            </a:r>
            <a:r>
              <a:rPr lang="zh-CN" altLang="en-US" sz="1335" b="1" dirty="0">
                <a:solidFill>
                  <a:schemeClr val="tx1"/>
                </a:solidFill>
                <a:latin typeface="微软雅黑" panose="020B0503020204020204" charset="-122"/>
                <a:ea typeface="微软雅黑" panose="020B0503020204020204" charset="-122"/>
                <a:cs typeface="微软雅黑" panose="020B0503020204020204" charset="-122"/>
                <a:sym typeface="+mn-lt"/>
              </a:rPr>
              <a:t>   【驴子】</a:t>
            </a:r>
            <a:r>
              <a:rPr lang="zh-CN" altLang="en-US" sz="1335" dirty="0">
                <a:solidFill>
                  <a:schemeClr val="tx1"/>
                </a:solidFill>
                <a:latin typeface="微软雅黑" panose="020B0503020204020204" charset="-122"/>
                <a:ea typeface="微软雅黑" panose="020B0503020204020204" charset="-122"/>
                <a:cs typeface="微软雅黑" panose="020B0503020204020204" charset="-122"/>
                <a:sym typeface="+mn-lt"/>
              </a:rPr>
              <a:t>听</a:t>
            </a:r>
            <a:r>
              <a:rPr lang="zh-CN" altLang="en-US" sz="1335" dirty="0">
                <a:latin typeface="微软雅黑" panose="020B0503020204020204" charset="-122"/>
                <a:ea typeface="微软雅黑" panose="020B0503020204020204" charset="-122"/>
                <a:cs typeface="微软雅黑" panose="020B0503020204020204" charset="-122"/>
                <a:sym typeface="+mn-lt"/>
              </a:rPr>
              <a:t>了大为惊异。 驴子感叹道：“你有多么丰富的见闻呀！</a:t>
            </a:r>
            <a:r>
              <a:rPr lang="zh-CN" altLang="en-US" sz="1335" b="1" u="sng" dirty="0">
                <a:solidFill>
                  <a:schemeClr val="tx1"/>
                </a:solidFill>
                <a:latin typeface="微软雅黑" panose="020B0503020204020204" charset="-122"/>
                <a:ea typeface="微软雅黑" panose="020B0503020204020204" charset="-122"/>
                <a:cs typeface="微软雅黑" panose="020B0503020204020204" charset="-122"/>
                <a:sym typeface="+mn-lt"/>
              </a:rPr>
              <a:t>那么遥远的路途，我连想都不敢想</a:t>
            </a:r>
            <a:r>
              <a:rPr lang="zh-CN" altLang="en-US" sz="1335" dirty="0">
                <a:latin typeface="微软雅黑" panose="020B0503020204020204" charset="-122"/>
                <a:ea typeface="微软雅黑" panose="020B0503020204020204" charset="-122"/>
                <a:cs typeface="微软雅黑" panose="020B0503020204020204" charset="-122"/>
                <a:sym typeface="+mn-lt"/>
              </a:rPr>
              <a:t>。”</a:t>
            </a:r>
            <a:endParaRPr lang="zh-CN" altLang="en-US" sz="1335" dirty="0">
              <a:latin typeface="微软雅黑" panose="020B0503020204020204" charset="-122"/>
              <a:ea typeface="微软雅黑" panose="020B0503020204020204" charset="-122"/>
              <a:cs typeface="微软雅黑" panose="020B0503020204020204" charset="-122"/>
              <a:sym typeface="+mn-lt"/>
            </a:endParaRPr>
          </a:p>
          <a:p>
            <a:pPr>
              <a:lnSpc>
                <a:spcPct val="150000"/>
              </a:lnSpc>
            </a:pPr>
            <a:r>
              <a:rPr lang="zh-CN" altLang="en-US" sz="1335" dirty="0">
                <a:latin typeface="微软雅黑" panose="020B0503020204020204" charset="-122"/>
                <a:ea typeface="微软雅黑" panose="020B0503020204020204" charset="-122"/>
                <a:cs typeface="微软雅黑" panose="020B0503020204020204" charset="-122"/>
                <a:sym typeface="+mn-lt"/>
              </a:rPr>
              <a:t>      老马说：“其实，我们跨过的距离大体是相同的，当我向印度前进的时候，你也一刻没有停步。不同的是，</a:t>
            </a:r>
            <a:r>
              <a:rPr lang="zh-CN" altLang="en-US" sz="1335" dirty="0">
                <a:solidFill>
                  <a:srgbClr val="FF0000"/>
                </a:solidFill>
                <a:latin typeface="微软雅黑" panose="020B0503020204020204" charset="-122"/>
                <a:ea typeface="微软雅黑" panose="020B0503020204020204" charset="-122"/>
                <a:cs typeface="微软雅黑" panose="020B0503020204020204" charset="-122"/>
                <a:sym typeface="+mn-lt"/>
              </a:rPr>
              <a:t>我同玄奘大师有一个遥远的目标，按照始终如一的方向前行，所以我们走进了一个广阔的世界。而你被蒙住了眼睛，一直围着磨盘打转，所以永远也走不出狭隘的天地</a:t>
            </a:r>
            <a:r>
              <a:rPr lang="en-US" altLang="zh-CN" sz="1335" dirty="0">
                <a:latin typeface="微软雅黑" panose="020B0503020204020204" charset="-122"/>
                <a:ea typeface="微软雅黑" panose="020B0503020204020204" charset="-122"/>
                <a:cs typeface="微软雅黑" panose="020B0503020204020204" charset="-122"/>
                <a:sym typeface="+mn-lt"/>
              </a:rPr>
              <a:t>……” </a:t>
            </a:r>
            <a:endParaRPr lang="en-US" altLang="zh-CN" sz="1335" dirty="0">
              <a:latin typeface="微软雅黑" panose="020B0503020204020204" charset="-122"/>
              <a:ea typeface="微软雅黑" panose="020B0503020204020204" charset="-122"/>
              <a:cs typeface="微软雅黑" panose="020B0503020204020204" charset="-122"/>
              <a:sym typeface="+mn-lt"/>
            </a:endParaRPr>
          </a:p>
        </p:txBody>
      </p:sp>
      <p:sp>
        <p:nvSpPr>
          <p:cNvPr id="23" name="矩形 22"/>
          <p:cNvSpPr/>
          <p:nvPr/>
        </p:nvSpPr>
        <p:spPr>
          <a:xfrm>
            <a:off x="941070" y="5287645"/>
            <a:ext cx="10657840" cy="922020"/>
          </a:xfrm>
          <a:prstGeom prst="rect">
            <a:avLst/>
          </a:prstGeom>
          <a:solidFill>
            <a:srgbClr val="C00000"/>
          </a:solidFill>
        </p:spPr>
        <p:txBody>
          <a:bodyPr wrap="square">
            <a:spAutoFit/>
          </a:bodyPr>
          <a:lstStyle/>
          <a:p>
            <a:pPr marL="171450" indent="-171450">
              <a:lnSpc>
                <a:spcPct val="150000"/>
              </a:lnSpc>
              <a:buFont typeface="Arial" panose="020B0604020202020204" pitchFamily="34" charset="0"/>
              <a:buChar char="•"/>
            </a:pPr>
            <a:r>
              <a:rPr lang="zh-CN" altLang="en-US" b="1" dirty="0">
                <a:solidFill>
                  <a:schemeClr val="bg1"/>
                </a:solidFill>
                <a:cs typeface="+mn-ea"/>
                <a:sym typeface="+mn-lt"/>
              </a:rPr>
              <a:t>目标的不同，最终导致了不同的结果</a:t>
            </a:r>
            <a:endParaRPr lang="zh-CN" altLang="en-US" b="1" dirty="0">
              <a:solidFill>
                <a:schemeClr val="bg1"/>
              </a:solidFill>
              <a:cs typeface="+mn-ea"/>
              <a:sym typeface="+mn-lt"/>
            </a:endParaRPr>
          </a:p>
          <a:p>
            <a:pPr marL="171450" indent="-171450">
              <a:lnSpc>
                <a:spcPct val="150000"/>
              </a:lnSpc>
              <a:buFont typeface="Arial" panose="020B0604020202020204" pitchFamily="34" charset="0"/>
              <a:buChar char="•"/>
            </a:pPr>
            <a:r>
              <a:rPr lang="zh-CN" altLang="en-US" b="1" dirty="0">
                <a:solidFill>
                  <a:schemeClr val="bg1"/>
                </a:solidFill>
                <a:cs typeface="+mn-ea"/>
                <a:sym typeface="+mn-lt"/>
              </a:rPr>
              <a:t>企业或团队有目标不等于有好目标，好目标一定要结合企业的长远发展和员工的特点来制订。</a:t>
            </a:r>
            <a:endParaRPr lang="zh-CN" altLang="en-US" b="1" dirty="0">
              <a:solidFill>
                <a:schemeClr val="bg1"/>
              </a:solidFill>
              <a:cs typeface="+mn-ea"/>
              <a:sym typeface="+mn-lt"/>
            </a:endParaRPr>
          </a:p>
        </p:txBody>
      </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cs typeface="微软雅黑" panose="020B0503020204020204" charset="-122"/>
              </a:rPr>
              <a:t>原则简介</a:t>
            </a:r>
            <a:endParaRPr lang="zh-CN" altLang="en-US">
              <a:cs typeface="微软雅黑" panose="020B0503020204020204" charset="-122"/>
            </a:endParaRPr>
          </a:p>
        </p:txBody>
      </p:sp>
      <p:sp>
        <p:nvSpPr>
          <p:cNvPr id="3" name="文本框 2"/>
          <p:cNvSpPr txBox="1"/>
          <p:nvPr/>
        </p:nvSpPr>
        <p:spPr>
          <a:xfrm>
            <a:off x="552450" y="1297305"/>
            <a:ext cx="10515600" cy="645160"/>
          </a:xfrm>
          <a:prstGeom prst="rect">
            <a:avLst/>
          </a:prstGeom>
          <a:noFill/>
        </p:spPr>
        <p:txBody>
          <a:bodyPr wrap="square" rtlCol="0" anchor="t">
            <a:spAutoFit/>
          </a:bodyPr>
          <a:lstStyle/>
          <a:p>
            <a:r>
              <a:rPr lang="en-US" altLang="zh-CN" b="1">
                <a:solidFill>
                  <a:schemeClr val="tx1"/>
                </a:solidFill>
                <a:latin typeface="微软雅黑" panose="020B0503020204020204" charset="-122"/>
                <a:ea typeface="微软雅黑" panose="020B0503020204020204" charset="-122"/>
                <a:cs typeface="微软雅黑" panose="020B0503020204020204" charset="-122"/>
              </a:rPr>
              <a:t>   SMART</a:t>
            </a:r>
            <a:r>
              <a:rPr lang="zh-CN" altLang="en-US" b="1">
                <a:solidFill>
                  <a:schemeClr val="tx1"/>
                </a:solidFill>
                <a:latin typeface="微软雅黑" panose="020B0503020204020204" charset="-122"/>
                <a:ea typeface="微软雅黑" panose="020B0503020204020204" charset="-122"/>
                <a:cs typeface="微软雅黑" panose="020B0503020204020204" charset="-122"/>
              </a:rPr>
              <a:t>原则：有利于员工更加明确高效地工作，也为管理者对员工实施绩效考核提供了考核目标和考核标准，使考核更加科学化、规范化，更能保证考核的公正、公开与公平。</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49" name="组合 48"/>
          <p:cNvGrpSpPr/>
          <p:nvPr/>
        </p:nvGrpSpPr>
        <p:grpSpPr>
          <a:xfrm>
            <a:off x="1907540" y="2327910"/>
            <a:ext cx="8307705" cy="3724910"/>
            <a:chOff x="3004" y="3377"/>
            <a:chExt cx="13083" cy="5866"/>
          </a:xfrm>
        </p:grpSpPr>
        <p:sp>
          <p:nvSpPr>
            <p:cNvPr id="27" name="文本框 26"/>
            <p:cNvSpPr txBox="1"/>
            <p:nvPr/>
          </p:nvSpPr>
          <p:spPr>
            <a:xfrm>
              <a:off x="3289" y="3377"/>
              <a:ext cx="1322" cy="2048"/>
            </a:xfrm>
            <a:custGeom>
              <a:avLst/>
              <a:gdLst/>
              <a:ahLst/>
              <a:cxnLst/>
              <a:rect l="l" t="t" r="r" b="b"/>
              <a:pathLst>
                <a:path w="839495" h="1300430">
                  <a:moveTo>
                    <a:pt x="417118" y="0"/>
                  </a:moveTo>
                  <a:cubicBezTo>
                    <a:pt x="490728" y="0"/>
                    <a:pt x="552945" y="8763"/>
                    <a:pt x="603770" y="26289"/>
                  </a:cubicBezTo>
                  <a:cubicBezTo>
                    <a:pt x="654596" y="43815"/>
                    <a:pt x="695782" y="68060"/>
                    <a:pt x="727329" y="99022"/>
                  </a:cubicBezTo>
                  <a:cubicBezTo>
                    <a:pt x="758875" y="129985"/>
                    <a:pt x="781659" y="166205"/>
                    <a:pt x="795680" y="207683"/>
                  </a:cubicBezTo>
                  <a:cubicBezTo>
                    <a:pt x="809701" y="249162"/>
                    <a:pt x="816711" y="293853"/>
                    <a:pt x="816711" y="341757"/>
                  </a:cubicBezTo>
                  <a:lnTo>
                    <a:pt x="816711" y="371552"/>
                  </a:lnTo>
                  <a:lnTo>
                    <a:pt x="532790" y="371552"/>
                  </a:lnTo>
                  <a:cubicBezTo>
                    <a:pt x="532790" y="310795"/>
                    <a:pt x="524611" y="266980"/>
                    <a:pt x="508254" y="240107"/>
                  </a:cubicBezTo>
                  <a:cubicBezTo>
                    <a:pt x="490728" y="210897"/>
                    <a:pt x="460933" y="196292"/>
                    <a:pt x="418871" y="196292"/>
                  </a:cubicBezTo>
                  <a:cubicBezTo>
                    <a:pt x="340588" y="196292"/>
                    <a:pt x="301447" y="241275"/>
                    <a:pt x="301447" y="331242"/>
                  </a:cubicBezTo>
                  <a:cubicBezTo>
                    <a:pt x="301447" y="375641"/>
                    <a:pt x="314591" y="410109"/>
                    <a:pt x="340880" y="434645"/>
                  </a:cubicBezTo>
                  <a:cubicBezTo>
                    <a:pt x="367169" y="459182"/>
                    <a:pt x="400469" y="480213"/>
                    <a:pt x="440778" y="497739"/>
                  </a:cubicBezTo>
                  <a:cubicBezTo>
                    <a:pt x="481088" y="515265"/>
                    <a:pt x="524319" y="532499"/>
                    <a:pt x="570471" y="549441"/>
                  </a:cubicBezTo>
                  <a:cubicBezTo>
                    <a:pt x="616623" y="566382"/>
                    <a:pt x="659853" y="588582"/>
                    <a:pt x="700163" y="616039"/>
                  </a:cubicBezTo>
                  <a:cubicBezTo>
                    <a:pt x="740473" y="643497"/>
                    <a:pt x="773772" y="679717"/>
                    <a:pt x="800061" y="724700"/>
                  </a:cubicBezTo>
                  <a:cubicBezTo>
                    <a:pt x="826350" y="769684"/>
                    <a:pt x="839495" y="828980"/>
                    <a:pt x="839495" y="902589"/>
                  </a:cubicBezTo>
                  <a:cubicBezTo>
                    <a:pt x="839495" y="973862"/>
                    <a:pt x="829856" y="1034619"/>
                    <a:pt x="810577" y="1084860"/>
                  </a:cubicBezTo>
                  <a:cubicBezTo>
                    <a:pt x="791298" y="1135101"/>
                    <a:pt x="763257" y="1176287"/>
                    <a:pt x="726452" y="1208418"/>
                  </a:cubicBezTo>
                  <a:cubicBezTo>
                    <a:pt x="689648" y="1240549"/>
                    <a:pt x="644956" y="1263917"/>
                    <a:pt x="592378" y="1278522"/>
                  </a:cubicBezTo>
                  <a:cubicBezTo>
                    <a:pt x="539800" y="1293127"/>
                    <a:pt x="479628" y="1300430"/>
                    <a:pt x="411861" y="1300430"/>
                  </a:cubicBezTo>
                  <a:cubicBezTo>
                    <a:pt x="358114" y="1300430"/>
                    <a:pt x="306412" y="1295756"/>
                    <a:pt x="256755" y="1286409"/>
                  </a:cubicBezTo>
                  <a:cubicBezTo>
                    <a:pt x="207098" y="1277062"/>
                    <a:pt x="163283" y="1260120"/>
                    <a:pt x="125310" y="1235583"/>
                  </a:cubicBezTo>
                  <a:cubicBezTo>
                    <a:pt x="87337" y="1211047"/>
                    <a:pt x="56959" y="1177748"/>
                    <a:pt x="34175" y="1135685"/>
                  </a:cubicBezTo>
                  <a:cubicBezTo>
                    <a:pt x="11391" y="1093623"/>
                    <a:pt x="0" y="1039876"/>
                    <a:pt x="0" y="974446"/>
                  </a:cubicBezTo>
                  <a:lnTo>
                    <a:pt x="0" y="893826"/>
                  </a:lnTo>
                  <a:lnTo>
                    <a:pt x="283921" y="893826"/>
                  </a:lnTo>
                  <a:lnTo>
                    <a:pt x="283921" y="937641"/>
                  </a:lnTo>
                  <a:cubicBezTo>
                    <a:pt x="283921" y="985546"/>
                    <a:pt x="292392" y="1025271"/>
                    <a:pt x="309333" y="1056818"/>
                  </a:cubicBezTo>
                  <a:cubicBezTo>
                    <a:pt x="326275" y="1088365"/>
                    <a:pt x="360451" y="1104138"/>
                    <a:pt x="411861" y="1104138"/>
                  </a:cubicBezTo>
                  <a:cubicBezTo>
                    <a:pt x="437565" y="1104138"/>
                    <a:pt x="458889" y="1099757"/>
                    <a:pt x="475830" y="1090994"/>
                  </a:cubicBezTo>
                  <a:cubicBezTo>
                    <a:pt x="492772" y="1082231"/>
                    <a:pt x="506501" y="1070839"/>
                    <a:pt x="517017" y="1056818"/>
                  </a:cubicBezTo>
                  <a:cubicBezTo>
                    <a:pt x="527532" y="1042797"/>
                    <a:pt x="534835" y="1026732"/>
                    <a:pt x="538924" y="1008622"/>
                  </a:cubicBezTo>
                  <a:cubicBezTo>
                    <a:pt x="543013" y="990512"/>
                    <a:pt x="545058" y="972693"/>
                    <a:pt x="545058" y="955167"/>
                  </a:cubicBezTo>
                  <a:cubicBezTo>
                    <a:pt x="545058" y="910768"/>
                    <a:pt x="531914" y="876008"/>
                    <a:pt x="505625" y="850888"/>
                  </a:cubicBezTo>
                  <a:cubicBezTo>
                    <a:pt x="479336" y="825767"/>
                    <a:pt x="446036" y="804444"/>
                    <a:pt x="405726" y="786918"/>
                  </a:cubicBezTo>
                  <a:cubicBezTo>
                    <a:pt x="365417" y="769392"/>
                    <a:pt x="322186" y="752450"/>
                    <a:pt x="276034" y="736092"/>
                  </a:cubicBezTo>
                  <a:cubicBezTo>
                    <a:pt x="229882" y="719735"/>
                    <a:pt x="186651" y="697243"/>
                    <a:pt x="146342" y="668617"/>
                  </a:cubicBezTo>
                  <a:cubicBezTo>
                    <a:pt x="106032" y="639991"/>
                    <a:pt x="72732" y="602311"/>
                    <a:pt x="46443" y="555575"/>
                  </a:cubicBezTo>
                  <a:cubicBezTo>
                    <a:pt x="20154" y="508839"/>
                    <a:pt x="7010" y="446329"/>
                    <a:pt x="7010" y="368046"/>
                  </a:cubicBezTo>
                  <a:cubicBezTo>
                    <a:pt x="7010" y="317805"/>
                    <a:pt x="14020" y="270485"/>
                    <a:pt x="28041" y="226086"/>
                  </a:cubicBezTo>
                  <a:cubicBezTo>
                    <a:pt x="42062" y="181687"/>
                    <a:pt x="65430" y="142837"/>
                    <a:pt x="98145" y="109538"/>
                  </a:cubicBezTo>
                  <a:cubicBezTo>
                    <a:pt x="130860" y="76238"/>
                    <a:pt x="173215" y="49657"/>
                    <a:pt x="225209" y="29794"/>
                  </a:cubicBezTo>
                  <a:cubicBezTo>
                    <a:pt x="277202" y="9932"/>
                    <a:pt x="341172" y="0"/>
                    <a:pt x="417118"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solidFill>
                  <a:srgbClr val="FE2A28"/>
                </a:solidFill>
                <a:latin typeface="HelveticaNeueLT Com 67 MdCn" panose="020B0806040702040204" pitchFamily="34" charset="0"/>
              </a:endParaRPr>
            </a:p>
          </p:txBody>
        </p:sp>
        <p:sp>
          <p:nvSpPr>
            <p:cNvPr id="28" name="文本框 27"/>
            <p:cNvSpPr txBox="1"/>
            <p:nvPr/>
          </p:nvSpPr>
          <p:spPr>
            <a:xfrm>
              <a:off x="5915" y="3415"/>
              <a:ext cx="1833" cy="1971"/>
            </a:xfrm>
            <a:custGeom>
              <a:avLst/>
              <a:gdLst/>
              <a:ahLst/>
              <a:cxnLst/>
              <a:rect l="l" t="t" r="r" b="b"/>
              <a:pathLst>
                <a:path w="1163727" h="1251356">
                  <a:moveTo>
                    <a:pt x="0" y="0"/>
                  </a:moveTo>
                  <a:lnTo>
                    <a:pt x="431140" y="0"/>
                  </a:lnTo>
                  <a:lnTo>
                    <a:pt x="585369" y="821969"/>
                  </a:lnTo>
                  <a:lnTo>
                    <a:pt x="588874" y="821969"/>
                  </a:lnTo>
                  <a:lnTo>
                    <a:pt x="737845" y="0"/>
                  </a:lnTo>
                  <a:lnTo>
                    <a:pt x="1163727" y="0"/>
                  </a:lnTo>
                  <a:lnTo>
                    <a:pt x="1163727" y="1251356"/>
                  </a:lnTo>
                  <a:lnTo>
                    <a:pt x="890321" y="1251356"/>
                  </a:lnTo>
                  <a:lnTo>
                    <a:pt x="890321" y="276911"/>
                  </a:lnTo>
                  <a:lnTo>
                    <a:pt x="886816" y="276911"/>
                  </a:lnTo>
                  <a:lnTo>
                    <a:pt x="695783" y="1251356"/>
                  </a:lnTo>
                  <a:lnTo>
                    <a:pt x="467945" y="1251356"/>
                  </a:lnTo>
                  <a:lnTo>
                    <a:pt x="266396" y="276911"/>
                  </a:lnTo>
                  <a:lnTo>
                    <a:pt x="262890" y="276911"/>
                  </a:lnTo>
                  <a:lnTo>
                    <a:pt x="262890" y="1251356"/>
                  </a:lnTo>
                  <a:lnTo>
                    <a:pt x="0" y="125135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solidFill>
                  <a:srgbClr val="FE2A28"/>
                </a:solidFill>
                <a:latin typeface="HelveticaNeueLT Com 67 MdCn" panose="020B0806040702040204" pitchFamily="34" charset="0"/>
              </a:endParaRPr>
            </a:p>
          </p:txBody>
        </p:sp>
        <p:sp>
          <p:nvSpPr>
            <p:cNvPr id="29" name="文本框 28"/>
            <p:cNvSpPr txBox="1"/>
            <p:nvPr>
              <p:custDataLst>
                <p:tags r:id="rId1"/>
              </p:custDataLst>
            </p:nvPr>
          </p:nvSpPr>
          <p:spPr>
            <a:xfrm>
              <a:off x="8984" y="3415"/>
              <a:ext cx="1573" cy="1971"/>
            </a:xfrm>
            <a:custGeom>
              <a:avLst/>
              <a:gdLst/>
              <a:ahLst/>
              <a:cxnLst/>
              <a:rect l="l" t="t" r="r" b="b"/>
              <a:pathLst>
                <a:path w="998982" h="1251356">
                  <a:moveTo>
                    <a:pt x="494234" y="227838"/>
                  </a:moveTo>
                  <a:lnTo>
                    <a:pt x="390830" y="785165"/>
                  </a:lnTo>
                  <a:lnTo>
                    <a:pt x="604647" y="785165"/>
                  </a:lnTo>
                  <a:lnTo>
                    <a:pt x="497739" y="227838"/>
                  </a:lnTo>
                  <a:close/>
                  <a:moveTo>
                    <a:pt x="318974" y="0"/>
                  </a:moveTo>
                  <a:lnTo>
                    <a:pt x="687020" y="0"/>
                  </a:lnTo>
                  <a:lnTo>
                    <a:pt x="998982" y="1251356"/>
                  </a:lnTo>
                  <a:lnTo>
                    <a:pt x="694030" y="1251356"/>
                  </a:lnTo>
                  <a:lnTo>
                    <a:pt x="648462" y="1013003"/>
                  </a:lnTo>
                  <a:lnTo>
                    <a:pt x="348768" y="1013003"/>
                  </a:lnTo>
                  <a:lnTo>
                    <a:pt x="304953" y="1251356"/>
                  </a:lnTo>
                  <a:lnTo>
                    <a:pt x="0" y="125135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solidFill>
                  <a:srgbClr val="FE2A28"/>
                </a:solidFill>
                <a:latin typeface="HelveticaNeueLT Com 67 MdCn" panose="020B0806040702040204" pitchFamily="34" charset="0"/>
              </a:endParaRPr>
            </a:p>
          </p:txBody>
        </p:sp>
        <p:sp>
          <p:nvSpPr>
            <p:cNvPr id="30" name="文本框 29"/>
            <p:cNvSpPr txBox="1"/>
            <p:nvPr>
              <p:custDataLst>
                <p:tags r:id="rId2"/>
              </p:custDataLst>
            </p:nvPr>
          </p:nvSpPr>
          <p:spPr>
            <a:xfrm>
              <a:off x="11774" y="3415"/>
              <a:ext cx="1383" cy="1971"/>
            </a:xfrm>
            <a:custGeom>
              <a:avLst/>
              <a:gdLst/>
              <a:ahLst/>
              <a:cxnLst/>
              <a:rect l="l" t="t" r="r" b="b"/>
              <a:pathLst>
                <a:path w="878053" h="1251356">
                  <a:moveTo>
                    <a:pt x="294437" y="206807"/>
                  </a:moveTo>
                  <a:lnTo>
                    <a:pt x="294437" y="527532"/>
                  </a:lnTo>
                  <a:lnTo>
                    <a:pt x="385572" y="527532"/>
                  </a:lnTo>
                  <a:cubicBezTo>
                    <a:pt x="414782" y="527532"/>
                    <a:pt x="439319" y="522567"/>
                    <a:pt x="459182" y="512635"/>
                  </a:cubicBezTo>
                  <a:cubicBezTo>
                    <a:pt x="479044" y="502704"/>
                    <a:pt x="494526" y="489852"/>
                    <a:pt x="505626" y="474078"/>
                  </a:cubicBezTo>
                  <a:cubicBezTo>
                    <a:pt x="516725" y="458305"/>
                    <a:pt x="524612" y="440779"/>
                    <a:pt x="529286" y="421500"/>
                  </a:cubicBezTo>
                  <a:cubicBezTo>
                    <a:pt x="533959" y="402221"/>
                    <a:pt x="536296" y="383235"/>
                    <a:pt x="536296" y="364541"/>
                  </a:cubicBezTo>
                  <a:cubicBezTo>
                    <a:pt x="536296" y="317805"/>
                    <a:pt x="525488" y="279832"/>
                    <a:pt x="503873" y="250622"/>
                  </a:cubicBezTo>
                  <a:cubicBezTo>
                    <a:pt x="482258" y="221412"/>
                    <a:pt x="442240" y="206807"/>
                    <a:pt x="383820" y="206807"/>
                  </a:cubicBezTo>
                  <a:close/>
                  <a:moveTo>
                    <a:pt x="0" y="0"/>
                  </a:moveTo>
                  <a:lnTo>
                    <a:pt x="494234" y="0"/>
                  </a:lnTo>
                  <a:cubicBezTo>
                    <a:pt x="557327" y="0"/>
                    <a:pt x="610197" y="9055"/>
                    <a:pt x="652844" y="27165"/>
                  </a:cubicBezTo>
                  <a:cubicBezTo>
                    <a:pt x="695491" y="45275"/>
                    <a:pt x="729958" y="69227"/>
                    <a:pt x="756247" y="99022"/>
                  </a:cubicBezTo>
                  <a:cubicBezTo>
                    <a:pt x="782536" y="128816"/>
                    <a:pt x="801523" y="163284"/>
                    <a:pt x="813207" y="202425"/>
                  </a:cubicBezTo>
                  <a:cubicBezTo>
                    <a:pt x="824891" y="241566"/>
                    <a:pt x="830733" y="282753"/>
                    <a:pt x="830733" y="325983"/>
                  </a:cubicBezTo>
                  <a:cubicBezTo>
                    <a:pt x="830733" y="417119"/>
                    <a:pt x="813207" y="486638"/>
                    <a:pt x="778155" y="534543"/>
                  </a:cubicBezTo>
                  <a:cubicBezTo>
                    <a:pt x="743103" y="582447"/>
                    <a:pt x="690525" y="614578"/>
                    <a:pt x="620421" y="630936"/>
                  </a:cubicBezTo>
                  <a:lnTo>
                    <a:pt x="620421" y="634441"/>
                  </a:lnTo>
                  <a:cubicBezTo>
                    <a:pt x="667157" y="641451"/>
                    <a:pt x="703961" y="653720"/>
                    <a:pt x="730835" y="671246"/>
                  </a:cubicBezTo>
                  <a:cubicBezTo>
                    <a:pt x="757708" y="688772"/>
                    <a:pt x="777571" y="710971"/>
                    <a:pt x="790423" y="737844"/>
                  </a:cubicBezTo>
                  <a:cubicBezTo>
                    <a:pt x="803275" y="764718"/>
                    <a:pt x="811454" y="795680"/>
                    <a:pt x="814959" y="830732"/>
                  </a:cubicBezTo>
                  <a:cubicBezTo>
                    <a:pt x="818465" y="865784"/>
                    <a:pt x="820801" y="904341"/>
                    <a:pt x="821970" y="946404"/>
                  </a:cubicBezTo>
                  <a:cubicBezTo>
                    <a:pt x="823138" y="1008329"/>
                    <a:pt x="824891" y="1057402"/>
                    <a:pt x="827228" y="1093622"/>
                  </a:cubicBezTo>
                  <a:cubicBezTo>
                    <a:pt x="829564" y="1129843"/>
                    <a:pt x="832778" y="1157592"/>
                    <a:pt x="836867" y="1176871"/>
                  </a:cubicBezTo>
                  <a:cubicBezTo>
                    <a:pt x="840956" y="1196149"/>
                    <a:pt x="846214" y="1209586"/>
                    <a:pt x="852640" y="1217181"/>
                  </a:cubicBezTo>
                  <a:cubicBezTo>
                    <a:pt x="859066" y="1224775"/>
                    <a:pt x="867537" y="1230909"/>
                    <a:pt x="878053" y="1235583"/>
                  </a:cubicBezTo>
                  <a:lnTo>
                    <a:pt x="878053" y="1251356"/>
                  </a:lnTo>
                  <a:lnTo>
                    <a:pt x="560832" y="1251356"/>
                  </a:lnTo>
                  <a:cubicBezTo>
                    <a:pt x="549148" y="1230325"/>
                    <a:pt x="540970" y="1200531"/>
                    <a:pt x="536296" y="1161974"/>
                  </a:cubicBezTo>
                  <a:cubicBezTo>
                    <a:pt x="531622" y="1123416"/>
                    <a:pt x="529286" y="1068502"/>
                    <a:pt x="529286" y="997229"/>
                  </a:cubicBezTo>
                  <a:cubicBezTo>
                    <a:pt x="529286" y="943483"/>
                    <a:pt x="527241" y="899376"/>
                    <a:pt x="523151" y="864908"/>
                  </a:cubicBezTo>
                  <a:cubicBezTo>
                    <a:pt x="519062" y="830440"/>
                    <a:pt x="512344" y="803567"/>
                    <a:pt x="502997" y="784288"/>
                  </a:cubicBezTo>
                  <a:cubicBezTo>
                    <a:pt x="493649" y="765010"/>
                    <a:pt x="481089" y="751865"/>
                    <a:pt x="465316" y="744855"/>
                  </a:cubicBezTo>
                  <a:cubicBezTo>
                    <a:pt x="449542" y="737844"/>
                    <a:pt x="429972" y="734339"/>
                    <a:pt x="406604" y="734339"/>
                  </a:cubicBezTo>
                  <a:lnTo>
                    <a:pt x="294437" y="734339"/>
                  </a:lnTo>
                  <a:lnTo>
                    <a:pt x="294437" y="1251356"/>
                  </a:lnTo>
                  <a:lnTo>
                    <a:pt x="0" y="125135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solidFill>
                  <a:srgbClr val="FE2A28"/>
                </a:solidFill>
                <a:latin typeface="HelveticaNeueLT Com 67 MdCn" panose="020B0806040702040204" pitchFamily="34" charset="0"/>
              </a:endParaRPr>
            </a:p>
          </p:txBody>
        </p:sp>
        <p:sp>
          <p:nvSpPr>
            <p:cNvPr id="31" name="文本框 30"/>
            <p:cNvSpPr txBox="1"/>
            <p:nvPr>
              <p:custDataLst>
                <p:tags r:id="rId3"/>
              </p:custDataLst>
            </p:nvPr>
          </p:nvSpPr>
          <p:spPr>
            <a:xfrm>
              <a:off x="14300" y="3415"/>
              <a:ext cx="1292" cy="1971"/>
            </a:xfrm>
            <a:custGeom>
              <a:avLst/>
              <a:gdLst/>
              <a:ahLst/>
              <a:cxnLst/>
              <a:rect l="l" t="t" r="r" b="b"/>
              <a:pathLst>
                <a:path w="820216" h="1251356">
                  <a:moveTo>
                    <a:pt x="0" y="0"/>
                  </a:moveTo>
                  <a:lnTo>
                    <a:pt x="820216" y="0"/>
                  </a:lnTo>
                  <a:lnTo>
                    <a:pt x="820216" y="238353"/>
                  </a:lnTo>
                  <a:lnTo>
                    <a:pt x="557326" y="238353"/>
                  </a:lnTo>
                  <a:lnTo>
                    <a:pt x="557326" y="1251356"/>
                  </a:lnTo>
                  <a:lnTo>
                    <a:pt x="262890" y="1251356"/>
                  </a:lnTo>
                  <a:lnTo>
                    <a:pt x="262890" y="238353"/>
                  </a:lnTo>
                  <a:lnTo>
                    <a:pt x="0" y="238353"/>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dirty="0">
                <a:solidFill>
                  <a:srgbClr val="FE2A28"/>
                </a:solidFill>
                <a:latin typeface="HelveticaNeueLT Com 67 MdCn" panose="020B0806040702040204" pitchFamily="34" charset="0"/>
              </a:endParaRPr>
            </a:p>
          </p:txBody>
        </p:sp>
        <p:sp>
          <p:nvSpPr>
            <p:cNvPr id="32" name="矩形 31"/>
            <p:cNvSpPr/>
            <p:nvPr/>
          </p:nvSpPr>
          <p:spPr>
            <a:xfrm>
              <a:off x="3096" y="5516"/>
              <a:ext cx="1563" cy="582"/>
            </a:xfrm>
            <a:prstGeom prst="rect">
              <a:avLst/>
            </a:prstGeom>
          </p:spPr>
          <p:txBody>
            <a:bodyPr wrap="none">
              <a:spAutoFit/>
            </a:bodyPr>
            <a:lstStyle/>
            <a:p>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Specific</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3" name="矩形 32"/>
            <p:cNvSpPr/>
            <p:nvPr/>
          </p:nvSpPr>
          <p:spPr>
            <a:xfrm>
              <a:off x="5737" y="5516"/>
              <a:ext cx="2189" cy="582"/>
            </a:xfrm>
            <a:prstGeom prst="rect">
              <a:avLst/>
            </a:prstGeom>
          </p:spPr>
          <p:txBody>
            <a:bodyPr wrap="none">
              <a:spAutoFit/>
            </a:bodyPr>
            <a:lstStyle/>
            <a:p>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Measurable</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4" name="矩形 33"/>
            <p:cNvSpPr/>
            <p:nvPr/>
          </p:nvSpPr>
          <p:spPr>
            <a:xfrm>
              <a:off x="8676" y="5516"/>
              <a:ext cx="1906" cy="582"/>
            </a:xfrm>
            <a:prstGeom prst="rect">
              <a:avLst/>
            </a:prstGeom>
          </p:spPr>
          <p:txBody>
            <a:bodyPr wrap="none">
              <a:spAutoFit/>
            </a:bodyPr>
            <a:lstStyle/>
            <a:p>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Attainable</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5" name="矩形 34"/>
            <p:cNvSpPr/>
            <p:nvPr/>
          </p:nvSpPr>
          <p:spPr>
            <a:xfrm>
              <a:off x="11512" y="5516"/>
              <a:ext cx="1725" cy="582"/>
            </a:xfrm>
            <a:prstGeom prst="rect">
              <a:avLst/>
            </a:prstGeom>
          </p:spPr>
          <p:txBody>
            <a:bodyPr wrap="none">
              <a:spAutoFit/>
            </a:bodyPr>
            <a:lstStyle/>
            <a:p>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Relevant</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6" name="矩形 35"/>
            <p:cNvSpPr/>
            <p:nvPr/>
          </p:nvSpPr>
          <p:spPr>
            <a:xfrm>
              <a:off x="13848" y="5516"/>
              <a:ext cx="2196" cy="582"/>
            </a:xfrm>
            <a:prstGeom prst="rect">
              <a:avLst/>
            </a:prstGeom>
          </p:spPr>
          <p:txBody>
            <a:bodyPr wrap="none">
              <a:spAutoFit/>
            </a:bodyPr>
            <a:lstStyle/>
            <a:p>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Time-based</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7" name="组合 36"/>
            <p:cNvGrpSpPr/>
            <p:nvPr/>
          </p:nvGrpSpPr>
          <p:grpSpPr>
            <a:xfrm>
              <a:off x="3004" y="6227"/>
              <a:ext cx="2019" cy="3016"/>
              <a:chOff x="1961036" y="4384663"/>
              <a:chExt cx="1111062" cy="1659676"/>
            </a:xfrm>
            <a:solidFill>
              <a:schemeClr val="accent2"/>
            </a:solidFill>
          </p:grpSpPr>
          <p:cxnSp>
            <p:nvCxnSpPr>
              <p:cNvPr id="38" name="直接连接符 37"/>
              <p:cNvCxnSpPr/>
              <p:nvPr/>
            </p:nvCxnSpPr>
            <p:spPr>
              <a:xfrm>
                <a:off x="2516567" y="4384663"/>
                <a:ext cx="0" cy="466306"/>
              </a:xfrm>
              <a:prstGeom prst="line">
                <a:avLst/>
              </a:prstGeom>
              <a:grpFill/>
              <a:ln>
                <a:solidFill>
                  <a:srgbClr val="FE2A28"/>
                </a:solidFill>
                <a:tailEnd type="ova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1961036" y="4933277"/>
                <a:ext cx="1111062" cy="1111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明确性</a:t>
                </a:r>
                <a:endParaRPr lang="zh-CN" altLang="en-US" b="1"/>
              </a:p>
            </p:txBody>
          </p:sp>
        </p:grpSp>
        <p:grpSp>
          <p:nvGrpSpPr>
            <p:cNvPr id="42" name="组合 41"/>
            <p:cNvGrpSpPr/>
            <p:nvPr/>
          </p:nvGrpSpPr>
          <p:grpSpPr>
            <a:xfrm>
              <a:off x="5820" y="6227"/>
              <a:ext cx="2019" cy="3016"/>
              <a:chOff x="1961036" y="4384663"/>
              <a:chExt cx="1111062" cy="1659676"/>
            </a:xfrm>
            <a:solidFill>
              <a:schemeClr val="accent2"/>
            </a:solidFill>
          </p:grpSpPr>
          <p:cxnSp>
            <p:nvCxnSpPr>
              <p:cNvPr id="43" name="直接连接符 42"/>
              <p:cNvCxnSpPr/>
              <p:nvPr/>
            </p:nvCxnSpPr>
            <p:spPr>
              <a:xfrm>
                <a:off x="2516567" y="4384663"/>
                <a:ext cx="0" cy="466306"/>
              </a:xfrm>
              <a:prstGeom prst="line">
                <a:avLst/>
              </a:prstGeom>
              <a:grpFill/>
              <a:ln>
                <a:solidFill>
                  <a:srgbClr val="FE2A28"/>
                </a:solidFill>
                <a:tailEnd type="ova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1961036" y="4933277"/>
                <a:ext cx="1111062" cy="1111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衡量性</a:t>
                </a:r>
                <a:endParaRPr lang="zh-CN" altLang="en-US" b="1"/>
              </a:p>
            </p:txBody>
          </p:sp>
        </p:grpSp>
        <p:grpSp>
          <p:nvGrpSpPr>
            <p:cNvPr id="47" name="组合 46"/>
            <p:cNvGrpSpPr/>
            <p:nvPr/>
          </p:nvGrpSpPr>
          <p:grpSpPr>
            <a:xfrm>
              <a:off x="8666" y="6227"/>
              <a:ext cx="2017" cy="3016"/>
              <a:chOff x="1961036" y="4384663"/>
              <a:chExt cx="1111062" cy="1659676"/>
            </a:xfrm>
            <a:solidFill>
              <a:schemeClr val="accent2"/>
            </a:solidFill>
          </p:grpSpPr>
          <p:cxnSp>
            <p:nvCxnSpPr>
              <p:cNvPr id="48" name="直接连接符 47"/>
              <p:cNvCxnSpPr/>
              <p:nvPr/>
            </p:nvCxnSpPr>
            <p:spPr>
              <a:xfrm>
                <a:off x="2516567" y="4384663"/>
                <a:ext cx="0" cy="466306"/>
              </a:xfrm>
              <a:prstGeom prst="line">
                <a:avLst/>
              </a:prstGeom>
              <a:grpFill/>
              <a:ln>
                <a:solidFill>
                  <a:srgbClr val="FE2A28"/>
                </a:solidFill>
                <a:tailEnd type="ova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961036" y="4933277"/>
                <a:ext cx="1111062" cy="1111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可实</a:t>
                </a:r>
                <a:endParaRPr lang="zh-CN" altLang="en-US" b="1"/>
              </a:p>
              <a:p>
                <a:pPr algn="ctr"/>
                <a:r>
                  <a:rPr lang="zh-CN" altLang="en-US" b="1"/>
                  <a:t>现性</a:t>
                </a:r>
                <a:endParaRPr lang="zh-CN" altLang="en-US" b="1"/>
              </a:p>
            </p:txBody>
          </p:sp>
        </p:grpSp>
        <p:grpSp>
          <p:nvGrpSpPr>
            <p:cNvPr id="54" name="组合 53"/>
            <p:cNvGrpSpPr/>
            <p:nvPr/>
          </p:nvGrpSpPr>
          <p:grpSpPr>
            <a:xfrm>
              <a:off x="11404" y="6227"/>
              <a:ext cx="2019" cy="3016"/>
              <a:chOff x="1961036" y="4384663"/>
              <a:chExt cx="1111062" cy="1659676"/>
            </a:xfrm>
            <a:solidFill>
              <a:schemeClr val="accent2"/>
            </a:solidFill>
          </p:grpSpPr>
          <p:cxnSp>
            <p:nvCxnSpPr>
              <p:cNvPr id="55" name="直接连接符 54"/>
              <p:cNvCxnSpPr/>
              <p:nvPr/>
            </p:nvCxnSpPr>
            <p:spPr>
              <a:xfrm>
                <a:off x="2516567" y="4384663"/>
                <a:ext cx="0" cy="466306"/>
              </a:xfrm>
              <a:prstGeom prst="line">
                <a:avLst/>
              </a:prstGeom>
              <a:grpFill/>
              <a:ln>
                <a:solidFill>
                  <a:srgbClr val="FE2A28"/>
                </a:solidFill>
                <a:tailEnd type="ova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1961036" y="4933277"/>
                <a:ext cx="1111062" cy="1111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相关性</a:t>
                </a:r>
                <a:endParaRPr lang="zh-CN" altLang="en-US" b="1"/>
              </a:p>
            </p:txBody>
          </p:sp>
        </p:grpSp>
        <p:grpSp>
          <p:nvGrpSpPr>
            <p:cNvPr id="59" name="组合 58"/>
            <p:cNvGrpSpPr/>
            <p:nvPr/>
          </p:nvGrpSpPr>
          <p:grpSpPr>
            <a:xfrm>
              <a:off x="14071" y="6227"/>
              <a:ext cx="2017" cy="3016"/>
              <a:chOff x="1961036" y="4384663"/>
              <a:chExt cx="1111062" cy="1659676"/>
            </a:xfrm>
            <a:solidFill>
              <a:schemeClr val="accent2"/>
            </a:solidFill>
          </p:grpSpPr>
          <p:cxnSp>
            <p:nvCxnSpPr>
              <p:cNvPr id="60" name="直接连接符 59"/>
              <p:cNvCxnSpPr/>
              <p:nvPr/>
            </p:nvCxnSpPr>
            <p:spPr>
              <a:xfrm>
                <a:off x="2516567" y="4384663"/>
                <a:ext cx="0" cy="466306"/>
              </a:xfrm>
              <a:prstGeom prst="line">
                <a:avLst/>
              </a:prstGeom>
              <a:grpFill/>
              <a:ln>
                <a:solidFill>
                  <a:srgbClr val="FE2A28"/>
                </a:solidFill>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1961036" y="4933277"/>
                <a:ext cx="1111062" cy="11110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时限性</a:t>
                </a:r>
                <a:endParaRPr lang="zh-CN" altLang="en-US" b="1"/>
              </a:p>
            </p:txBody>
          </p:sp>
        </p:grpSp>
      </p:gr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cs typeface="微软雅黑" panose="020B0503020204020204" charset="-122"/>
                <a:sym typeface="+mn-ea"/>
              </a:rPr>
              <a:t>原则简介</a:t>
            </a:r>
            <a:endParaRPr lang="zh-CN" altLang="en-US">
              <a:cs typeface="微软雅黑" panose="020B0503020204020204" charset="-122"/>
              <a:sym typeface="+mn-ea"/>
            </a:endParaRPr>
          </a:p>
        </p:txBody>
      </p:sp>
      <p:sp>
        <p:nvSpPr>
          <p:cNvPr id="4" name="星形: 五角 3"/>
          <p:cNvSpPr/>
          <p:nvPr/>
        </p:nvSpPr>
        <p:spPr>
          <a:xfrm>
            <a:off x="4378271" y="1898150"/>
            <a:ext cx="3435458" cy="3435458"/>
          </a:xfrm>
          <a:prstGeom prst="star5">
            <a:avLst>
              <a:gd name="adj" fmla="val 28469"/>
              <a:gd name="hf" fmla="val 105146"/>
              <a:gd name="vf" fmla="val 11055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79348" y="1207185"/>
            <a:ext cx="3632200" cy="583565"/>
          </a:xfrm>
          <a:prstGeom prst="rect">
            <a:avLst/>
          </a:prstGeom>
          <a:noFill/>
        </p:spPr>
        <p:txBody>
          <a:bodyPr wrap="none" rtlCol="0">
            <a:spAutoFit/>
          </a:bodyPr>
          <a:lstStyle/>
          <a:p>
            <a:r>
              <a:rPr lang="en-US" altLang="zh-CN" sz="3200" dirty="0">
                <a:solidFill>
                  <a:schemeClr val="accent2"/>
                </a:solidFill>
                <a:latin typeface="微软雅黑" panose="020B0503020204020204" charset="-122"/>
                <a:ea typeface="微软雅黑" panose="020B0503020204020204" charset="-122"/>
                <a:cs typeface="Arial" panose="020B0604020202020204" pitchFamily="34" charset="0"/>
              </a:rPr>
              <a:t>S</a:t>
            </a:r>
            <a:r>
              <a:rPr lang="en-US" altLang="zh-CN"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(Specific)</a:t>
            </a:r>
            <a:r>
              <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目标必须是具体的</a:t>
            </a:r>
            <a:endPar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sp>
        <p:nvSpPr>
          <p:cNvPr id="75" name="文本框 74"/>
          <p:cNvSpPr txBox="1"/>
          <p:nvPr/>
        </p:nvSpPr>
        <p:spPr>
          <a:xfrm>
            <a:off x="258865" y="2860606"/>
            <a:ext cx="4201795" cy="583565"/>
          </a:xfrm>
          <a:prstGeom prst="rect">
            <a:avLst/>
          </a:prstGeom>
          <a:noFill/>
        </p:spPr>
        <p:txBody>
          <a:bodyPr wrap="none" rtlCol="0">
            <a:spAutoFit/>
          </a:bodyPr>
          <a:lstStyle/>
          <a:p>
            <a:r>
              <a:rPr lang="en-US" altLang="zh-CN" sz="3200" dirty="0">
                <a:solidFill>
                  <a:schemeClr val="accent2"/>
                </a:solidFill>
                <a:latin typeface="微软雅黑" panose="020B0503020204020204" charset="-122"/>
                <a:ea typeface="微软雅黑" panose="020B0503020204020204" charset="-122"/>
                <a:cs typeface="Arial" panose="020B0604020202020204" pitchFamily="34" charset="0"/>
              </a:rPr>
              <a:t>M</a:t>
            </a:r>
            <a:r>
              <a:rPr lang="en-US" altLang="zh-CN"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(Measurable)</a:t>
            </a:r>
            <a:r>
              <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目标必须是可衡量</a:t>
            </a:r>
            <a:endPar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sp>
        <p:nvSpPr>
          <p:cNvPr id="76" name="文本框 75"/>
          <p:cNvSpPr txBox="1"/>
          <p:nvPr/>
        </p:nvSpPr>
        <p:spPr>
          <a:xfrm>
            <a:off x="7813729" y="2939781"/>
            <a:ext cx="4142740" cy="583565"/>
          </a:xfrm>
          <a:prstGeom prst="rect">
            <a:avLst/>
          </a:prstGeom>
          <a:noFill/>
        </p:spPr>
        <p:txBody>
          <a:bodyPr wrap="none" rtlCol="0">
            <a:spAutoFit/>
          </a:bodyPr>
          <a:lstStyle/>
          <a:p>
            <a:r>
              <a:rPr lang="en-US" altLang="zh-CN" sz="3200" dirty="0">
                <a:solidFill>
                  <a:schemeClr val="accent2"/>
                </a:solidFill>
                <a:latin typeface="微软雅黑" panose="020B0503020204020204" charset="-122"/>
                <a:ea typeface="微软雅黑" panose="020B0503020204020204" charset="-122"/>
                <a:cs typeface="Arial" panose="020B0604020202020204" pitchFamily="34" charset="0"/>
              </a:rPr>
              <a:t>A</a:t>
            </a:r>
            <a:r>
              <a:rPr lang="en-US" altLang="zh-CN"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(Attainable)</a:t>
            </a:r>
            <a:r>
              <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目标必须是可实现的</a:t>
            </a:r>
            <a:endPar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sp>
        <p:nvSpPr>
          <p:cNvPr id="77" name="文本框 76"/>
          <p:cNvSpPr txBox="1"/>
          <p:nvPr/>
        </p:nvSpPr>
        <p:spPr>
          <a:xfrm>
            <a:off x="7462574" y="4856293"/>
            <a:ext cx="4729480" cy="583565"/>
          </a:xfrm>
          <a:prstGeom prst="rect">
            <a:avLst/>
          </a:prstGeom>
          <a:noFill/>
        </p:spPr>
        <p:txBody>
          <a:bodyPr wrap="none" rtlCol="0">
            <a:spAutoFit/>
          </a:bodyPr>
          <a:lstStyle/>
          <a:p>
            <a:r>
              <a:rPr lang="en-US" altLang="zh-CN" sz="3200" dirty="0">
                <a:solidFill>
                  <a:schemeClr val="accent2"/>
                </a:solidFill>
                <a:latin typeface="微软雅黑" panose="020B0503020204020204" charset="-122"/>
                <a:ea typeface="微软雅黑" panose="020B0503020204020204" charset="-122"/>
                <a:cs typeface="Arial" panose="020B0604020202020204" pitchFamily="34" charset="0"/>
              </a:rPr>
              <a:t>R</a:t>
            </a:r>
            <a:r>
              <a:rPr lang="en-US" altLang="zh-CN"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(Relevant)</a:t>
            </a:r>
            <a:r>
              <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目标与其他目标要有相关性</a:t>
            </a:r>
            <a:endPar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sp>
        <p:nvSpPr>
          <p:cNvPr id="78" name="文本框 77"/>
          <p:cNvSpPr txBox="1"/>
          <p:nvPr/>
        </p:nvSpPr>
        <p:spPr>
          <a:xfrm>
            <a:off x="696289" y="4856324"/>
            <a:ext cx="4334510" cy="583565"/>
          </a:xfrm>
          <a:prstGeom prst="rect">
            <a:avLst/>
          </a:prstGeom>
          <a:noFill/>
        </p:spPr>
        <p:txBody>
          <a:bodyPr wrap="none" rtlCol="0">
            <a:spAutoFit/>
          </a:bodyPr>
          <a:lstStyle/>
          <a:p>
            <a:r>
              <a:rPr lang="en-US" altLang="zh-CN" sz="3200" dirty="0">
                <a:solidFill>
                  <a:schemeClr val="accent2"/>
                </a:solidFill>
                <a:latin typeface="微软雅黑" panose="020B0503020204020204" charset="-122"/>
                <a:ea typeface="微软雅黑" panose="020B0503020204020204" charset="-122"/>
                <a:cs typeface="Arial" panose="020B0604020202020204" pitchFamily="34" charset="0"/>
              </a:rPr>
              <a:t>T</a:t>
            </a:r>
            <a:r>
              <a:rPr lang="en-US" altLang="zh-CN"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(Time-based)</a:t>
            </a:r>
            <a:r>
              <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目标必须是有时限的</a:t>
            </a:r>
            <a:endParaRPr lang="zh-CN" altLang="en-US" sz="20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sp>
        <p:nvSpPr>
          <p:cNvPr id="79" name="PA_任意多边形 10"/>
          <p:cNvSpPr/>
          <p:nvPr>
            <p:custDataLst>
              <p:tags r:id="rId1"/>
            </p:custDataLst>
          </p:nvPr>
        </p:nvSpPr>
        <p:spPr>
          <a:xfrm>
            <a:off x="5225578" y="3524556"/>
            <a:ext cx="1740843" cy="446499"/>
          </a:xfrm>
          <a:custGeom>
            <a:avLst/>
            <a:gdLst/>
            <a:ahLst/>
            <a:cxnLst/>
            <a:rect l="l" t="t" r="r" b="b"/>
            <a:pathLst>
              <a:path w="6089761" h="1561928">
                <a:moveTo>
                  <a:pt x="3308556" y="303124"/>
                </a:moveTo>
                <a:lnTo>
                  <a:pt x="3184360" y="972522"/>
                </a:lnTo>
                <a:lnTo>
                  <a:pt x="3441173" y="972522"/>
                </a:lnTo>
                <a:lnTo>
                  <a:pt x="3312766" y="303124"/>
                </a:lnTo>
                <a:close/>
                <a:moveTo>
                  <a:pt x="4383510" y="277863"/>
                </a:moveTo>
                <a:lnTo>
                  <a:pt x="4383510" y="663083"/>
                </a:lnTo>
                <a:lnTo>
                  <a:pt x="4492971" y="663083"/>
                </a:lnTo>
                <a:cubicBezTo>
                  <a:pt x="4528055" y="663083"/>
                  <a:pt x="4557525" y="657119"/>
                  <a:pt x="4581382" y="645190"/>
                </a:cubicBezTo>
                <a:cubicBezTo>
                  <a:pt x="4605239" y="633262"/>
                  <a:pt x="4623833" y="617825"/>
                  <a:pt x="4637165" y="598880"/>
                </a:cubicBezTo>
                <a:cubicBezTo>
                  <a:pt x="4650497" y="579934"/>
                  <a:pt x="4659970" y="558884"/>
                  <a:pt x="4665584" y="535729"/>
                </a:cubicBezTo>
                <a:cubicBezTo>
                  <a:pt x="4671197" y="512574"/>
                  <a:pt x="4674003" y="489769"/>
                  <a:pt x="4674003" y="467316"/>
                </a:cubicBezTo>
                <a:cubicBezTo>
                  <a:pt x="4674003" y="411181"/>
                  <a:pt x="4661022" y="365573"/>
                  <a:pt x="4635061" y="330489"/>
                </a:cubicBezTo>
                <a:cubicBezTo>
                  <a:pt x="4609098" y="295405"/>
                  <a:pt x="4561034" y="277863"/>
                  <a:pt x="4490866" y="277863"/>
                </a:cubicBezTo>
                <a:close/>
                <a:moveTo>
                  <a:pt x="5104609" y="29470"/>
                </a:moveTo>
                <a:lnTo>
                  <a:pt x="6089761" y="29470"/>
                </a:lnTo>
                <a:lnTo>
                  <a:pt x="6089761" y="315754"/>
                </a:lnTo>
                <a:lnTo>
                  <a:pt x="5774007" y="315754"/>
                </a:lnTo>
                <a:lnTo>
                  <a:pt x="5774007" y="1532458"/>
                </a:lnTo>
                <a:lnTo>
                  <a:pt x="5420363" y="1532458"/>
                </a:lnTo>
                <a:lnTo>
                  <a:pt x="5420363" y="315754"/>
                </a:lnTo>
                <a:lnTo>
                  <a:pt x="5104609" y="315754"/>
                </a:lnTo>
                <a:close/>
                <a:moveTo>
                  <a:pt x="4029866" y="29470"/>
                </a:moveTo>
                <a:lnTo>
                  <a:pt x="4623483" y="29470"/>
                </a:lnTo>
                <a:cubicBezTo>
                  <a:pt x="4699264" y="29470"/>
                  <a:pt x="4762765" y="40346"/>
                  <a:pt x="4813987" y="62098"/>
                </a:cubicBezTo>
                <a:cubicBezTo>
                  <a:pt x="4865210" y="83850"/>
                  <a:pt x="4906608" y="112619"/>
                  <a:pt x="4938184" y="148404"/>
                </a:cubicBezTo>
                <a:cubicBezTo>
                  <a:pt x="4969759" y="184190"/>
                  <a:pt x="4992564" y="225589"/>
                  <a:pt x="5006597" y="272601"/>
                </a:cubicBezTo>
                <a:cubicBezTo>
                  <a:pt x="5020630" y="319613"/>
                  <a:pt x="5027647" y="369081"/>
                  <a:pt x="5027647" y="421005"/>
                </a:cubicBezTo>
                <a:cubicBezTo>
                  <a:pt x="5027647" y="530466"/>
                  <a:pt x="5006597" y="613966"/>
                  <a:pt x="4964497" y="671503"/>
                </a:cubicBezTo>
                <a:cubicBezTo>
                  <a:pt x="4922396" y="729040"/>
                  <a:pt x="4859246" y="767632"/>
                  <a:pt x="4775044" y="787279"/>
                </a:cubicBezTo>
                <a:lnTo>
                  <a:pt x="4775044" y="791489"/>
                </a:lnTo>
                <a:cubicBezTo>
                  <a:pt x="4831178" y="799909"/>
                  <a:pt x="4875384" y="814645"/>
                  <a:pt x="4907661" y="835695"/>
                </a:cubicBezTo>
                <a:cubicBezTo>
                  <a:pt x="4939938" y="856745"/>
                  <a:pt x="4963794" y="883409"/>
                  <a:pt x="4979232" y="915686"/>
                </a:cubicBezTo>
                <a:cubicBezTo>
                  <a:pt x="4994669" y="947963"/>
                  <a:pt x="5004492" y="985152"/>
                  <a:pt x="5008702" y="1027252"/>
                </a:cubicBezTo>
                <a:cubicBezTo>
                  <a:pt x="5012912" y="1069353"/>
                  <a:pt x="5015719" y="1115663"/>
                  <a:pt x="5017123" y="1166184"/>
                </a:cubicBezTo>
                <a:cubicBezTo>
                  <a:pt x="5018525" y="1240561"/>
                  <a:pt x="5020630" y="1299502"/>
                  <a:pt x="5023437" y="1343006"/>
                </a:cubicBezTo>
                <a:cubicBezTo>
                  <a:pt x="5026244" y="1386510"/>
                  <a:pt x="5030103" y="1419839"/>
                  <a:pt x="5035015" y="1442995"/>
                </a:cubicBezTo>
                <a:cubicBezTo>
                  <a:pt x="5039926" y="1466150"/>
                  <a:pt x="5046242" y="1482288"/>
                  <a:pt x="5053960" y="1491410"/>
                </a:cubicBezTo>
                <a:cubicBezTo>
                  <a:pt x="5061679" y="1500532"/>
                  <a:pt x="5071853" y="1507900"/>
                  <a:pt x="5084483" y="1513513"/>
                </a:cubicBezTo>
                <a:lnTo>
                  <a:pt x="5084483" y="1532458"/>
                </a:lnTo>
                <a:lnTo>
                  <a:pt x="4703474" y="1532458"/>
                </a:lnTo>
                <a:cubicBezTo>
                  <a:pt x="4689440" y="1507198"/>
                  <a:pt x="4679617" y="1471413"/>
                  <a:pt x="4674003" y="1425102"/>
                </a:cubicBezTo>
                <a:cubicBezTo>
                  <a:pt x="4668390" y="1378791"/>
                  <a:pt x="4665584" y="1312834"/>
                  <a:pt x="4665584" y="1227230"/>
                </a:cubicBezTo>
                <a:cubicBezTo>
                  <a:pt x="4665584" y="1162675"/>
                  <a:pt x="4663127" y="1109699"/>
                  <a:pt x="4658216" y="1068300"/>
                </a:cubicBezTo>
                <a:cubicBezTo>
                  <a:pt x="4653304" y="1026901"/>
                  <a:pt x="4645235" y="994624"/>
                  <a:pt x="4634008" y="971469"/>
                </a:cubicBezTo>
                <a:cubicBezTo>
                  <a:pt x="4622781" y="948314"/>
                  <a:pt x="4607695" y="932526"/>
                  <a:pt x="4588750" y="924106"/>
                </a:cubicBezTo>
                <a:cubicBezTo>
                  <a:pt x="4569805" y="915686"/>
                  <a:pt x="4546298" y="911476"/>
                  <a:pt x="4518232" y="911476"/>
                </a:cubicBezTo>
                <a:lnTo>
                  <a:pt x="4383510" y="911476"/>
                </a:lnTo>
                <a:lnTo>
                  <a:pt x="4383510" y="1532458"/>
                </a:lnTo>
                <a:lnTo>
                  <a:pt x="4029866" y="1532458"/>
                </a:lnTo>
                <a:close/>
                <a:moveTo>
                  <a:pt x="3098054" y="29470"/>
                </a:moveTo>
                <a:lnTo>
                  <a:pt x="3540109" y="29470"/>
                </a:lnTo>
                <a:lnTo>
                  <a:pt x="3914803" y="1532458"/>
                </a:lnTo>
                <a:lnTo>
                  <a:pt x="3548529" y="1532458"/>
                </a:lnTo>
                <a:lnTo>
                  <a:pt x="3493799" y="1246175"/>
                </a:lnTo>
                <a:lnTo>
                  <a:pt x="3133839" y="1246175"/>
                </a:lnTo>
                <a:lnTo>
                  <a:pt x="3081214" y="1532458"/>
                </a:lnTo>
                <a:lnTo>
                  <a:pt x="2714939" y="1532458"/>
                </a:lnTo>
                <a:close/>
                <a:moveTo>
                  <a:pt x="1192416" y="29470"/>
                </a:moveTo>
                <a:lnTo>
                  <a:pt x="1710252" y="29470"/>
                </a:lnTo>
                <a:lnTo>
                  <a:pt x="1895494" y="1016727"/>
                </a:lnTo>
                <a:lnTo>
                  <a:pt x="1899704" y="1016727"/>
                </a:lnTo>
                <a:lnTo>
                  <a:pt x="2078631" y="29470"/>
                </a:lnTo>
                <a:lnTo>
                  <a:pt x="2590152" y="29470"/>
                </a:lnTo>
                <a:lnTo>
                  <a:pt x="2590152" y="1532458"/>
                </a:lnTo>
                <a:lnTo>
                  <a:pt x="2261768" y="1532458"/>
                </a:lnTo>
                <a:lnTo>
                  <a:pt x="2261768" y="362064"/>
                </a:lnTo>
                <a:lnTo>
                  <a:pt x="2257558" y="362064"/>
                </a:lnTo>
                <a:lnTo>
                  <a:pt x="2028111" y="1532458"/>
                </a:lnTo>
                <a:lnTo>
                  <a:pt x="1754458" y="1532458"/>
                </a:lnTo>
                <a:lnTo>
                  <a:pt x="1512379" y="362064"/>
                </a:lnTo>
                <a:lnTo>
                  <a:pt x="1508170" y="362064"/>
                </a:lnTo>
                <a:lnTo>
                  <a:pt x="1508170" y="1532458"/>
                </a:lnTo>
                <a:lnTo>
                  <a:pt x="1192416" y="1532458"/>
                </a:lnTo>
                <a:close/>
                <a:moveTo>
                  <a:pt x="500996" y="0"/>
                </a:moveTo>
                <a:cubicBezTo>
                  <a:pt x="589407" y="0"/>
                  <a:pt x="664135" y="10525"/>
                  <a:pt x="725181" y="31575"/>
                </a:cubicBezTo>
                <a:cubicBezTo>
                  <a:pt x="786227" y="52625"/>
                  <a:pt x="835695" y="81745"/>
                  <a:pt x="873585" y="118934"/>
                </a:cubicBezTo>
                <a:cubicBezTo>
                  <a:pt x="911476" y="156123"/>
                  <a:pt x="938841" y="199626"/>
                  <a:pt x="955681" y="249446"/>
                </a:cubicBezTo>
                <a:cubicBezTo>
                  <a:pt x="972522" y="299264"/>
                  <a:pt x="980942" y="352943"/>
                  <a:pt x="980942" y="410480"/>
                </a:cubicBezTo>
                <a:lnTo>
                  <a:pt x="980942" y="446265"/>
                </a:lnTo>
                <a:lnTo>
                  <a:pt x="639928" y="446265"/>
                </a:lnTo>
                <a:cubicBezTo>
                  <a:pt x="639928" y="373291"/>
                  <a:pt x="630104" y="320665"/>
                  <a:pt x="610457" y="288388"/>
                </a:cubicBezTo>
                <a:cubicBezTo>
                  <a:pt x="589407" y="253305"/>
                  <a:pt x="553621" y="235763"/>
                  <a:pt x="503101" y="235763"/>
                </a:cubicBezTo>
                <a:cubicBezTo>
                  <a:pt x="409077" y="235763"/>
                  <a:pt x="362064" y="289792"/>
                  <a:pt x="362064" y="397850"/>
                </a:cubicBezTo>
                <a:cubicBezTo>
                  <a:pt x="362064" y="451177"/>
                  <a:pt x="377852" y="492576"/>
                  <a:pt x="409427" y="522046"/>
                </a:cubicBezTo>
                <a:cubicBezTo>
                  <a:pt x="441003" y="551517"/>
                  <a:pt x="480998" y="576777"/>
                  <a:pt x="529414" y="597827"/>
                </a:cubicBezTo>
                <a:cubicBezTo>
                  <a:pt x="577830" y="618877"/>
                  <a:pt x="629753" y="639577"/>
                  <a:pt x="685186" y="659925"/>
                </a:cubicBezTo>
                <a:cubicBezTo>
                  <a:pt x="740618" y="680274"/>
                  <a:pt x="792542" y="706938"/>
                  <a:pt x="840957" y="739916"/>
                </a:cubicBezTo>
                <a:cubicBezTo>
                  <a:pt x="889373" y="772895"/>
                  <a:pt x="929369" y="816399"/>
                  <a:pt x="960944" y="870428"/>
                </a:cubicBezTo>
                <a:cubicBezTo>
                  <a:pt x="992519" y="924457"/>
                  <a:pt x="1008307" y="995677"/>
                  <a:pt x="1008307" y="1084088"/>
                </a:cubicBezTo>
                <a:cubicBezTo>
                  <a:pt x="1008307" y="1169692"/>
                  <a:pt x="996729" y="1242666"/>
                  <a:pt x="973574" y="1303010"/>
                </a:cubicBezTo>
                <a:cubicBezTo>
                  <a:pt x="950419" y="1363354"/>
                  <a:pt x="916738" y="1412823"/>
                  <a:pt x="872533" y="1451415"/>
                </a:cubicBezTo>
                <a:cubicBezTo>
                  <a:pt x="828327" y="1490007"/>
                  <a:pt x="774649" y="1518074"/>
                  <a:pt x="711499" y="1535616"/>
                </a:cubicBezTo>
                <a:cubicBezTo>
                  <a:pt x="648348" y="1553157"/>
                  <a:pt x="576075" y="1561928"/>
                  <a:pt x="494681" y="1561928"/>
                </a:cubicBezTo>
                <a:cubicBezTo>
                  <a:pt x="430127" y="1561928"/>
                  <a:pt x="368029" y="1556315"/>
                  <a:pt x="308386" y="1545088"/>
                </a:cubicBezTo>
                <a:cubicBezTo>
                  <a:pt x="248744" y="1533861"/>
                  <a:pt x="196118" y="1513513"/>
                  <a:pt x="150509" y="1484043"/>
                </a:cubicBezTo>
                <a:cubicBezTo>
                  <a:pt x="104900" y="1454572"/>
                  <a:pt x="68413" y="1414577"/>
                  <a:pt x="41048" y="1364056"/>
                </a:cubicBezTo>
                <a:cubicBezTo>
                  <a:pt x="13683" y="1313536"/>
                  <a:pt x="0" y="1248981"/>
                  <a:pt x="0" y="1170394"/>
                </a:cubicBezTo>
                <a:lnTo>
                  <a:pt x="0" y="1073563"/>
                </a:lnTo>
                <a:lnTo>
                  <a:pt x="341014" y="1073563"/>
                </a:lnTo>
                <a:lnTo>
                  <a:pt x="341014" y="1126188"/>
                </a:lnTo>
                <a:cubicBezTo>
                  <a:pt x="341014" y="1183726"/>
                  <a:pt x="351188" y="1231440"/>
                  <a:pt x="371537" y="1269330"/>
                </a:cubicBezTo>
                <a:cubicBezTo>
                  <a:pt x="391885" y="1307221"/>
                  <a:pt x="432933" y="1326166"/>
                  <a:pt x="494681" y="1326166"/>
                </a:cubicBezTo>
                <a:cubicBezTo>
                  <a:pt x="525555" y="1326166"/>
                  <a:pt x="551166" y="1320903"/>
                  <a:pt x="571514" y="1310378"/>
                </a:cubicBezTo>
                <a:cubicBezTo>
                  <a:pt x="591863" y="1299853"/>
                  <a:pt x="608352" y="1286170"/>
                  <a:pt x="620982" y="1269330"/>
                </a:cubicBezTo>
                <a:cubicBezTo>
                  <a:pt x="633612" y="1252490"/>
                  <a:pt x="642383" y="1233194"/>
                  <a:pt x="647295" y="1211442"/>
                </a:cubicBezTo>
                <a:cubicBezTo>
                  <a:pt x="652207" y="1189690"/>
                  <a:pt x="654663" y="1168289"/>
                  <a:pt x="654663" y="1147239"/>
                </a:cubicBezTo>
                <a:cubicBezTo>
                  <a:pt x="654663" y="1093911"/>
                  <a:pt x="638875" y="1052162"/>
                  <a:pt x="607300" y="1021990"/>
                </a:cubicBezTo>
                <a:cubicBezTo>
                  <a:pt x="575724" y="991818"/>
                  <a:pt x="535729" y="966206"/>
                  <a:pt x="487313" y="945156"/>
                </a:cubicBezTo>
                <a:cubicBezTo>
                  <a:pt x="438898" y="924106"/>
                  <a:pt x="386974" y="903757"/>
                  <a:pt x="331541" y="884110"/>
                </a:cubicBezTo>
                <a:cubicBezTo>
                  <a:pt x="276109" y="864464"/>
                  <a:pt x="224185" y="837449"/>
                  <a:pt x="175770" y="803067"/>
                </a:cubicBezTo>
                <a:cubicBezTo>
                  <a:pt x="127354" y="768685"/>
                  <a:pt x="87358" y="723427"/>
                  <a:pt x="55783" y="667293"/>
                </a:cubicBezTo>
                <a:cubicBezTo>
                  <a:pt x="24208" y="611159"/>
                  <a:pt x="8420" y="536080"/>
                  <a:pt x="8420" y="442055"/>
                </a:cubicBezTo>
                <a:cubicBezTo>
                  <a:pt x="8420" y="381711"/>
                  <a:pt x="16840" y="324875"/>
                  <a:pt x="33680" y="271548"/>
                </a:cubicBezTo>
                <a:cubicBezTo>
                  <a:pt x="50521" y="218221"/>
                  <a:pt x="78588" y="171560"/>
                  <a:pt x="117881" y="131564"/>
                </a:cubicBezTo>
                <a:cubicBezTo>
                  <a:pt x="157175" y="91568"/>
                  <a:pt x="208047" y="59642"/>
                  <a:pt x="270496" y="35785"/>
                </a:cubicBezTo>
                <a:cubicBezTo>
                  <a:pt x="332945" y="11928"/>
                  <a:pt x="409778" y="0"/>
                  <a:pt x="50099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solidFill>
                <a:srgbClr val="FE2A28"/>
              </a:solidFill>
              <a:latin typeface="HelveticaNeueLT Com 67 MdCn" panose="020B0806040702040204" pitchFamily="34" charset="0"/>
            </a:endParaRPr>
          </a:p>
        </p:txBody>
      </p:sp>
      <p:grpSp>
        <p:nvGrpSpPr>
          <p:cNvPr id="10" name="组合 9"/>
          <p:cNvGrpSpPr/>
          <p:nvPr/>
        </p:nvGrpSpPr>
        <p:grpSpPr>
          <a:xfrm>
            <a:off x="1101670" y="5877221"/>
            <a:ext cx="9988658" cy="484203"/>
            <a:chOff x="1177871" y="5808006"/>
            <a:chExt cx="9988658" cy="484203"/>
          </a:xfrm>
          <a:solidFill>
            <a:schemeClr val="accent2"/>
          </a:solidFill>
        </p:grpSpPr>
        <p:sp>
          <p:nvSpPr>
            <p:cNvPr id="9" name="矩形: 圆角 8"/>
            <p:cNvSpPr/>
            <p:nvPr/>
          </p:nvSpPr>
          <p:spPr>
            <a:xfrm>
              <a:off x="1177871" y="5808006"/>
              <a:ext cx="9988658" cy="48420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43096" y="5860601"/>
              <a:ext cx="9629614" cy="369332"/>
            </a:xfrm>
            <a:prstGeom prst="rect">
              <a:avLst/>
            </a:prstGeom>
            <a:grpFill/>
          </p:spPr>
          <p:txBody>
            <a:bodyPr wrap="square">
              <a:spAutoFit/>
            </a:bodyPr>
            <a:lstStyle/>
            <a:p>
              <a:r>
                <a:rPr lang="zh-CN" altLang="en-US" dirty="0"/>
                <a:t> </a:t>
              </a:r>
              <a:r>
                <a:rPr lang="zh-CN" altLang="en-US" b="1" dirty="0">
                  <a:solidFill>
                    <a:schemeClr val="bg1"/>
                  </a:solidFill>
                  <a:latin typeface="微软雅黑" panose="020B0503020204020204" charset="-122"/>
                  <a:ea typeface="微软雅黑" panose="020B0503020204020204" charset="-122"/>
                </a:rPr>
                <a:t>无论是制定团队的工作目标还是员工的绩效目标都必须符合上述原则，五个原则缺一不可。 </a:t>
              </a:r>
              <a:endParaRPr lang="zh-CN" altLang="en-US" b="1" dirty="0">
                <a:solidFill>
                  <a:schemeClr val="bg1"/>
                </a:solidFill>
                <a:latin typeface="微软雅黑" panose="020B0503020204020204" charset="-122"/>
                <a:ea typeface="微软雅黑" panose="020B0503020204020204" charset="-122"/>
              </a:endParaRPr>
            </a:p>
          </p:txBody>
        </p:sp>
      </p:gr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p:cTn id="13" dur="750" fill="hold"/>
                                        <p:tgtEl>
                                          <p:spTgt spid="79"/>
                                        </p:tgtEl>
                                        <p:attrNameLst>
                                          <p:attrName>ppt_w</p:attrName>
                                        </p:attrNameLst>
                                      </p:cBhvr>
                                      <p:tavLst>
                                        <p:tav tm="0">
                                          <p:val>
                                            <p:fltVal val="0"/>
                                          </p:val>
                                        </p:tav>
                                        <p:tav tm="100000">
                                          <p:val>
                                            <p:strVal val="#ppt_w"/>
                                          </p:val>
                                        </p:tav>
                                      </p:tavLst>
                                    </p:anim>
                                    <p:anim calcmode="lin" valueType="num">
                                      <p:cBhvr>
                                        <p:cTn id="14" dur="750" fill="hold"/>
                                        <p:tgtEl>
                                          <p:spTgt spid="79"/>
                                        </p:tgtEl>
                                        <p:attrNameLst>
                                          <p:attrName>ppt_h</p:attrName>
                                        </p:attrNameLst>
                                      </p:cBhvr>
                                      <p:tavLst>
                                        <p:tav tm="0">
                                          <p:val>
                                            <p:fltVal val="0"/>
                                          </p:val>
                                        </p:tav>
                                        <p:tav tm="100000">
                                          <p:val>
                                            <p:strVal val="#ppt_h"/>
                                          </p:val>
                                        </p:tav>
                                      </p:tavLst>
                                    </p:anim>
                                    <p:animEffect transition="in" filter="fade">
                                      <p:cBhvr>
                                        <p:cTn id="15" dur="750"/>
                                        <p:tgtEl>
                                          <p:spTgt spid="79"/>
                                        </p:tgtEl>
                                      </p:cBhvr>
                                    </p:animEffect>
                                  </p:childTnLst>
                                </p:cTn>
                              </p:par>
                              <p:par>
                                <p:cTn id="16" presetID="35" presetClass="path" presetSubtype="0" accel="50000" decel="50000" fill="hold" grpId="1" nodeType="withEffect">
                                  <p:stCondLst>
                                    <p:cond delay="0"/>
                                  </p:stCondLst>
                                  <p:childTnLst>
                                    <p:animMotion origin="layout" path="M 0 3.7037E-6 L 0.12148 3.7037E-6 " pathEditMode="relative" rAng="0" ptsTypes="AA">
                                      <p:cBhvr>
                                        <p:cTn id="17" dur="1250" spd="-100000" fill="hold"/>
                                        <p:tgtEl>
                                          <p:spTgt spid="79"/>
                                        </p:tgtEl>
                                        <p:attrNameLst>
                                          <p:attrName>ppt_x</p:attrName>
                                          <p:attrName>ppt_y</p:attrName>
                                        </p:attrNameLst>
                                      </p:cBhvr>
                                      <p:rCtr x="6068" y="0"/>
                                    </p:animMotion>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p:cTn id="27" dur="500" fill="hold"/>
                                        <p:tgtEl>
                                          <p:spTgt spid="75"/>
                                        </p:tgtEl>
                                        <p:attrNameLst>
                                          <p:attrName>ppt_w</p:attrName>
                                        </p:attrNameLst>
                                      </p:cBhvr>
                                      <p:tavLst>
                                        <p:tav tm="0">
                                          <p:val>
                                            <p:fltVal val="0"/>
                                          </p:val>
                                        </p:tav>
                                        <p:tav tm="100000">
                                          <p:val>
                                            <p:strVal val="#ppt_w"/>
                                          </p:val>
                                        </p:tav>
                                      </p:tavLst>
                                    </p:anim>
                                    <p:anim calcmode="lin" valueType="num">
                                      <p:cBhvr>
                                        <p:cTn id="28" dur="500" fill="hold"/>
                                        <p:tgtEl>
                                          <p:spTgt spid="75"/>
                                        </p:tgtEl>
                                        <p:attrNameLst>
                                          <p:attrName>ppt_h</p:attrName>
                                        </p:attrNameLst>
                                      </p:cBhvr>
                                      <p:tavLst>
                                        <p:tav tm="0">
                                          <p:val>
                                            <p:fltVal val="0"/>
                                          </p:val>
                                        </p:tav>
                                        <p:tav tm="100000">
                                          <p:val>
                                            <p:strVal val="#ppt_h"/>
                                          </p:val>
                                        </p:tav>
                                      </p:tavLst>
                                    </p:anim>
                                    <p:animEffect transition="in" filter="fade">
                                      <p:cBhvr>
                                        <p:cTn id="29" dur="500"/>
                                        <p:tgtEl>
                                          <p:spTgt spid="75"/>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Effect transition="in" filter="fade">
                                      <p:cBhvr>
                                        <p:cTn id="35" dur="500"/>
                                        <p:tgtEl>
                                          <p:spTgt spid="76"/>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p:cTn id="39" dur="500" fill="hold"/>
                                        <p:tgtEl>
                                          <p:spTgt spid="78"/>
                                        </p:tgtEl>
                                        <p:attrNameLst>
                                          <p:attrName>ppt_w</p:attrName>
                                        </p:attrNameLst>
                                      </p:cBhvr>
                                      <p:tavLst>
                                        <p:tav tm="0">
                                          <p:val>
                                            <p:fltVal val="0"/>
                                          </p:val>
                                        </p:tav>
                                        <p:tav tm="100000">
                                          <p:val>
                                            <p:strVal val="#ppt_w"/>
                                          </p:val>
                                        </p:tav>
                                      </p:tavLst>
                                    </p:anim>
                                    <p:anim calcmode="lin" valueType="num">
                                      <p:cBhvr>
                                        <p:cTn id="40" dur="500" fill="hold"/>
                                        <p:tgtEl>
                                          <p:spTgt spid="78"/>
                                        </p:tgtEl>
                                        <p:attrNameLst>
                                          <p:attrName>ppt_h</p:attrName>
                                        </p:attrNameLst>
                                      </p:cBhvr>
                                      <p:tavLst>
                                        <p:tav tm="0">
                                          <p:val>
                                            <p:fltVal val="0"/>
                                          </p:val>
                                        </p:tav>
                                        <p:tav tm="100000">
                                          <p:val>
                                            <p:strVal val="#ppt_h"/>
                                          </p:val>
                                        </p:tav>
                                      </p:tavLst>
                                    </p:anim>
                                    <p:animEffect transition="in" filter="fade">
                                      <p:cBhvr>
                                        <p:cTn id="41" dur="500"/>
                                        <p:tgtEl>
                                          <p:spTgt spid="78"/>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Effect transition="in" filter="fade">
                                      <p:cBhvr>
                                        <p:cTn id="47" dur="500"/>
                                        <p:tgtEl>
                                          <p:spTgt spid="77"/>
                                        </p:tgtEl>
                                      </p:cBhvr>
                                    </p:animEffect>
                                  </p:childTnLst>
                                </p:cTn>
                              </p:par>
                            </p:childTnLst>
                          </p:cTn>
                        </p:par>
                        <p:par>
                          <p:cTn id="48" fill="hold">
                            <p:stCondLst>
                              <p:cond delay="4500"/>
                            </p:stCondLst>
                            <p:childTnLst>
                              <p:par>
                                <p:cTn id="49" presetID="50" presetClass="entr" presetSubtype="0" decel="10000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1000" fill="hold"/>
                                        <p:tgtEl>
                                          <p:spTgt spid="10"/>
                                        </p:tgtEl>
                                        <p:attrNameLst>
                                          <p:attrName>ppt_w</p:attrName>
                                        </p:attrNameLst>
                                      </p:cBhvr>
                                      <p:tavLst>
                                        <p:tav tm="0">
                                          <p:val>
                                            <p:strVal val="#ppt_w+.3"/>
                                          </p:val>
                                        </p:tav>
                                        <p:tav tm="100000">
                                          <p:val>
                                            <p:strVal val="#ppt_w"/>
                                          </p:val>
                                        </p:tav>
                                      </p:tavLst>
                                    </p:anim>
                                    <p:anim calcmode="lin" valueType="num">
                                      <p:cBhvr>
                                        <p:cTn id="52" dur="1000" fill="hold"/>
                                        <p:tgtEl>
                                          <p:spTgt spid="10"/>
                                        </p:tgtEl>
                                        <p:attrNameLst>
                                          <p:attrName>ppt_h</p:attrName>
                                        </p:attrNameLst>
                                      </p:cBhvr>
                                      <p:tavLst>
                                        <p:tav tm="0">
                                          <p:val>
                                            <p:strVal val="#ppt_h"/>
                                          </p:val>
                                        </p:tav>
                                        <p:tav tm="100000">
                                          <p:val>
                                            <p:strVal val="#ppt_h"/>
                                          </p:val>
                                        </p:tav>
                                      </p:tavLst>
                                    </p:anim>
                                    <p:animEffect transition="in" filter="fade">
                                      <p:cBhvr>
                                        <p:cTn id="5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P spid="75" grpId="0"/>
      <p:bldP spid="76" grpId="0"/>
      <p:bldP spid="77" grpId="0"/>
      <p:bldP spid="78" grpId="0"/>
      <p:bldP spid="79" grpId="0" bldLvl="0" animBg="1"/>
      <p:bldP spid="79" grpId="1"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38895" t="22862" r="15910" b="45180"/>
          <a:stretch>
            <a:fillRect/>
          </a:stretch>
        </p:blipFill>
        <p:spPr>
          <a:xfrm>
            <a:off x="1758315" y="1462405"/>
            <a:ext cx="720090" cy="719455"/>
          </a:xfrm>
          <a:prstGeom prst="ellipse">
            <a:avLst/>
          </a:prstGeom>
        </p:spPr>
      </p:pic>
      <p:sp>
        <p:nvSpPr>
          <p:cNvPr id="27" name="对话气泡: 圆角矩形 26"/>
          <p:cNvSpPr/>
          <p:nvPr/>
        </p:nvSpPr>
        <p:spPr>
          <a:xfrm>
            <a:off x="2797175" y="1521460"/>
            <a:ext cx="2743200" cy="601345"/>
          </a:xfrm>
          <a:prstGeom prst="wedgeRoundRectCallout">
            <a:avLst>
              <a:gd name="adj1" fmla="val -54337"/>
              <a:gd name="adj2" fmla="val -7341"/>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8" name="矩形 27"/>
          <p:cNvSpPr/>
          <p:nvPr/>
        </p:nvSpPr>
        <p:spPr>
          <a:xfrm>
            <a:off x="2868295" y="1521460"/>
            <a:ext cx="2600960" cy="583565"/>
          </a:xfrm>
          <a:prstGeom prst="rect">
            <a:avLst/>
          </a:prstGeom>
        </p:spPr>
        <p:txBody>
          <a:bodyPr wrap="square">
            <a:spAutoFit/>
          </a:bodyPr>
          <a:lstStyle/>
          <a:p>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、“你能告诉我，我该走那条路吗？”</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35" name="组合 34"/>
          <p:cNvGrpSpPr/>
          <p:nvPr/>
        </p:nvGrpSpPr>
        <p:grpSpPr>
          <a:xfrm>
            <a:off x="6336477" y="1453175"/>
            <a:ext cx="3787683" cy="720000"/>
            <a:chOff x="1432662" y="2893010"/>
            <a:chExt cx="3787683" cy="72000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12846" r="12846"/>
            <a:stretch>
              <a:fillRect/>
            </a:stretch>
          </p:blipFill>
          <p:spPr>
            <a:xfrm>
              <a:off x="1432662" y="2893010"/>
              <a:ext cx="720000" cy="720000"/>
            </a:xfrm>
            <a:prstGeom prst="ellipse">
              <a:avLst/>
            </a:prstGeom>
          </p:spPr>
        </p:pic>
        <p:grpSp>
          <p:nvGrpSpPr>
            <p:cNvPr id="30" name="组合 29"/>
            <p:cNvGrpSpPr/>
            <p:nvPr/>
          </p:nvGrpSpPr>
          <p:grpSpPr>
            <a:xfrm>
              <a:off x="2477145" y="2893010"/>
              <a:ext cx="2743200" cy="601519"/>
              <a:chOff x="8748793" y="2591131"/>
              <a:chExt cx="2743200" cy="601519"/>
            </a:xfrm>
          </p:grpSpPr>
          <p:sp>
            <p:nvSpPr>
              <p:cNvPr id="31" name="对话气泡: 圆角矩形 30"/>
              <p:cNvSpPr/>
              <p:nvPr/>
            </p:nvSpPr>
            <p:spPr>
              <a:xfrm>
                <a:off x="8748793" y="2591131"/>
                <a:ext cx="2743200" cy="601519"/>
              </a:xfrm>
              <a:prstGeom prst="wedgeRoundRectCallout">
                <a:avLst>
                  <a:gd name="adj1" fmla="val -54337"/>
                  <a:gd name="adj2" fmla="val -7341"/>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2" name="矩形 31"/>
              <p:cNvSpPr/>
              <p:nvPr/>
            </p:nvSpPr>
            <p:spPr>
              <a:xfrm>
                <a:off x="8819827" y="2716226"/>
                <a:ext cx="2601132" cy="337185"/>
              </a:xfrm>
              <a:prstGeom prst="rect">
                <a:avLst/>
              </a:prstGeom>
            </p:spPr>
            <p:txBody>
              <a:bodyPr wrap="square">
                <a:spAutoFit/>
              </a:bodyPr>
              <a:lstStyle/>
              <a:p>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2</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、“你要去哪里呢”</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36" name="组合 35"/>
          <p:cNvGrpSpPr/>
          <p:nvPr/>
        </p:nvGrpSpPr>
        <p:grpSpPr>
          <a:xfrm>
            <a:off x="1753047" y="2418192"/>
            <a:ext cx="3782517" cy="720000"/>
            <a:chOff x="1432662" y="1911958"/>
            <a:chExt cx="3782517" cy="720000"/>
          </a:xfrm>
        </p:grpSpPr>
        <p:pic>
          <p:nvPicPr>
            <p:cNvPr id="37" name="图片 36"/>
            <p:cNvPicPr>
              <a:picLocks noChangeAspect="1"/>
            </p:cNvPicPr>
            <p:nvPr/>
          </p:nvPicPr>
          <p:blipFill rotWithShape="1">
            <a:blip r:embed="rId1">
              <a:extLst>
                <a:ext uri="{28A0092B-C50C-407E-A947-70E740481C1C}">
                  <a14:useLocalDpi xmlns:a14="http://schemas.microsoft.com/office/drawing/2010/main" val="0"/>
                </a:ext>
              </a:extLst>
            </a:blip>
            <a:srcRect l="38895" t="22862" r="15910" b="45180"/>
            <a:stretch>
              <a:fillRect/>
            </a:stretch>
          </p:blipFill>
          <p:spPr>
            <a:xfrm>
              <a:off x="1432662" y="1911958"/>
              <a:ext cx="720000" cy="720000"/>
            </a:xfrm>
            <a:prstGeom prst="ellipse">
              <a:avLst/>
            </a:prstGeom>
          </p:spPr>
        </p:pic>
        <p:grpSp>
          <p:nvGrpSpPr>
            <p:cNvPr id="38" name="组合 37"/>
            <p:cNvGrpSpPr/>
            <p:nvPr/>
          </p:nvGrpSpPr>
          <p:grpSpPr>
            <a:xfrm>
              <a:off x="2471979" y="1971199"/>
              <a:ext cx="2743200" cy="601519"/>
              <a:chOff x="8748793" y="2591131"/>
              <a:chExt cx="2743200" cy="601519"/>
            </a:xfrm>
          </p:grpSpPr>
          <p:sp>
            <p:nvSpPr>
              <p:cNvPr id="39" name="对话气泡: 圆角矩形 38"/>
              <p:cNvSpPr/>
              <p:nvPr/>
            </p:nvSpPr>
            <p:spPr>
              <a:xfrm>
                <a:off x="8748793" y="2591131"/>
                <a:ext cx="2743200" cy="601519"/>
              </a:xfrm>
              <a:prstGeom prst="wedgeRoundRectCallout">
                <a:avLst>
                  <a:gd name="adj1" fmla="val -54337"/>
                  <a:gd name="adj2" fmla="val -7341"/>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0" name="矩形 39"/>
              <p:cNvSpPr/>
              <p:nvPr/>
            </p:nvSpPr>
            <p:spPr>
              <a:xfrm>
                <a:off x="8890861" y="2722613"/>
                <a:ext cx="2601132" cy="337185"/>
              </a:xfrm>
              <a:prstGeom prst="rect">
                <a:avLst/>
              </a:prstGeom>
            </p:spPr>
            <p:txBody>
              <a:bodyPr wrap="square">
                <a:spAutoFit/>
              </a:bodyPr>
              <a:lstStyle/>
              <a:p>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3</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、“我不在乎去哪儿</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41" name="组合 40"/>
          <p:cNvGrpSpPr/>
          <p:nvPr/>
        </p:nvGrpSpPr>
        <p:grpSpPr>
          <a:xfrm>
            <a:off x="6336477" y="2482070"/>
            <a:ext cx="3787683" cy="720000"/>
            <a:chOff x="1432662" y="2893010"/>
            <a:chExt cx="3787683" cy="720000"/>
          </a:xfrm>
        </p:grpSpPr>
        <p:pic>
          <p:nvPicPr>
            <p:cNvPr id="42" name="图片 41"/>
            <p:cNvPicPr>
              <a:picLocks noChangeAspect="1"/>
            </p:cNvPicPr>
            <p:nvPr/>
          </p:nvPicPr>
          <p:blipFill rotWithShape="1">
            <a:blip r:embed="rId2">
              <a:extLst>
                <a:ext uri="{28A0092B-C50C-407E-A947-70E740481C1C}">
                  <a14:useLocalDpi xmlns:a14="http://schemas.microsoft.com/office/drawing/2010/main" val="0"/>
                </a:ext>
              </a:extLst>
            </a:blip>
            <a:srcRect l="12846" r="12846"/>
            <a:stretch>
              <a:fillRect/>
            </a:stretch>
          </p:blipFill>
          <p:spPr>
            <a:xfrm>
              <a:off x="1432662" y="2893010"/>
              <a:ext cx="720000" cy="720000"/>
            </a:xfrm>
            <a:prstGeom prst="ellipse">
              <a:avLst/>
            </a:prstGeom>
          </p:spPr>
        </p:pic>
        <p:grpSp>
          <p:nvGrpSpPr>
            <p:cNvPr id="43" name="组合 42"/>
            <p:cNvGrpSpPr/>
            <p:nvPr/>
          </p:nvGrpSpPr>
          <p:grpSpPr>
            <a:xfrm>
              <a:off x="2477145" y="2893010"/>
              <a:ext cx="2743200" cy="601519"/>
              <a:chOff x="8748793" y="2591131"/>
              <a:chExt cx="2743200" cy="601519"/>
            </a:xfrm>
          </p:grpSpPr>
          <p:sp>
            <p:nvSpPr>
              <p:cNvPr id="44" name="对话气泡: 圆角矩形 43"/>
              <p:cNvSpPr/>
              <p:nvPr/>
            </p:nvSpPr>
            <p:spPr>
              <a:xfrm>
                <a:off x="8748793" y="2591131"/>
                <a:ext cx="2743200" cy="601519"/>
              </a:xfrm>
              <a:prstGeom prst="wedgeRoundRectCallout">
                <a:avLst>
                  <a:gd name="adj1" fmla="val -54337"/>
                  <a:gd name="adj2" fmla="val -7341"/>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5" name="矩形 44"/>
              <p:cNvSpPr/>
              <p:nvPr/>
            </p:nvSpPr>
            <p:spPr>
              <a:xfrm>
                <a:off x="8819827" y="2591131"/>
                <a:ext cx="2601132" cy="583565"/>
              </a:xfrm>
              <a:prstGeom prst="rect">
                <a:avLst/>
              </a:prstGeom>
            </p:spPr>
            <p:txBody>
              <a:bodyPr wrap="square">
                <a:spAutoFit/>
              </a:bodyPr>
              <a:lstStyle/>
              <a:p>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、“那么你走哪条路都可以”</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46" name="组合 45"/>
          <p:cNvGrpSpPr/>
          <p:nvPr/>
        </p:nvGrpSpPr>
        <p:grpSpPr>
          <a:xfrm>
            <a:off x="1758127" y="3374062"/>
            <a:ext cx="3782517" cy="720000"/>
            <a:chOff x="1432662" y="1911958"/>
            <a:chExt cx="3782517" cy="720000"/>
          </a:xfrm>
        </p:grpSpPr>
        <p:pic>
          <p:nvPicPr>
            <p:cNvPr id="47" name="图片 46"/>
            <p:cNvPicPr>
              <a:picLocks noChangeAspect="1"/>
            </p:cNvPicPr>
            <p:nvPr/>
          </p:nvPicPr>
          <p:blipFill rotWithShape="1">
            <a:blip r:embed="rId1">
              <a:extLst>
                <a:ext uri="{28A0092B-C50C-407E-A947-70E740481C1C}">
                  <a14:useLocalDpi xmlns:a14="http://schemas.microsoft.com/office/drawing/2010/main" val="0"/>
                </a:ext>
              </a:extLst>
            </a:blip>
            <a:srcRect l="38895" t="22862" r="15910" b="45180"/>
            <a:stretch>
              <a:fillRect/>
            </a:stretch>
          </p:blipFill>
          <p:spPr>
            <a:xfrm>
              <a:off x="1432662" y="1911958"/>
              <a:ext cx="720000" cy="720000"/>
            </a:xfrm>
            <a:prstGeom prst="ellipse">
              <a:avLst/>
            </a:prstGeom>
          </p:spPr>
        </p:pic>
        <p:grpSp>
          <p:nvGrpSpPr>
            <p:cNvPr id="48" name="组合 47"/>
            <p:cNvGrpSpPr/>
            <p:nvPr/>
          </p:nvGrpSpPr>
          <p:grpSpPr>
            <a:xfrm>
              <a:off x="2471979" y="1971199"/>
              <a:ext cx="2743200" cy="601519"/>
              <a:chOff x="8748793" y="2591131"/>
              <a:chExt cx="2743200" cy="601519"/>
            </a:xfrm>
          </p:grpSpPr>
          <p:sp>
            <p:nvSpPr>
              <p:cNvPr id="49" name="对话气泡: 圆角矩形 48"/>
              <p:cNvSpPr/>
              <p:nvPr/>
            </p:nvSpPr>
            <p:spPr>
              <a:xfrm>
                <a:off x="8748793" y="2591131"/>
                <a:ext cx="2743200" cy="601519"/>
              </a:xfrm>
              <a:prstGeom prst="wedgeRoundRectCallout">
                <a:avLst>
                  <a:gd name="adj1" fmla="val -54337"/>
                  <a:gd name="adj2" fmla="val -7341"/>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0" name="矩形 49"/>
              <p:cNvSpPr/>
              <p:nvPr/>
            </p:nvSpPr>
            <p:spPr>
              <a:xfrm>
                <a:off x="8819827" y="2591131"/>
                <a:ext cx="2601132" cy="583565"/>
              </a:xfrm>
              <a:prstGeom prst="rect">
                <a:avLst/>
              </a:prstGeom>
            </p:spPr>
            <p:txBody>
              <a:bodyPr wrap="square">
                <a:spAutoFit/>
              </a:bodyPr>
              <a:lstStyle/>
              <a:p>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5</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、“只要能到个地方就行，”爱丽丝解释</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12" name="组合 11"/>
          <p:cNvGrpSpPr/>
          <p:nvPr/>
        </p:nvGrpSpPr>
        <p:grpSpPr>
          <a:xfrm>
            <a:off x="3084475" y="4371454"/>
            <a:ext cx="5478651" cy="495946"/>
            <a:chOff x="5870855" y="2442959"/>
            <a:chExt cx="5478651" cy="495946"/>
          </a:xfrm>
        </p:grpSpPr>
        <p:grpSp>
          <p:nvGrpSpPr>
            <p:cNvPr id="11" name="组合 10"/>
            <p:cNvGrpSpPr/>
            <p:nvPr/>
          </p:nvGrpSpPr>
          <p:grpSpPr>
            <a:xfrm>
              <a:off x="5870855" y="2442959"/>
              <a:ext cx="5478651" cy="495946"/>
              <a:chOff x="5816611" y="2420609"/>
              <a:chExt cx="5478651" cy="495946"/>
            </a:xfrm>
          </p:grpSpPr>
          <p:sp>
            <p:nvSpPr>
              <p:cNvPr id="9" name="矩形: 圆角 8"/>
              <p:cNvSpPr/>
              <p:nvPr/>
            </p:nvSpPr>
            <p:spPr>
              <a:xfrm>
                <a:off x="5816611" y="2420609"/>
                <a:ext cx="5478651" cy="495946"/>
              </a:xfrm>
              <a:prstGeom prst="roundRect">
                <a:avLst>
                  <a:gd name="adj" fmla="val 50000"/>
                </a:avLst>
              </a:prstGeom>
              <a:solidFill>
                <a:srgbClr val="F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 name="矩形 6"/>
              <p:cNvSpPr/>
              <p:nvPr/>
            </p:nvSpPr>
            <p:spPr>
              <a:xfrm>
                <a:off x="6271664" y="2468527"/>
                <a:ext cx="4163319" cy="400110"/>
              </a:xfrm>
              <a:prstGeom prst="rect">
                <a:avLst/>
              </a:prstGeom>
            </p:spPr>
            <p:txBody>
              <a:bodyPr wrap="none">
                <a:spAutoFit/>
              </a:bodyPr>
              <a:lstStyle/>
              <a:p>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Smart</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管理的</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Specific</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原则告诉我们</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51" name="business-idea_65046"/>
            <p:cNvSpPr>
              <a:spLocks noChangeAspect="1"/>
            </p:cNvSpPr>
            <p:nvPr/>
          </p:nvSpPr>
          <p:spPr bwMode="auto">
            <a:xfrm>
              <a:off x="10488873" y="2443084"/>
              <a:ext cx="418577" cy="425678"/>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rgbClr val="FFC000"/>
            </a:solidFill>
            <a:ln>
              <a:noFill/>
            </a:ln>
          </p:spPr>
        </p:sp>
      </p:grpSp>
      <p:sp>
        <p:nvSpPr>
          <p:cNvPr id="13" name="矩形 12"/>
          <p:cNvSpPr/>
          <p:nvPr/>
        </p:nvSpPr>
        <p:spPr>
          <a:xfrm>
            <a:off x="2682240" y="5119370"/>
            <a:ext cx="6418580" cy="1271270"/>
          </a:xfrm>
          <a:prstGeom prst="rect">
            <a:avLst/>
          </a:prstGeom>
        </p:spPr>
        <p:txBody>
          <a:bodyPr wrap="square">
            <a:spAutoFit/>
          </a:bodyPr>
          <a:lstStyle/>
          <a:p>
            <a:pPr lvl="0" fontAlgn="base">
              <a:lnSpc>
                <a:spcPct val="120000"/>
              </a:lnSpc>
              <a:spcBef>
                <a:spcPct val="0"/>
              </a:spcBef>
              <a:spcAft>
                <a:spcPct val="0"/>
              </a:spcAft>
            </a:pPr>
            <a:r>
              <a:rPr lang="zh-CN" altLang="en-US" sz="1600" b="1" dirty="0">
                <a:solidFill>
                  <a:srgbClr val="FE2A28"/>
                </a:solidFill>
                <a:latin typeface="微软雅黑" panose="020B0503020204020204" charset="-122"/>
                <a:ea typeface="微软雅黑" panose="020B0503020204020204" charset="-122"/>
                <a:cs typeface="微软雅黑" panose="020B0503020204020204" charset="-122"/>
              </a:rPr>
              <a:t>人要有明确的目标，当一个人没有明确的目标的时候，自己不知道该怎么做，别人也无法帮到你！</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天助先要自助，当自己没有清晰的目标方向的时候，别人说的再好也是别人的观点，不能转化自己的有效行动。 </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p:txBody>
          <a:bodyPr/>
          <a:lstStyle/>
          <a:p>
            <a:r>
              <a:rPr lang="zh-CN" altLang="en-US">
                <a:cs typeface="微软雅黑" panose="020B0503020204020204" charset="-122"/>
              </a:rPr>
              <a:t>应用案例一</a:t>
            </a:r>
            <a:endParaRPr lang="zh-CN" altLang="en-US">
              <a:cs typeface="微软雅黑" panose="020B0503020204020204" charset="-122"/>
            </a:endParaRPr>
          </a:p>
        </p:txBody>
      </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0-#ppt_w/2"/>
                                          </p:val>
                                        </p:tav>
                                        <p:tav tm="100000">
                                          <p:val>
                                            <p:strVal val="#ppt_x"/>
                                          </p:val>
                                        </p:tav>
                                      </p:tavLst>
                                    </p:anim>
                                    <p:anim calcmode="lin" valueType="num">
                                      <p:cBhvr additive="base">
                                        <p:cTn id="8" dur="75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750" fill="hold"/>
                                        <p:tgtEl>
                                          <p:spTgt spid="36"/>
                                        </p:tgtEl>
                                        <p:attrNameLst>
                                          <p:attrName>ppt_x</p:attrName>
                                        </p:attrNameLst>
                                      </p:cBhvr>
                                      <p:tavLst>
                                        <p:tav tm="0">
                                          <p:val>
                                            <p:strVal val="0-#ppt_w/2"/>
                                          </p:val>
                                        </p:tav>
                                        <p:tav tm="100000">
                                          <p:val>
                                            <p:strVal val="#ppt_x"/>
                                          </p:val>
                                        </p:tav>
                                      </p:tavLst>
                                    </p:anim>
                                    <p:anim calcmode="lin" valueType="num">
                                      <p:cBhvr additive="base">
                                        <p:cTn id="13" dur="75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100000"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750" fill="hold"/>
                                        <p:tgtEl>
                                          <p:spTgt spid="41"/>
                                        </p:tgtEl>
                                        <p:attrNameLst>
                                          <p:attrName>ppt_x</p:attrName>
                                        </p:attrNameLst>
                                      </p:cBhvr>
                                      <p:tavLst>
                                        <p:tav tm="0">
                                          <p:val>
                                            <p:strVal val="0-#ppt_w/2"/>
                                          </p:val>
                                        </p:tav>
                                        <p:tav tm="100000">
                                          <p:val>
                                            <p:strVal val="#ppt_x"/>
                                          </p:val>
                                        </p:tav>
                                      </p:tavLst>
                                    </p:anim>
                                    <p:anim calcmode="lin" valueType="num">
                                      <p:cBhvr additive="base">
                                        <p:cTn id="18" dur="750" fill="hold"/>
                                        <p:tgtEl>
                                          <p:spTgt spid="41"/>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decel="10000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750" fill="hold"/>
                                        <p:tgtEl>
                                          <p:spTgt spid="46"/>
                                        </p:tgtEl>
                                        <p:attrNameLst>
                                          <p:attrName>ppt_x</p:attrName>
                                        </p:attrNameLst>
                                      </p:cBhvr>
                                      <p:tavLst>
                                        <p:tav tm="0">
                                          <p:val>
                                            <p:strVal val="0-#ppt_w/2"/>
                                          </p:val>
                                        </p:tav>
                                        <p:tav tm="100000">
                                          <p:val>
                                            <p:strVal val="#ppt_x"/>
                                          </p:val>
                                        </p:tav>
                                      </p:tavLst>
                                    </p:anim>
                                    <p:anim calcmode="lin" valueType="num">
                                      <p:cBhvr additive="base">
                                        <p:cTn id="23" dur="750" fill="hold"/>
                                        <p:tgtEl>
                                          <p:spTgt spid="46"/>
                                        </p:tgtEl>
                                        <p:attrNameLst>
                                          <p:attrName>ppt_y</p:attrName>
                                        </p:attrNameLst>
                                      </p:cBhvr>
                                      <p:tavLst>
                                        <p:tav tm="0">
                                          <p:val>
                                            <p:strVal val="#ppt_y"/>
                                          </p:val>
                                        </p:tav>
                                        <p:tav tm="100000">
                                          <p:val>
                                            <p:strVal val="#ppt_y"/>
                                          </p:val>
                                        </p:tav>
                                      </p:tavLst>
                                    </p:anim>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400" fill="hold"/>
                                        <p:tgtEl>
                                          <p:spTgt spid="12"/>
                                        </p:tgtEl>
                                        <p:attrNameLst>
                                          <p:attrName>ppt_w</p:attrName>
                                        </p:attrNameLst>
                                      </p:cBhvr>
                                      <p:tavLst>
                                        <p:tav tm="0">
                                          <p:val>
                                            <p:fltVal val="0"/>
                                          </p:val>
                                        </p:tav>
                                        <p:tav tm="100000">
                                          <p:val>
                                            <p:strVal val="#ppt_w"/>
                                          </p:val>
                                        </p:tav>
                                      </p:tavLst>
                                    </p:anim>
                                    <p:anim calcmode="lin" valueType="num">
                                      <p:cBhvr>
                                        <p:cTn id="27" dur="400" fill="hold"/>
                                        <p:tgtEl>
                                          <p:spTgt spid="12"/>
                                        </p:tgtEl>
                                        <p:attrNameLst>
                                          <p:attrName>ppt_h</p:attrName>
                                        </p:attrNameLst>
                                      </p:cBhvr>
                                      <p:tavLst>
                                        <p:tav tm="0">
                                          <p:val>
                                            <p:fltVal val="0"/>
                                          </p:val>
                                        </p:tav>
                                        <p:tav tm="100000">
                                          <p:val>
                                            <p:strVal val="#ppt_h"/>
                                          </p:val>
                                        </p:tav>
                                      </p:tavLst>
                                    </p:anim>
                                    <p:animEffect transition="in" filter="fade">
                                      <p:cBhvr>
                                        <p:cTn id="28" dur="400"/>
                                        <p:tgtEl>
                                          <p:spTgt spid="12"/>
                                        </p:tgtEl>
                                      </p:cBhvr>
                                    </p:animEffect>
                                  </p:childTnLst>
                                </p:cTn>
                              </p:par>
                              <p:par>
                                <p:cTn id="29" presetID="6" presetClass="emph" presetSubtype="0" fill="hold" nodeType="withEffect">
                                  <p:stCondLst>
                                    <p:cond delay="400"/>
                                  </p:stCondLst>
                                  <p:childTnLst>
                                    <p:animScale>
                                      <p:cBhvr>
                                        <p:cTn id="30" dur="200" fill="hold"/>
                                        <p:tgtEl>
                                          <p:spTgt spid="12"/>
                                        </p:tgtEl>
                                      </p:cBhvr>
                                      <p:by x="110000" y="110000"/>
                                    </p:animScale>
                                  </p:childTnLst>
                                </p:cTn>
                              </p:par>
                              <p:par>
                                <p:cTn id="31" presetID="6" presetClass="emph" presetSubtype="0" fill="hold" nodeType="withEffect">
                                  <p:stCondLst>
                                    <p:cond delay="600"/>
                                  </p:stCondLst>
                                  <p:childTnLst>
                                    <p:animScale>
                                      <p:cBhvr>
                                        <p:cTn id="32" dur="300" fill="hold"/>
                                        <p:tgtEl>
                                          <p:spTgt spid="12"/>
                                        </p:tgtEl>
                                      </p:cBhvr>
                                      <p:by x="90000" y="90000"/>
                                    </p:animScale>
                                  </p:childTnLst>
                                </p:cTn>
                              </p:par>
                            </p:childTnLst>
                          </p:cTn>
                        </p:par>
                        <p:par>
                          <p:cTn id="33" fill="hold">
                            <p:stCondLst>
                              <p:cond delay="4000"/>
                            </p:stCondLst>
                            <p:childTnLst>
                              <p:par>
                                <p:cTn id="34" presetID="50" presetClass="entr" presetSubtype="0" decel="10000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strVal val="#ppt_w+.3"/>
                                          </p:val>
                                        </p:tav>
                                        <p:tav tm="100000">
                                          <p:val>
                                            <p:strVal val="#ppt_w"/>
                                          </p:val>
                                        </p:tav>
                                      </p:tavLst>
                                    </p:anim>
                                    <p:anim calcmode="lin" valueType="num">
                                      <p:cBhvr>
                                        <p:cTn id="37" dur="1000" fill="hold"/>
                                        <p:tgtEl>
                                          <p:spTgt spid="13"/>
                                        </p:tgtEl>
                                        <p:attrNameLst>
                                          <p:attrName>ppt_h</p:attrName>
                                        </p:attrNameLst>
                                      </p:cBhvr>
                                      <p:tavLst>
                                        <p:tav tm="0">
                                          <p:val>
                                            <p:strVal val="#ppt_h"/>
                                          </p:val>
                                        </p:tav>
                                        <p:tav tm="100000">
                                          <p:val>
                                            <p:strVal val="#ppt_h"/>
                                          </p:val>
                                        </p:tav>
                                      </p:tavLst>
                                    </p:anim>
                                    <p:animEffect transition="in" filter="fade">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761631" y="1463189"/>
            <a:ext cx="3081298" cy="451115"/>
            <a:chOff x="3760553" y="478589"/>
            <a:chExt cx="3081298" cy="451115"/>
          </a:xfrm>
        </p:grpSpPr>
        <p:sp>
          <p:nvSpPr>
            <p:cNvPr id="38" name="任意多边形: 形状 37"/>
            <p:cNvSpPr/>
            <p:nvPr/>
          </p:nvSpPr>
          <p:spPr>
            <a:xfrm>
              <a:off x="3760553" y="478589"/>
              <a:ext cx="3081298" cy="451115"/>
            </a:xfrm>
            <a:custGeom>
              <a:avLst/>
              <a:gdLst>
                <a:gd name="connsiteX0" fmla="*/ 0 w 3081298"/>
                <a:gd name="connsiteY0" fmla="*/ 0 h 451115"/>
                <a:gd name="connsiteX1" fmla="*/ 3081298 w 3081298"/>
                <a:gd name="connsiteY1" fmla="*/ 0 h 451115"/>
                <a:gd name="connsiteX2" fmla="*/ 2877832 w 3081298"/>
                <a:gd name="connsiteY2" fmla="*/ 225558 h 451115"/>
                <a:gd name="connsiteX3" fmla="*/ 3081297 w 3081298"/>
                <a:gd name="connsiteY3" fmla="*/ 451115 h 451115"/>
                <a:gd name="connsiteX4" fmla="*/ 0 w 3081298"/>
                <a:gd name="connsiteY4" fmla="*/ 451115 h 451115"/>
                <a:gd name="connsiteX5" fmla="*/ 0 w 3081298"/>
                <a:gd name="connsiteY5" fmla="*/ 0 h 45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1298" h="451115">
                  <a:moveTo>
                    <a:pt x="0" y="0"/>
                  </a:moveTo>
                  <a:lnTo>
                    <a:pt x="3081298" y="0"/>
                  </a:lnTo>
                  <a:lnTo>
                    <a:pt x="2877832" y="225558"/>
                  </a:lnTo>
                  <a:lnTo>
                    <a:pt x="3081297" y="451115"/>
                  </a:lnTo>
                  <a:lnTo>
                    <a:pt x="0" y="451115"/>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1" name="矩形 40"/>
            <p:cNvSpPr/>
            <p:nvPr/>
          </p:nvSpPr>
          <p:spPr>
            <a:xfrm>
              <a:off x="4211581" y="515471"/>
              <a:ext cx="2082621" cy="369332"/>
            </a:xfrm>
            <a:prstGeom prst="rect">
              <a:avLst/>
            </a:prstGeom>
          </p:spPr>
          <p:txBody>
            <a:bodyPr wrap="none">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费罗伦丝</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查德威克</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 name="文本框 2"/>
          <p:cNvSpPr txBox="1"/>
          <p:nvPr/>
        </p:nvSpPr>
        <p:spPr>
          <a:xfrm>
            <a:off x="1212850" y="2218055"/>
            <a:ext cx="9841230" cy="2306955"/>
          </a:xfrm>
          <a:prstGeom prst="rect">
            <a:avLst/>
          </a:prstGeom>
          <a:noFill/>
        </p:spPr>
        <p:txBody>
          <a:bodyPr wrap="none" rtlCol="0" anchor="t">
            <a:spAutoFit/>
          </a:bodyPr>
          <a:lstStyle/>
          <a:p>
            <a:pPr algn="l"/>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一位名叫叫费罗伦丝</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查德威克女士，要游泳横跨加利福尼亚海岸从西向东</a:t>
            </a:r>
            <a:endPar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时间一个钟头一个钟头过去，千千万万人在电视上注视着她，鲨鱼靠近了她，被人开枪吓跑了</a:t>
            </a:r>
            <a:endPar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但她仍在坚持，</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15</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个钟头之后，她被冰冷的海水冻得浑身发麻，大家向她呼喊告诉她海岸很近了</a:t>
            </a:r>
            <a:endPar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叫她不要放弃。</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rPr>
              <a:t>但她朝加州海岸望去，除了浓雾什么也看不到</a:t>
            </a:r>
            <a:endParaRPr lang="zh-CN" altLang="en-US"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endPar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几分钟后无奈身体原因放弃了，在接受采访时</a:t>
            </a:r>
            <a:r>
              <a:rPr lang="zh-CN" altLang="en-US" kern="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不加思索地对记者说</a:t>
            </a:r>
            <a:endParaRPr lang="zh-CN" altLang="en-US" kern="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algn="l"/>
            <a:r>
              <a:rPr lang="zh-CN" altLang="en-US" kern="0" noProof="0" dirty="0">
                <a:ln>
                  <a:noFill/>
                </a:ln>
                <a:solidFill>
                  <a:schemeClr val="accent2"/>
                </a:solidFill>
                <a:effectLst/>
                <a:uLnTx/>
                <a:uFillTx/>
                <a:latin typeface="微软雅黑" panose="020B0503020204020204" charset="-122"/>
                <a:ea typeface="微软雅黑" panose="020B0503020204020204" charset="-122"/>
                <a:cs typeface="微软雅黑" panose="020B0503020204020204" charset="-122"/>
                <a:sym typeface="+mn-ea"/>
              </a:rPr>
              <a:t>——说实在的，我不是为自己找借口。如果当时我看见陆地，也许我能坚持下来。</a:t>
            </a:r>
            <a:endParaRPr kumimoji="0" lang="zh-CN" altLang="en-US"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algn="l"/>
            <a:endParaRPr kumimoji="0" lang="zh-CN" altLang="en-US"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13" name="组合 12"/>
          <p:cNvGrpSpPr/>
          <p:nvPr/>
        </p:nvGrpSpPr>
        <p:grpSpPr>
          <a:xfrm>
            <a:off x="3324527" y="4691246"/>
            <a:ext cx="5618136" cy="495946"/>
            <a:chOff x="3153906" y="1355204"/>
            <a:chExt cx="5618136" cy="495946"/>
          </a:xfrm>
        </p:grpSpPr>
        <p:grpSp>
          <p:nvGrpSpPr>
            <p:cNvPr id="14" name="组合 13"/>
            <p:cNvGrpSpPr/>
            <p:nvPr/>
          </p:nvGrpSpPr>
          <p:grpSpPr>
            <a:xfrm>
              <a:off x="3153906" y="1355204"/>
              <a:ext cx="5618136" cy="495946"/>
              <a:chOff x="3099662" y="1332854"/>
              <a:chExt cx="5618136" cy="495946"/>
            </a:xfrm>
          </p:grpSpPr>
          <p:sp>
            <p:nvSpPr>
              <p:cNvPr id="16" name="矩形: 圆角 15"/>
              <p:cNvSpPr/>
              <p:nvPr/>
            </p:nvSpPr>
            <p:spPr>
              <a:xfrm>
                <a:off x="3099662" y="1332854"/>
                <a:ext cx="5618136" cy="495946"/>
              </a:xfrm>
              <a:prstGeom prst="roundRect">
                <a:avLst>
                  <a:gd name="adj" fmla="val 50000"/>
                </a:avLst>
              </a:prstGeom>
              <a:solidFill>
                <a:srgbClr val="F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7" name="矩形 16"/>
              <p:cNvSpPr/>
              <p:nvPr/>
            </p:nvSpPr>
            <p:spPr>
              <a:xfrm>
                <a:off x="3267406" y="1367988"/>
                <a:ext cx="4626588" cy="400110"/>
              </a:xfrm>
              <a:prstGeom prst="rect">
                <a:avLst/>
              </a:prstGeom>
            </p:spPr>
            <p:txBody>
              <a:bodyPr wrap="none">
                <a:spAutoFit/>
              </a:bodyPr>
              <a:lstStyle/>
              <a:p>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Smart</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管理的</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Measurable</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原则告诉我们</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15" name="business-idea_65046"/>
            <p:cNvSpPr>
              <a:spLocks noChangeAspect="1"/>
            </p:cNvSpPr>
            <p:nvPr/>
          </p:nvSpPr>
          <p:spPr bwMode="auto">
            <a:xfrm>
              <a:off x="7948238" y="1377554"/>
              <a:ext cx="418577" cy="425678"/>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rgbClr val="FFC000"/>
            </a:solidFill>
            <a:ln>
              <a:noFill/>
            </a:ln>
          </p:spPr>
        </p:sp>
      </p:grpSp>
      <p:sp>
        <p:nvSpPr>
          <p:cNvPr id="4" name="文本框 3"/>
          <p:cNvSpPr txBox="1"/>
          <p:nvPr/>
        </p:nvSpPr>
        <p:spPr>
          <a:xfrm>
            <a:off x="3492500" y="5549265"/>
            <a:ext cx="5572125" cy="645160"/>
          </a:xfrm>
          <a:prstGeom prst="rect">
            <a:avLst/>
          </a:prstGeom>
          <a:noFill/>
        </p:spPr>
        <p:txBody>
          <a:bodyPr wrap="square" rtlCol="0" anchor="t">
            <a:spAutoFit/>
          </a:bodyPr>
          <a:lstStyle/>
          <a:p>
            <a:r>
              <a:rPr lang="zh-CN" altLang="en-US" b="1" dirty="0">
                <a:solidFill>
                  <a:srgbClr val="FE2A28"/>
                </a:solidFill>
                <a:latin typeface="微软雅黑" panose="020B0503020204020204" charset="-122"/>
                <a:ea typeface="微软雅黑" panose="020B0503020204020204" charset="-122"/>
                <a:sym typeface="+mn-ea"/>
              </a:rPr>
              <a:t>目标要看的见，够得着，才能成为一个有效的目标，才会形成动力，帮助人们获得自己想要的结果。</a:t>
            </a:r>
            <a:endParaRPr lang="zh-CN" altLang="en-US" b="1" dirty="0">
              <a:solidFill>
                <a:srgbClr val="FE2A28"/>
              </a:solidFill>
              <a:latin typeface="微软雅黑" panose="020B0503020204020204" charset="-122"/>
              <a:ea typeface="微软雅黑" panose="020B0503020204020204" charset="-122"/>
              <a:sym typeface="+mn-ea"/>
            </a:endParaRPr>
          </a:p>
        </p:txBody>
      </p:sp>
      <p:sp>
        <p:nvSpPr>
          <p:cNvPr id="6" name="标题 5"/>
          <p:cNvSpPr>
            <a:spLocks noGrp="1"/>
          </p:cNvSpPr>
          <p:nvPr>
            <p:ph type="title"/>
          </p:nvPr>
        </p:nvSpPr>
        <p:spPr/>
        <p:txBody>
          <a:bodyPr/>
          <a:lstStyle/>
          <a:p>
            <a:r>
              <a:rPr lang="zh-CN" altLang="en-US">
                <a:cs typeface="微软雅黑" panose="020B0503020204020204" charset="-122"/>
              </a:rPr>
              <a:t>应用案例二</a:t>
            </a:r>
            <a:endParaRPr lang="zh-CN" altLang="en-US">
              <a:cs typeface="微软雅黑" panose="020B0503020204020204" charset="-122"/>
            </a:endParaRPr>
          </a:p>
        </p:txBody>
      </p:sp>
      <p:sp>
        <p:nvSpPr>
          <p:cNvPr id="7"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400" fill="hold"/>
                                        <p:tgtEl>
                                          <p:spTgt spid="13"/>
                                        </p:tgtEl>
                                        <p:attrNameLst>
                                          <p:attrName>ppt_w</p:attrName>
                                        </p:attrNameLst>
                                      </p:cBhvr>
                                      <p:tavLst>
                                        <p:tav tm="0">
                                          <p:val>
                                            <p:fltVal val="0"/>
                                          </p:val>
                                        </p:tav>
                                        <p:tav tm="100000">
                                          <p:val>
                                            <p:strVal val="#ppt_w"/>
                                          </p:val>
                                        </p:tav>
                                      </p:tavLst>
                                    </p:anim>
                                    <p:anim calcmode="lin" valueType="num">
                                      <p:cBhvr>
                                        <p:cTn id="8" dur="400" fill="hold"/>
                                        <p:tgtEl>
                                          <p:spTgt spid="13"/>
                                        </p:tgtEl>
                                        <p:attrNameLst>
                                          <p:attrName>ppt_h</p:attrName>
                                        </p:attrNameLst>
                                      </p:cBhvr>
                                      <p:tavLst>
                                        <p:tav tm="0">
                                          <p:val>
                                            <p:fltVal val="0"/>
                                          </p:val>
                                        </p:tav>
                                        <p:tav tm="100000">
                                          <p:val>
                                            <p:strVal val="#ppt_h"/>
                                          </p:val>
                                        </p:tav>
                                      </p:tavLst>
                                    </p:anim>
                                    <p:animEffect transition="in" filter="fade">
                                      <p:cBhvr>
                                        <p:cTn id="9" dur="400"/>
                                        <p:tgtEl>
                                          <p:spTgt spid="13"/>
                                        </p:tgtEl>
                                      </p:cBhvr>
                                    </p:animEffect>
                                  </p:childTnLst>
                                </p:cTn>
                              </p:par>
                              <p:par>
                                <p:cTn id="10" presetID="6" presetClass="emph" presetSubtype="0" fill="hold" nodeType="withEffect">
                                  <p:stCondLst>
                                    <p:cond delay="400"/>
                                  </p:stCondLst>
                                  <p:childTnLst>
                                    <p:animScale>
                                      <p:cBhvr>
                                        <p:cTn id="11" dur="200" fill="hold"/>
                                        <p:tgtEl>
                                          <p:spTgt spid="13"/>
                                        </p:tgtEl>
                                      </p:cBhvr>
                                      <p:by x="110000" y="110000"/>
                                    </p:animScale>
                                  </p:childTnLst>
                                </p:cTn>
                              </p:par>
                              <p:par>
                                <p:cTn id="12" presetID="6" presetClass="emph" presetSubtype="0" fill="hold" nodeType="withEffect">
                                  <p:stCondLst>
                                    <p:cond delay="600"/>
                                  </p:stCondLst>
                                  <p:childTnLst>
                                    <p:animScale>
                                      <p:cBhvr>
                                        <p:cTn id="13" dur="300" fill="hold"/>
                                        <p:tgtEl>
                                          <p:spTgt spid="1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61631" y="1463189"/>
            <a:ext cx="3081298" cy="451115"/>
            <a:chOff x="3760553" y="478589"/>
            <a:chExt cx="3081298" cy="451115"/>
          </a:xfrm>
          <a:solidFill>
            <a:schemeClr val="accent5"/>
          </a:solidFill>
        </p:grpSpPr>
        <p:sp>
          <p:nvSpPr>
            <p:cNvPr id="26" name="任意多边形: 形状 25"/>
            <p:cNvSpPr/>
            <p:nvPr/>
          </p:nvSpPr>
          <p:spPr>
            <a:xfrm>
              <a:off x="3760553" y="478589"/>
              <a:ext cx="3081298" cy="451115"/>
            </a:xfrm>
            <a:custGeom>
              <a:avLst/>
              <a:gdLst>
                <a:gd name="connsiteX0" fmla="*/ 0 w 3081298"/>
                <a:gd name="connsiteY0" fmla="*/ 0 h 451115"/>
                <a:gd name="connsiteX1" fmla="*/ 3081298 w 3081298"/>
                <a:gd name="connsiteY1" fmla="*/ 0 h 451115"/>
                <a:gd name="connsiteX2" fmla="*/ 2877832 w 3081298"/>
                <a:gd name="connsiteY2" fmla="*/ 225558 h 451115"/>
                <a:gd name="connsiteX3" fmla="*/ 3081297 w 3081298"/>
                <a:gd name="connsiteY3" fmla="*/ 451115 h 451115"/>
                <a:gd name="connsiteX4" fmla="*/ 0 w 3081298"/>
                <a:gd name="connsiteY4" fmla="*/ 451115 h 451115"/>
                <a:gd name="connsiteX5" fmla="*/ 0 w 3081298"/>
                <a:gd name="connsiteY5" fmla="*/ 0 h 45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1298" h="451115">
                  <a:moveTo>
                    <a:pt x="0" y="0"/>
                  </a:moveTo>
                  <a:lnTo>
                    <a:pt x="3081298" y="0"/>
                  </a:lnTo>
                  <a:lnTo>
                    <a:pt x="2877832" y="225558"/>
                  </a:lnTo>
                  <a:lnTo>
                    <a:pt x="3081297" y="451115"/>
                  </a:lnTo>
                  <a:lnTo>
                    <a:pt x="0" y="4511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211581" y="515471"/>
              <a:ext cx="1569660" cy="369332"/>
            </a:xfrm>
            <a:prstGeom prst="rect">
              <a:avLst/>
            </a:prstGeom>
            <a:grpFill/>
          </p:spPr>
          <p:txBody>
            <a:bodyPr wrap="none">
              <a:spAutoFit/>
            </a:bodyPr>
            <a:lstStyle/>
            <a:p>
              <a:r>
                <a:rPr lang="zh-CN" altLang="en-US" dirty="0">
                  <a:solidFill>
                    <a:schemeClr val="bg1"/>
                  </a:solidFill>
                  <a:latin typeface="微软雅黑" panose="020B0503020204020204" charset="-122"/>
                  <a:ea typeface="微软雅黑" panose="020B0503020204020204" charset="-122"/>
                </a:rPr>
                <a:t>美国假日酒店</a:t>
              </a:r>
              <a:endParaRPr lang="zh-CN" altLang="en-US" dirty="0">
                <a:solidFill>
                  <a:schemeClr val="bg1"/>
                </a:solidFill>
                <a:latin typeface="微软雅黑" panose="020B0503020204020204" charset="-122"/>
                <a:ea typeface="微软雅黑" panose="020B0503020204020204" charset="-122"/>
              </a:endParaRPr>
            </a:p>
          </p:txBody>
        </p:sp>
      </p:grpSp>
      <p:sp>
        <p:nvSpPr>
          <p:cNvPr id="28" name="Text Box 5"/>
          <p:cNvSpPr txBox="1">
            <a:spLocks noChangeArrowheads="1"/>
          </p:cNvSpPr>
          <p:nvPr/>
        </p:nvSpPr>
        <p:spPr bwMode="auto">
          <a:xfrm>
            <a:off x="795020" y="2159000"/>
            <a:ext cx="5245100" cy="269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5000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凯蒙斯·威尔逊先生创建了第一个假日酒店，不到</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20</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年间，他就把假日酒店开到了</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1000</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家，遍布全美国高速公路可以通达的每个地方，并走向全世界。</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fontAlgn="base">
              <a:lnSpc>
                <a:spcPct val="120000"/>
              </a:lnSpc>
              <a:spcBef>
                <a:spcPct val="5000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后来公司的业务范围扩展，</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将原定的“旅</a:t>
            </a:r>
            <a:r>
              <a:rPr lang="zh-CN" altLang="en-US" sz="1600" b="1" dirty="0">
                <a:solidFill>
                  <a:schemeClr val="accent2"/>
                </a:solidFill>
                <a:latin typeface="微软雅黑" panose="020B0503020204020204" charset="-122"/>
                <a:ea typeface="微软雅黑" panose="020B0503020204020204" charset="-122"/>
                <a:cs typeface="微软雅黑" panose="020B0503020204020204" charset="-122"/>
              </a:rPr>
              <a:t>馆</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业务”，扩大为“旅</a:t>
            </a:r>
            <a:r>
              <a:rPr lang="zh-CN" altLang="en-US" sz="1600" b="1" dirty="0">
                <a:solidFill>
                  <a:schemeClr val="accent2"/>
                </a:solidFill>
                <a:latin typeface="微软雅黑" panose="020B0503020204020204" charset="-122"/>
                <a:ea typeface="微软雅黑" panose="020B0503020204020204" charset="-122"/>
                <a:cs typeface="微软雅黑" panose="020B0503020204020204" charset="-122"/>
              </a:rPr>
              <a:t>行</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业务”。</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为了执行这些任务，酒店曾经购买了一家大的汽车公司和一家轮船公司。</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fontAlgn="base">
              <a:lnSpc>
                <a:spcPct val="120000"/>
              </a:lnSpc>
              <a:spcBef>
                <a:spcPct val="5000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但是后来，又没有能力经营和管理好这些企业，到</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1978</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年不得不放弃了这些业务。</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5340" y="1567722"/>
            <a:ext cx="4994588" cy="2735132"/>
          </a:xfrm>
          <a:prstGeom prst="rect">
            <a:avLst/>
          </a:prstGeom>
        </p:spPr>
      </p:pic>
      <p:sp>
        <p:nvSpPr>
          <p:cNvPr id="4" name="文本框 3"/>
          <p:cNvSpPr txBox="1"/>
          <p:nvPr/>
        </p:nvSpPr>
        <p:spPr>
          <a:xfrm>
            <a:off x="3127375" y="5477510"/>
            <a:ext cx="5936615" cy="1087755"/>
          </a:xfrm>
          <a:prstGeom prst="rect">
            <a:avLst/>
          </a:prstGeom>
          <a:noFill/>
        </p:spPr>
        <p:txBody>
          <a:bodyPr wrap="square" rtlCol="0" anchor="t">
            <a:spAutoFit/>
          </a:bodyPr>
          <a:lstStyle/>
          <a:p>
            <a:pPr>
              <a:lnSpc>
                <a:spcPct val="120000"/>
              </a:lnSpc>
            </a:pPr>
            <a:r>
              <a:rPr lang="zh-CN" altLang="en-US">
                <a:solidFill>
                  <a:srgbClr val="FF0000"/>
                </a:solidFill>
                <a:latin typeface="微软雅黑" panose="020B0503020204020204" charset="-122"/>
                <a:ea typeface="微软雅黑" panose="020B0503020204020204" charset="-122"/>
                <a:sym typeface="+mn-ea"/>
              </a:rPr>
              <a:t>目标要根据企业和自身的资源特长来制定，不要把业务范围和目标范围规定的太窄或者太宽，一定要切合实际，具有可实现性。</a:t>
            </a:r>
            <a:endParaRPr lang="zh-CN" altLang="en-US">
              <a:solidFill>
                <a:srgbClr val="FF0000"/>
              </a:solidFill>
              <a:latin typeface="微软雅黑" panose="020B0503020204020204" charset="-122"/>
              <a:ea typeface="微软雅黑" panose="020B0503020204020204" charset="-122"/>
              <a:sym typeface="+mn-ea"/>
            </a:endParaRPr>
          </a:p>
        </p:txBody>
      </p:sp>
      <p:grpSp>
        <p:nvGrpSpPr>
          <p:cNvPr id="13" name="组合 12"/>
          <p:cNvGrpSpPr/>
          <p:nvPr/>
        </p:nvGrpSpPr>
        <p:grpSpPr>
          <a:xfrm>
            <a:off x="3274997" y="4918576"/>
            <a:ext cx="5618136" cy="495946"/>
            <a:chOff x="3153906" y="1355204"/>
            <a:chExt cx="5618136" cy="495946"/>
          </a:xfrm>
        </p:grpSpPr>
        <p:grpSp>
          <p:nvGrpSpPr>
            <p:cNvPr id="3" name="组合 2"/>
            <p:cNvGrpSpPr/>
            <p:nvPr/>
          </p:nvGrpSpPr>
          <p:grpSpPr>
            <a:xfrm>
              <a:off x="3153906" y="1355204"/>
              <a:ext cx="5618136" cy="495946"/>
              <a:chOff x="3099662" y="1332854"/>
              <a:chExt cx="5618136" cy="495946"/>
            </a:xfrm>
          </p:grpSpPr>
          <p:sp>
            <p:nvSpPr>
              <p:cNvPr id="5" name="矩形: 圆角 15"/>
              <p:cNvSpPr/>
              <p:nvPr/>
            </p:nvSpPr>
            <p:spPr>
              <a:xfrm>
                <a:off x="3099662" y="1332854"/>
                <a:ext cx="5618136" cy="495946"/>
              </a:xfrm>
              <a:prstGeom prst="roundRect">
                <a:avLst>
                  <a:gd name="adj" fmla="val 50000"/>
                </a:avLst>
              </a:prstGeom>
              <a:solidFill>
                <a:srgbClr val="F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 name="矩形 5"/>
              <p:cNvSpPr/>
              <p:nvPr/>
            </p:nvSpPr>
            <p:spPr>
              <a:xfrm>
                <a:off x="3267406" y="1367988"/>
                <a:ext cx="4403725" cy="398780"/>
              </a:xfrm>
              <a:prstGeom prst="rect">
                <a:avLst/>
              </a:prstGeom>
            </p:spPr>
            <p:txBody>
              <a:bodyPr wrap="none">
                <a:spAutoFit/>
              </a:bodyPr>
              <a:lstStyle/>
              <a:p>
                <a:pPr algn="l"/>
                <a:r>
                  <a:rPr lang="en-US" altLang="zh-CN" sz="2000" dirty="0">
                    <a:solidFill>
                      <a:schemeClr val="bg1"/>
                    </a:solidFill>
                    <a:latin typeface="微软雅黑" panose="020B0503020204020204" charset="-122"/>
                    <a:ea typeface="微软雅黑" panose="020B0503020204020204" charset="-122"/>
                    <a:sym typeface="+mn-ea"/>
                  </a:rPr>
                  <a:t>Smart</a:t>
                </a:r>
                <a:r>
                  <a:rPr lang="zh-CN" altLang="en-US" sz="2000" dirty="0">
                    <a:solidFill>
                      <a:schemeClr val="bg1"/>
                    </a:solidFill>
                    <a:latin typeface="微软雅黑" panose="020B0503020204020204" charset="-122"/>
                    <a:ea typeface="微软雅黑" panose="020B0503020204020204" charset="-122"/>
                    <a:sym typeface="+mn-ea"/>
                  </a:rPr>
                  <a:t>管理的</a:t>
                </a:r>
                <a:r>
                  <a:rPr lang="en-US" altLang="zh-CN" sz="2000" dirty="0">
                    <a:solidFill>
                      <a:schemeClr val="bg1"/>
                    </a:solidFill>
                    <a:latin typeface="微软雅黑" panose="020B0503020204020204" charset="-122"/>
                    <a:ea typeface="微软雅黑" panose="020B0503020204020204" charset="-122"/>
                    <a:sym typeface="+mn-ea"/>
                  </a:rPr>
                  <a:t>Attainable</a:t>
                </a:r>
                <a:r>
                  <a:rPr lang="zh-CN" altLang="en-US" sz="2000" dirty="0">
                    <a:solidFill>
                      <a:schemeClr val="bg1"/>
                    </a:solidFill>
                    <a:latin typeface="微软雅黑" panose="020B0503020204020204" charset="-122"/>
                    <a:ea typeface="微软雅黑" panose="020B0503020204020204" charset="-122"/>
                    <a:sym typeface="+mn-ea"/>
                  </a:rPr>
                  <a:t>原则告诉我们</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8" name="business-idea_65046"/>
            <p:cNvSpPr>
              <a:spLocks noChangeAspect="1"/>
            </p:cNvSpPr>
            <p:nvPr/>
          </p:nvSpPr>
          <p:spPr bwMode="auto">
            <a:xfrm>
              <a:off x="7948238" y="1377554"/>
              <a:ext cx="418577" cy="425678"/>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rgbClr val="FFC000"/>
            </a:solidFill>
            <a:ln>
              <a:noFill/>
            </a:ln>
          </p:spPr>
        </p:sp>
      </p:grpSp>
      <p:sp>
        <p:nvSpPr>
          <p:cNvPr id="10" name="标题 9"/>
          <p:cNvSpPr>
            <a:spLocks noGrp="1"/>
          </p:cNvSpPr>
          <p:nvPr>
            <p:ph type="title"/>
          </p:nvPr>
        </p:nvSpPr>
        <p:spPr/>
        <p:txBody>
          <a:bodyPr/>
          <a:lstStyle/>
          <a:p>
            <a:r>
              <a:rPr lang="zh-CN" altLang="en-US">
                <a:cs typeface="微软雅黑" panose="020B0503020204020204" charset="-122"/>
              </a:rPr>
              <a:t>应用案例三</a:t>
            </a:r>
            <a:endParaRPr lang="zh-CN" altLang="en-US">
              <a:cs typeface="微软雅黑" panose="020B0503020204020204" charset="-122"/>
            </a:endParaRPr>
          </a:p>
        </p:txBody>
      </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400" fill="hold"/>
                                        <p:tgtEl>
                                          <p:spTgt spid="13"/>
                                        </p:tgtEl>
                                        <p:attrNameLst>
                                          <p:attrName>ppt_w</p:attrName>
                                        </p:attrNameLst>
                                      </p:cBhvr>
                                      <p:tavLst>
                                        <p:tav tm="0">
                                          <p:val>
                                            <p:fltVal val="0"/>
                                          </p:val>
                                        </p:tav>
                                        <p:tav tm="100000">
                                          <p:val>
                                            <p:strVal val="#ppt_w"/>
                                          </p:val>
                                        </p:tav>
                                      </p:tavLst>
                                    </p:anim>
                                    <p:anim calcmode="lin" valueType="num">
                                      <p:cBhvr>
                                        <p:cTn id="8" dur="400" fill="hold"/>
                                        <p:tgtEl>
                                          <p:spTgt spid="13"/>
                                        </p:tgtEl>
                                        <p:attrNameLst>
                                          <p:attrName>ppt_h</p:attrName>
                                        </p:attrNameLst>
                                      </p:cBhvr>
                                      <p:tavLst>
                                        <p:tav tm="0">
                                          <p:val>
                                            <p:fltVal val="0"/>
                                          </p:val>
                                        </p:tav>
                                        <p:tav tm="100000">
                                          <p:val>
                                            <p:strVal val="#ppt_h"/>
                                          </p:val>
                                        </p:tav>
                                      </p:tavLst>
                                    </p:anim>
                                    <p:animEffect transition="in" filter="fade">
                                      <p:cBhvr>
                                        <p:cTn id="9" dur="400"/>
                                        <p:tgtEl>
                                          <p:spTgt spid="13"/>
                                        </p:tgtEl>
                                      </p:cBhvr>
                                    </p:animEffect>
                                  </p:childTnLst>
                                </p:cTn>
                              </p:par>
                              <p:par>
                                <p:cTn id="10" presetID="6" presetClass="emph" presetSubtype="0" fill="hold" nodeType="withEffect">
                                  <p:stCondLst>
                                    <p:cond delay="400"/>
                                  </p:stCondLst>
                                  <p:childTnLst>
                                    <p:animScale>
                                      <p:cBhvr>
                                        <p:cTn id="11" dur="200" fill="hold"/>
                                        <p:tgtEl>
                                          <p:spTgt spid="13"/>
                                        </p:tgtEl>
                                      </p:cBhvr>
                                      <p:by x="110000" y="110000"/>
                                    </p:animScale>
                                  </p:childTnLst>
                                </p:cTn>
                              </p:par>
                              <p:par>
                                <p:cTn id="12" presetID="6" presetClass="emph" presetSubtype="0" fill="hold" nodeType="withEffect">
                                  <p:stCondLst>
                                    <p:cond delay="600"/>
                                  </p:stCondLst>
                                  <p:childTnLst>
                                    <p:animScale>
                                      <p:cBhvr>
                                        <p:cTn id="13" dur="300" fill="hold"/>
                                        <p:tgtEl>
                                          <p:spTgt spid="1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61631" y="1463189"/>
            <a:ext cx="3081298" cy="451115"/>
            <a:chOff x="3760553" y="478589"/>
            <a:chExt cx="3081298" cy="451115"/>
          </a:xfrm>
          <a:solidFill>
            <a:schemeClr val="accent5"/>
          </a:solidFill>
        </p:grpSpPr>
        <p:sp>
          <p:nvSpPr>
            <p:cNvPr id="23" name="任意多边形: 形状 22"/>
            <p:cNvSpPr/>
            <p:nvPr/>
          </p:nvSpPr>
          <p:spPr>
            <a:xfrm>
              <a:off x="3760553" y="478589"/>
              <a:ext cx="3081298" cy="451115"/>
            </a:xfrm>
            <a:custGeom>
              <a:avLst/>
              <a:gdLst>
                <a:gd name="connsiteX0" fmla="*/ 0 w 3081298"/>
                <a:gd name="connsiteY0" fmla="*/ 0 h 451115"/>
                <a:gd name="connsiteX1" fmla="*/ 3081298 w 3081298"/>
                <a:gd name="connsiteY1" fmla="*/ 0 h 451115"/>
                <a:gd name="connsiteX2" fmla="*/ 2877832 w 3081298"/>
                <a:gd name="connsiteY2" fmla="*/ 225558 h 451115"/>
                <a:gd name="connsiteX3" fmla="*/ 3081297 w 3081298"/>
                <a:gd name="connsiteY3" fmla="*/ 451115 h 451115"/>
                <a:gd name="connsiteX4" fmla="*/ 0 w 3081298"/>
                <a:gd name="connsiteY4" fmla="*/ 451115 h 451115"/>
                <a:gd name="connsiteX5" fmla="*/ 0 w 3081298"/>
                <a:gd name="connsiteY5" fmla="*/ 0 h 45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1298" h="451115">
                  <a:moveTo>
                    <a:pt x="0" y="0"/>
                  </a:moveTo>
                  <a:lnTo>
                    <a:pt x="3081298" y="0"/>
                  </a:lnTo>
                  <a:lnTo>
                    <a:pt x="2877832" y="225558"/>
                  </a:lnTo>
                  <a:lnTo>
                    <a:pt x="3081297" y="451115"/>
                  </a:lnTo>
                  <a:lnTo>
                    <a:pt x="0" y="4511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211581" y="515471"/>
              <a:ext cx="1407758" cy="369332"/>
            </a:xfrm>
            <a:prstGeom prst="rect">
              <a:avLst/>
            </a:prstGeom>
            <a:grpFill/>
          </p:spPr>
          <p:txBody>
            <a:bodyPr wrap="none">
              <a:spAutoFit/>
            </a:bodyPr>
            <a:lstStyle/>
            <a:p>
              <a:r>
                <a:rPr lang="zh-CN" altLang="en-US" dirty="0">
                  <a:solidFill>
                    <a:schemeClr val="bg1"/>
                  </a:solidFill>
                  <a:latin typeface="微软雅黑" panose="020B0503020204020204" charset="-122"/>
                  <a:ea typeface="微软雅黑" panose="020B0503020204020204" charset="-122"/>
                </a:rPr>
                <a:t>石匠的故事 </a:t>
              </a:r>
              <a:endParaRPr lang="zh-CN" altLang="en-US" dirty="0">
                <a:solidFill>
                  <a:schemeClr val="bg1"/>
                </a:solidFill>
                <a:latin typeface="微软雅黑" panose="020B0503020204020204" charset="-122"/>
                <a:ea typeface="微软雅黑" panose="020B0503020204020204" charset="-122"/>
              </a:endParaRPr>
            </a:p>
          </p:txBody>
        </p:sp>
      </p:grpSp>
      <p:sp>
        <p:nvSpPr>
          <p:cNvPr id="3" name="文本框 2"/>
          <p:cNvSpPr txBox="1"/>
          <p:nvPr/>
        </p:nvSpPr>
        <p:spPr>
          <a:xfrm>
            <a:off x="761365" y="2142490"/>
            <a:ext cx="5835650" cy="755650"/>
          </a:xfrm>
          <a:prstGeom prst="rect">
            <a:avLst/>
          </a:prstGeom>
          <a:noFill/>
        </p:spPr>
        <p:txBody>
          <a:bodyPr wrap="square" rtlCol="0" anchor="t">
            <a:spAutoFit/>
          </a:bodyPr>
          <a:lstStyle/>
          <a:p>
            <a:pPr>
              <a:lnSpc>
                <a:spcPct val="120000"/>
              </a:lnSpc>
            </a:pPr>
            <a:r>
              <a:rPr lang="zh-CN" altLang="en-US" dirty="0">
                <a:solidFill>
                  <a:schemeClr val="tx1">
                    <a:lumMod val="75000"/>
                    <a:lumOff val="25000"/>
                  </a:schemeClr>
                </a:solidFill>
                <a:latin typeface="微软雅黑" panose="020B0503020204020204" charset="-122"/>
                <a:ea typeface="微软雅黑" panose="020B0503020204020204" charset="-122"/>
                <a:sym typeface="+mn-ea"/>
              </a:rPr>
              <a:t>有个人经过一个建筑工地，问那里的石匠们在干什么？</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lnSpc>
                <a:spcPct val="120000"/>
              </a:lnSpc>
            </a:pPr>
            <a:r>
              <a:rPr lang="zh-CN" altLang="en-US" dirty="0">
                <a:solidFill>
                  <a:schemeClr val="tx1">
                    <a:lumMod val="75000"/>
                    <a:lumOff val="25000"/>
                  </a:schemeClr>
                </a:solidFill>
                <a:latin typeface="微软雅黑" panose="020B0503020204020204" charset="-122"/>
                <a:ea typeface="微软雅黑" panose="020B0503020204020204" charset="-122"/>
                <a:sym typeface="+mn-ea"/>
              </a:rPr>
              <a:t>三个石匠有三个不同的回答：</a:t>
            </a:r>
            <a:endParaRPr lang="zh-CN" altLang="en-US"/>
          </a:p>
        </p:txBody>
      </p:sp>
      <p:grpSp>
        <p:nvGrpSpPr>
          <p:cNvPr id="34" name="组合 33"/>
          <p:cNvGrpSpPr/>
          <p:nvPr/>
        </p:nvGrpSpPr>
        <p:grpSpPr>
          <a:xfrm>
            <a:off x="875030" y="3489325"/>
            <a:ext cx="1572895" cy="1803400"/>
            <a:chOff x="1194879" y="4175396"/>
            <a:chExt cx="1572895" cy="1892189"/>
          </a:xfrm>
        </p:grpSpPr>
        <p:grpSp>
          <p:nvGrpSpPr>
            <p:cNvPr id="32" name="组合 31"/>
            <p:cNvGrpSpPr/>
            <p:nvPr/>
          </p:nvGrpSpPr>
          <p:grpSpPr>
            <a:xfrm>
              <a:off x="1194879" y="4175396"/>
              <a:ext cx="1572895" cy="1892189"/>
              <a:chOff x="1194879" y="4175396"/>
              <a:chExt cx="1572895" cy="1892189"/>
            </a:xfrm>
          </p:grpSpPr>
          <p:sp>
            <p:nvSpPr>
              <p:cNvPr id="20" name="矩形 19"/>
              <p:cNvSpPr/>
              <p:nvPr/>
            </p:nvSpPr>
            <p:spPr>
              <a:xfrm>
                <a:off x="1212659" y="4175396"/>
                <a:ext cx="1553788" cy="18921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7" name="等腰三角形 26"/>
              <p:cNvSpPr/>
              <p:nvPr/>
            </p:nvSpPr>
            <p:spPr>
              <a:xfrm flipV="1">
                <a:off x="1813302" y="4347275"/>
                <a:ext cx="325464" cy="27896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30" name="矩形 29"/>
              <p:cNvSpPr/>
              <p:nvPr/>
            </p:nvSpPr>
            <p:spPr>
              <a:xfrm>
                <a:off x="1194879" y="4175425"/>
                <a:ext cx="1572895" cy="386433"/>
              </a:xfrm>
              <a:prstGeom prst="rect">
                <a:avLst/>
              </a:prstGeom>
              <a:solidFill>
                <a:schemeClr val="accent5"/>
              </a:solidFill>
            </p:spPr>
            <p:txBody>
              <a:bodyPr wrap="square">
                <a:spAutoFit/>
              </a:bodyPr>
              <a:lstStyle/>
              <a:p>
                <a:r>
                  <a:rPr lang="zh-CN" altLang="en-US" dirty="0">
                    <a:solidFill>
                      <a:schemeClr val="bg1"/>
                    </a:solidFill>
                    <a:latin typeface="微软雅黑" panose="020B0503020204020204" charset="-122"/>
                    <a:ea typeface="微软雅黑" panose="020B0503020204020204" charset="-122"/>
                  </a:rPr>
                  <a:t>第一个石匠</a:t>
                </a:r>
                <a:endParaRPr lang="zh-CN" altLang="en-US" dirty="0">
                  <a:solidFill>
                    <a:schemeClr val="bg1"/>
                  </a:solidFill>
                  <a:latin typeface="微软雅黑" panose="020B0503020204020204" charset="-122"/>
                  <a:ea typeface="微软雅黑" panose="020B0503020204020204" charset="-122"/>
                </a:endParaRPr>
              </a:p>
            </p:txBody>
          </p:sp>
        </p:grpSp>
        <p:sp>
          <p:nvSpPr>
            <p:cNvPr id="33" name="矩形 32"/>
            <p:cNvSpPr/>
            <p:nvPr/>
          </p:nvSpPr>
          <p:spPr>
            <a:xfrm>
              <a:off x="1212660" y="4721172"/>
              <a:ext cx="1407758" cy="967415"/>
            </a:xfrm>
            <a:prstGeom prst="rect">
              <a:avLst/>
            </a:prstGeom>
          </p:spPr>
          <p:txBody>
            <a:bodyPr wrap="square">
              <a:spAutoFit/>
            </a:bodyPr>
            <a:lstStyle/>
            <a:p>
              <a:pPr lvl="0"/>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“我在做养家糊口的事，混口饭吃。”</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36" name="组合 35"/>
          <p:cNvGrpSpPr/>
          <p:nvPr/>
        </p:nvGrpSpPr>
        <p:grpSpPr>
          <a:xfrm>
            <a:off x="2746375" y="2990850"/>
            <a:ext cx="1553845" cy="2301875"/>
            <a:chOff x="1212659" y="4170345"/>
            <a:chExt cx="1553788" cy="2415893"/>
          </a:xfrm>
        </p:grpSpPr>
        <p:sp>
          <p:nvSpPr>
            <p:cNvPr id="38" name="矩形 37"/>
            <p:cNvSpPr/>
            <p:nvPr/>
          </p:nvSpPr>
          <p:spPr>
            <a:xfrm>
              <a:off x="1212659" y="4175396"/>
              <a:ext cx="1553788" cy="24108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39" name="组合 38"/>
            <p:cNvGrpSpPr/>
            <p:nvPr/>
          </p:nvGrpSpPr>
          <p:grpSpPr>
            <a:xfrm>
              <a:off x="1212659" y="4176769"/>
              <a:ext cx="1553788" cy="449475"/>
              <a:chOff x="1212659" y="4176769"/>
              <a:chExt cx="1553788" cy="449475"/>
            </a:xfrm>
          </p:grpSpPr>
          <p:sp>
            <p:nvSpPr>
              <p:cNvPr id="41" name="矩形 40"/>
              <p:cNvSpPr/>
              <p:nvPr/>
            </p:nvSpPr>
            <p:spPr>
              <a:xfrm>
                <a:off x="1212659" y="4176769"/>
                <a:ext cx="1553788" cy="3564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2" name="等腰三角形 41"/>
              <p:cNvSpPr/>
              <p:nvPr/>
            </p:nvSpPr>
            <p:spPr>
              <a:xfrm flipV="1">
                <a:off x="1813302" y="4347275"/>
                <a:ext cx="325464" cy="27896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40" name="矩形 39"/>
            <p:cNvSpPr/>
            <p:nvPr/>
          </p:nvSpPr>
          <p:spPr>
            <a:xfrm>
              <a:off x="1296692" y="4170345"/>
              <a:ext cx="1469755" cy="386543"/>
            </a:xfrm>
            <a:prstGeom prst="rect">
              <a:avLst/>
            </a:prstGeom>
          </p:spPr>
          <p:txBody>
            <a:bodyPr wrap="square">
              <a:spAutoFit/>
            </a:bodyPr>
            <a:lstStyle/>
            <a:p>
              <a:r>
                <a:rPr lang="zh-CN" altLang="en-US" dirty="0">
                  <a:solidFill>
                    <a:schemeClr val="bg1"/>
                  </a:solidFill>
                  <a:latin typeface="微软雅黑" panose="020B0503020204020204" charset="-122"/>
                  <a:ea typeface="微软雅黑" panose="020B0503020204020204" charset="-122"/>
                </a:rPr>
                <a:t>第二个石匠</a:t>
              </a:r>
              <a:endParaRPr lang="zh-CN" altLang="en-US" dirty="0">
                <a:solidFill>
                  <a:schemeClr val="bg1"/>
                </a:solidFill>
                <a:latin typeface="微软雅黑" panose="020B0503020204020204" charset="-122"/>
                <a:ea typeface="微软雅黑" panose="020B0503020204020204" charset="-122"/>
              </a:endParaRPr>
            </a:p>
          </p:txBody>
        </p:sp>
      </p:grpSp>
      <p:sp>
        <p:nvSpPr>
          <p:cNvPr id="37" name="矩形 36"/>
          <p:cNvSpPr/>
          <p:nvPr/>
        </p:nvSpPr>
        <p:spPr>
          <a:xfrm>
            <a:off x="2746375" y="3670935"/>
            <a:ext cx="1407795" cy="1198880"/>
          </a:xfrm>
          <a:prstGeom prst="rect">
            <a:avLst/>
          </a:prstGeom>
        </p:spPr>
        <p:txBody>
          <a:bodyPr wrap="square">
            <a:spAutoFit/>
          </a:bodyPr>
          <a:lstStyle/>
          <a:p>
            <a:pPr lvl="0"/>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“我在做整个国家最出色的石匠工作。”</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44" name="组合 43"/>
          <p:cNvGrpSpPr/>
          <p:nvPr/>
        </p:nvGrpSpPr>
        <p:grpSpPr>
          <a:xfrm>
            <a:off x="4599940" y="2585720"/>
            <a:ext cx="1553845" cy="2687955"/>
            <a:chOff x="1212659" y="4170345"/>
            <a:chExt cx="1553788" cy="2820717"/>
          </a:xfrm>
        </p:grpSpPr>
        <p:sp>
          <p:nvSpPr>
            <p:cNvPr id="46" name="矩形 45"/>
            <p:cNvSpPr/>
            <p:nvPr/>
          </p:nvSpPr>
          <p:spPr>
            <a:xfrm>
              <a:off x="1212659" y="4175395"/>
              <a:ext cx="1553788" cy="28156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47" name="组合 46"/>
            <p:cNvGrpSpPr/>
            <p:nvPr/>
          </p:nvGrpSpPr>
          <p:grpSpPr>
            <a:xfrm>
              <a:off x="1212659" y="4176769"/>
              <a:ext cx="1553788" cy="449475"/>
              <a:chOff x="1212659" y="4176769"/>
              <a:chExt cx="1553788" cy="449475"/>
            </a:xfrm>
          </p:grpSpPr>
          <p:sp>
            <p:nvSpPr>
              <p:cNvPr id="49" name="矩形 48"/>
              <p:cNvSpPr/>
              <p:nvPr/>
            </p:nvSpPr>
            <p:spPr>
              <a:xfrm>
                <a:off x="1212659" y="4176769"/>
                <a:ext cx="1553788" cy="3564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0" name="等腰三角形 49"/>
              <p:cNvSpPr/>
              <p:nvPr/>
            </p:nvSpPr>
            <p:spPr>
              <a:xfrm flipV="1">
                <a:off x="1813302" y="4347275"/>
                <a:ext cx="325464" cy="27896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48" name="矩形 47"/>
            <p:cNvSpPr/>
            <p:nvPr/>
          </p:nvSpPr>
          <p:spPr>
            <a:xfrm>
              <a:off x="1296692" y="4170345"/>
              <a:ext cx="1469755" cy="386491"/>
            </a:xfrm>
            <a:prstGeom prst="rect">
              <a:avLst/>
            </a:prstGeom>
          </p:spPr>
          <p:txBody>
            <a:bodyPr wrap="square">
              <a:spAutoFit/>
            </a:bodyPr>
            <a:lstStyle/>
            <a:p>
              <a:r>
                <a:rPr lang="zh-CN" altLang="en-US" dirty="0">
                  <a:solidFill>
                    <a:schemeClr val="bg1"/>
                  </a:solidFill>
                  <a:latin typeface="微软雅黑" panose="020B0503020204020204" charset="-122"/>
                  <a:ea typeface="微软雅黑" panose="020B0503020204020204" charset="-122"/>
                </a:rPr>
                <a:t>第三个石匠</a:t>
              </a:r>
              <a:endParaRPr lang="zh-CN" altLang="en-US" dirty="0">
                <a:solidFill>
                  <a:schemeClr val="bg1"/>
                </a:solidFill>
                <a:latin typeface="微软雅黑" panose="020B0503020204020204" charset="-122"/>
                <a:ea typeface="微软雅黑" panose="020B0503020204020204" charset="-122"/>
              </a:endParaRPr>
            </a:p>
          </p:txBody>
        </p:sp>
      </p:grpSp>
      <p:sp>
        <p:nvSpPr>
          <p:cNvPr id="45" name="矩形 44"/>
          <p:cNvSpPr/>
          <p:nvPr/>
        </p:nvSpPr>
        <p:spPr>
          <a:xfrm>
            <a:off x="4599940" y="3266440"/>
            <a:ext cx="1407795" cy="922020"/>
          </a:xfrm>
          <a:prstGeom prst="rect">
            <a:avLst/>
          </a:prstGeom>
        </p:spPr>
        <p:txBody>
          <a:bodyPr wrap="square">
            <a:spAutoFit/>
          </a:bodyPr>
          <a:lstStyle/>
          <a:p>
            <a:pPr lvl="0"/>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“我正在建造一座大教堂。”</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526655" y="1703070"/>
            <a:ext cx="2908935" cy="607695"/>
          </a:xfrm>
          <a:prstGeom prst="rect">
            <a:avLst/>
          </a:prstGeom>
          <a:solidFill>
            <a:schemeClr val="accent2"/>
          </a:solidFill>
        </p:spPr>
        <p:txBody>
          <a:bodyPr wrap="square" rtlCol="0" anchor="t">
            <a:spAutoFit/>
          </a:bodyPr>
          <a:lstStyle/>
          <a:p>
            <a:pPr algn="l" fontAlgn="base">
              <a:lnSpc>
                <a:spcPct val="120000"/>
              </a:lnSpc>
              <a:spcBef>
                <a:spcPct val="0"/>
              </a:spcBef>
              <a:spcAft>
                <a:spcPct val="0"/>
              </a:spcAft>
            </a:pPr>
            <a:r>
              <a:rPr lang="zh-CN" altLang="en-US" sz="1400" b="1" dirty="0">
                <a:solidFill>
                  <a:schemeClr val="bg1"/>
                </a:solidFill>
                <a:latin typeface="微软雅黑" panose="020B0503020204020204" charset="-122"/>
                <a:ea typeface="微软雅黑" panose="020B0503020204020204" charset="-122"/>
                <a:sym typeface="+mn-ea"/>
              </a:rPr>
              <a:t>石匠一</a:t>
            </a:r>
            <a:r>
              <a:rPr lang="zh-CN" altLang="en-US" sz="1400" dirty="0">
                <a:solidFill>
                  <a:schemeClr val="bg1"/>
                </a:solidFill>
                <a:latin typeface="微软雅黑" panose="020B0503020204020204" charset="-122"/>
                <a:ea typeface="微软雅黑" panose="020B0503020204020204" charset="-122"/>
                <a:sym typeface="+mn-ea"/>
              </a:rPr>
              <a:t>：短期目标导向的人，只考虑自己的生理需求，没有大的抱负；</a:t>
            </a:r>
            <a:endParaRPr lang="zh-CN" altLang="en-US" sz="1400"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nvSpPr>
        <p:spPr>
          <a:xfrm>
            <a:off x="7526655" y="2548255"/>
            <a:ext cx="2908300" cy="1124585"/>
          </a:xfrm>
          <a:prstGeom prst="rect">
            <a:avLst/>
          </a:prstGeom>
          <a:solidFill>
            <a:schemeClr val="accent2"/>
          </a:solidFill>
        </p:spPr>
        <p:txBody>
          <a:bodyPr wrap="square" rtlCol="0" anchor="t">
            <a:spAutoFit/>
          </a:bodyPr>
          <a:lstStyle/>
          <a:p>
            <a:pPr lvl="0" algn="l" fontAlgn="base">
              <a:lnSpc>
                <a:spcPct val="120000"/>
              </a:lnSpc>
            </a:pPr>
            <a:r>
              <a:rPr lang="zh-CN" altLang="en-US" sz="1400" b="1" dirty="0">
                <a:solidFill>
                  <a:schemeClr val="bg1"/>
                </a:solidFill>
                <a:latin typeface="微软雅黑" panose="020B0503020204020204" charset="-122"/>
                <a:ea typeface="微软雅黑" panose="020B0503020204020204" charset="-122"/>
                <a:sym typeface="+mn-ea"/>
              </a:rPr>
              <a:t>石匠二</a:t>
            </a:r>
            <a:r>
              <a:rPr lang="zh-CN" altLang="en-US" sz="1400" dirty="0">
                <a:solidFill>
                  <a:schemeClr val="bg1"/>
                </a:solidFill>
                <a:latin typeface="微软雅黑" panose="020B0503020204020204" charset="-122"/>
                <a:ea typeface="微软雅黑" panose="020B0503020204020204" charset="-122"/>
                <a:sym typeface="+mn-ea"/>
              </a:rPr>
              <a:t>：职能思维导向的人，做工作时只考虑本职工作，只考虑自己要成为什么样的人，很少考虑组织的要求；</a:t>
            </a:r>
            <a:endParaRPr lang="zh-CN" altLang="en-US" sz="1400" dirty="0">
              <a:solidFill>
                <a:schemeClr val="bg1"/>
              </a:solidFill>
              <a:latin typeface="微软雅黑" panose="020B0503020204020204" charset="-122"/>
              <a:ea typeface="微软雅黑" panose="020B0503020204020204" charset="-122"/>
              <a:sym typeface="+mn-ea"/>
            </a:endParaRPr>
          </a:p>
        </p:txBody>
      </p:sp>
      <p:sp>
        <p:nvSpPr>
          <p:cNvPr id="6" name="文本框 5"/>
          <p:cNvSpPr txBox="1"/>
          <p:nvPr/>
        </p:nvSpPr>
        <p:spPr>
          <a:xfrm>
            <a:off x="7526655" y="3910330"/>
            <a:ext cx="2908935" cy="1383030"/>
          </a:xfrm>
          <a:prstGeom prst="rect">
            <a:avLst/>
          </a:prstGeom>
          <a:solidFill>
            <a:schemeClr val="accent2"/>
          </a:solidFill>
        </p:spPr>
        <p:txBody>
          <a:bodyPr wrap="square" rtlCol="0" anchor="t">
            <a:spAutoFit/>
          </a:bodyPr>
          <a:lstStyle/>
          <a:p>
            <a:pPr lvl="0" algn="l" fontAlgn="base">
              <a:lnSpc>
                <a:spcPct val="120000"/>
              </a:lnSpc>
            </a:pPr>
            <a:r>
              <a:rPr lang="zh-CN" altLang="en-US" sz="1400" b="1" dirty="0">
                <a:solidFill>
                  <a:schemeClr val="bg1"/>
                </a:solidFill>
                <a:latin typeface="微软雅黑" panose="020B0503020204020204" charset="-122"/>
                <a:ea typeface="微软雅黑" panose="020B0503020204020204" charset="-122"/>
                <a:sym typeface="+mn-ea"/>
              </a:rPr>
              <a:t>石匠三</a:t>
            </a:r>
            <a:r>
              <a:rPr lang="zh-CN" altLang="en-US" sz="1400" dirty="0">
                <a:solidFill>
                  <a:schemeClr val="bg1"/>
                </a:solidFill>
                <a:latin typeface="微软雅黑" panose="020B0503020204020204" charset="-122"/>
                <a:ea typeface="微软雅黑" panose="020B0503020204020204" charset="-122"/>
                <a:sym typeface="+mn-ea"/>
              </a:rPr>
              <a:t>：经营思维导向的人，这些人思考目标的时候会把自己的工作和组织的目标关联，从组织价值的角度看待自己的发展，这样的员工才会获得更大的发展；</a:t>
            </a:r>
            <a:endParaRPr lang="zh-CN" altLang="en-US" sz="1400" dirty="0">
              <a:solidFill>
                <a:schemeClr val="bg1"/>
              </a:solidFill>
              <a:latin typeface="微软雅黑" panose="020B0503020204020204" charset="-122"/>
              <a:ea typeface="微软雅黑" panose="020B0503020204020204" charset="-122"/>
              <a:sym typeface="+mn-ea"/>
            </a:endParaRPr>
          </a:p>
        </p:txBody>
      </p:sp>
      <p:grpSp>
        <p:nvGrpSpPr>
          <p:cNvPr id="14" name="组合 13"/>
          <p:cNvGrpSpPr/>
          <p:nvPr/>
        </p:nvGrpSpPr>
        <p:grpSpPr>
          <a:xfrm>
            <a:off x="3535982" y="5530716"/>
            <a:ext cx="5618136" cy="495946"/>
            <a:chOff x="3153906" y="1355204"/>
            <a:chExt cx="5618136" cy="495946"/>
          </a:xfrm>
        </p:grpSpPr>
        <p:grpSp>
          <p:nvGrpSpPr>
            <p:cNvPr id="15" name="组合 14"/>
            <p:cNvGrpSpPr/>
            <p:nvPr/>
          </p:nvGrpSpPr>
          <p:grpSpPr>
            <a:xfrm>
              <a:off x="3153906" y="1355204"/>
              <a:ext cx="5618136" cy="495946"/>
              <a:chOff x="3099662" y="1332854"/>
              <a:chExt cx="5618136" cy="495946"/>
            </a:xfrm>
          </p:grpSpPr>
          <p:sp>
            <p:nvSpPr>
              <p:cNvPr id="17" name="矩形: 圆角 16"/>
              <p:cNvSpPr/>
              <p:nvPr/>
            </p:nvSpPr>
            <p:spPr>
              <a:xfrm>
                <a:off x="3099662" y="1332854"/>
                <a:ext cx="5618136" cy="495946"/>
              </a:xfrm>
              <a:prstGeom prst="roundRect">
                <a:avLst>
                  <a:gd name="adj" fmla="val 50000"/>
                </a:avLst>
              </a:prstGeom>
              <a:solidFill>
                <a:srgbClr val="F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406891" y="1354306"/>
                <a:ext cx="4240328" cy="400110"/>
              </a:xfrm>
              <a:prstGeom prst="rect">
                <a:avLst/>
              </a:prstGeom>
            </p:spPr>
            <p:txBody>
              <a:bodyPr wrap="none">
                <a:spAutoFit/>
              </a:bodyPr>
              <a:lstStyle/>
              <a:p>
                <a:r>
                  <a:rPr lang="en-US" altLang="zh-CN" sz="2000" dirty="0">
                    <a:solidFill>
                      <a:schemeClr val="bg1"/>
                    </a:solidFill>
                    <a:latin typeface="微软雅黑" panose="020B0503020204020204" charset="-122"/>
                    <a:ea typeface="微软雅黑" panose="020B0503020204020204" charset="-122"/>
                  </a:rPr>
                  <a:t>Smart</a:t>
                </a:r>
                <a:r>
                  <a:rPr lang="zh-CN" altLang="en-US" sz="2000" dirty="0">
                    <a:solidFill>
                      <a:schemeClr val="bg1"/>
                    </a:solidFill>
                    <a:latin typeface="微软雅黑" panose="020B0503020204020204" charset="-122"/>
                    <a:ea typeface="微软雅黑" panose="020B0503020204020204" charset="-122"/>
                  </a:rPr>
                  <a:t>管理的</a:t>
                </a:r>
                <a:r>
                  <a:rPr lang="en-US" altLang="zh-CN" sz="2000" dirty="0">
                    <a:solidFill>
                      <a:schemeClr val="bg1"/>
                    </a:solidFill>
                    <a:latin typeface="微软雅黑" panose="020B0503020204020204" charset="-122"/>
                    <a:ea typeface="微软雅黑" panose="020B0503020204020204" charset="-122"/>
                  </a:rPr>
                  <a:t>Relevant</a:t>
                </a:r>
                <a:r>
                  <a:rPr lang="zh-CN" altLang="en-US" sz="2000" dirty="0">
                    <a:solidFill>
                      <a:schemeClr val="bg1"/>
                    </a:solidFill>
                    <a:latin typeface="微软雅黑" panose="020B0503020204020204" charset="-122"/>
                    <a:ea typeface="微软雅黑" panose="020B0503020204020204" charset="-122"/>
                  </a:rPr>
                  <a:t>原则告诉我们</a:t>
                </a:r>
                <a:endParaRPr lang="zh-CN" altLang="en-US" sz="2000" dirty="0">
                  <a:solidFill>
                    <a:schemeClr val="bg1"/>
                  </a:solidFill>
                  <a:latin typeface="微软雅黑" panose="020B0503020204020204" charset="-122"/>
                  <a:ea typeface="微软雅黑" panose="020B0503020204020204" charset="-122"/>
                </a:endParaRPr>
              </a:p>
            </p:txBody>
          </p:sp>
        </p:grpSp>
        <p:sp>
          <p:nvSpPr>
            <p:cNvPr id="16" name="business-idea_65046"/>
            <p:cNvSpPr>
              <a:spLocks noChangeAspect="1"/>
            </p:cNvSpPr>
            <p:nvPr/>
          </p:nvSpPr>
          <p:spPr bwMode="auto">
            <a:xfrm>
              <a:off x="7948238" y="1377554"/>
              <a:ext cx="418577" cy="425678"/>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rgbClr val="FFC000"/>
            </a:solidFill>
            <a:ln>
              <a:noFill/>
            </a:ln>
          </p:spPr>
        </p:sp>
      </p:grpSp>
      <p:sp>
        <p:nvSpPr>
          <p:cNvPr id="7" name="文本框 6"/>
          <p:cNvSpPr txBox="1"/>
          <p:nvPr/>
        </p:nvSpPr>
        <p:spPr>
          <a:xfrm>
            <a:off x="2367280" y="6036945"/>
            <a:ext cx="7955280" cy="423545"/>
          </a:xfrm>
          <a:prstGeom prst="rect">
            <a:avLst/>
          </a:prstGeom>
          <a:noFill/>
        </p:spPr>
        <p:txBody>
          <a:bodyPr wrap="none" rtlCol="0" anchor="t">
            <a:spAutoFit/>
          </a:bodyPr>
          <a:lstStyle/>
          <a:p>
            <a:pPr>
              <a:lnSpc>
                <a:spcPct val="120000"/>
              </a:lnSpc>
            </a:pPr>
            <a:r>
              <a:rPr lang="zh-CN" altLang="en-US">
                <a:solidFill>
                  <a:srgbClr val="FF0000"/>
                </a:solidFill>
                <a:latin typeface="微软雅黑" panose="020B0503020204020204" charset="-122"/>
                <a:ea typeface="微软雅黑" panose="020B0503020204020204" charset="-122"/>
                <a:sym typeface="+mn-ea"/>
              </a:rPr>
              <a:t>当一个人的目标与组织的目标越一致，这个人潜能发挥就越大，就越有发展！</a:t>
            </a:r>
            <a:endParaRPr lang="zh-CN" altLang="en-US">
              <a:solidFill>
                <a:srgbClr val="FF0000"/>
              </a:solidFill>
              <a:latin typeface="微软雅黑" panose="020B0503020204020204" charset="-122"/>
              <a:ea typeface="微软雅黑" panose="020B0503020204020204" charset="-122"/>
              <a:sym typeface="+mn-ea"/>
            </a:endParaRPr>
          </a:p>
        </p:txBody>
      </p:sp>
      <p:sp>
        <p:nvSpPr>
          <p:cNvPr id="10" name="标题 9"/>
          <p:cNvSpPr>
            <a:spLocks noGrp="1"/>
          </p:cNvSpPr>
          <p:nvPr>
            <p:ph type="title"/>
          </p:nvPr>
        </p:nvSpPr>
        <p:spPr/>
        <p:txBody>
          <a:bodyPr/>
          <a:lstStyle/>
          <a:p>
            <a:r>
              <a:rPr lang="zh-CN" altLang="en-US">
                <a:cs typeface="微软雅黑" panose="020B0503020204020204" charset="-122"/>
              </a:rPr>
              <a:t>应用案例四</a:t>
            </a:r>
            <a:endParaRPr lang="zh-CN" altLang="en-US">
              <a:cs typeface="微软雅黑" panose="020B0503020204020204" charset="-122"/>
            </a:endParaRPr>
          </a:p>
        </p:txBody>
      </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400" fill="hold"/>
                                        <p:tgtEl>
                                          <p:spTgt spid="14"/>
                                        </p:tgtEl>
                                        <p:attrNameLst>
                                          <p:attrName>ppt_w</p:attrName>
                                        </p:attrNameLst>
                                      </p:cBhvr>
                                      <p:tavLst>
                                        <p:tav tm="0">
                                          <p:val>
                                            <p:fltVal val="0"/>
                                          </p:val>
                                        </p:tav>
                                        <p:tav tm="100000">
                                          <p:val>
                                            <p:strVal val="#ppt_w"/>
                                          </p:val>
                                        </p:tav>
                                      </p:tavLst>
                                    </p:anim>
                                    <p:anim calcmode="lin" valueType="num">
                                      <p:cBhvr>
                                        <p:cTn id="8" dur="400" fill="hold"/>
                                        <p:tgtEl>
                                          <p:spTgt spid="14"/>
                                        </p:tgtEl>
                                        <p:attrNameLst>
                                          <p:attrName>ppt_h</p:attrName>
                                        </p:attrNameLst>
                                      </p:cBhvr>
                                      <p:tavLst>
                                        <p:tav tm="0">
                                          <p:val>
                                            <p:fltVal val="0"/>
                                          </p:val>
                                        </p:tav>
                                        <p:tav tm="100000">
                                          <p:val>
                                            <p:strVal val="#ppt_h"/>
                                          </p:val>
                                        </p:tav>
                                      </p:tavLst>
                                    </p:anim>
                                    <p:animEffect transition="in" filter="fade">
                                      <p:cBhvr>
                                        <p:cTn id="9" dur="400"/>
                                        <p:tgtEl>
                                          <p:spTgt spid="14"/>
                                        </p:tgtEl>
                                      </p:cBhvr>
                                    </p:animEffect>
                                  </p:childTnLst>
                                </p:cTn>
                              </p:par>
                              <p:par>
                                <p:cTn id="10" presetID="6" presetClass="emph" presetSubtype="0" fill="hold" nodeType="withEffect">
                                  <p:stCondLst>
                                    <p:cond delay="400"/>
                                  </p:stCondLst>
                                  <p:childTnLst>
                                    <p:animScale>
                                      <p:cBhvr>
                                        <p:cTn id="11" dur="200" fill="hold"/>
                                        <p:tgtEl>
                                          <p:spTgt spid="14"/>
                                        </p:tgtEl>
                                      </p:cBhvr>
                                      <p:by x="110000" y="110000"/>
                                    </p:animScale>
                                  </p:childTnLst>
                                </p:cTn>
                              </p:par>
                              <p:par>
                                <p:cTn id="12" presetID="6" presetClass="emph" presetSubtype="0" fill="hold" nodeType="withEffect">
                                  <p:stCondLst>
                                    <p:cond delay="600"/>
                                  </p:stCondLst>
                                  <p:childTnLst>
                                    <p:animScale>
                                      <p:cBhvr>
                                        <p:cTn id="13" dur="300" fill="hold"/>
                                        <p:tgtEl>
                                          <p:spTgt spid="1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61631" y="1463189"/>
            <a:ext cx="3081298" cy="451115"/>
            <a:chOff x="3760553" y="478589"/>
            <a:chExt cx="3081298" cy="451115"/>
          </a:xfrm>
          <a:solidFill>
            <a:schemeClr val="accent5"/>
          </a:solidFill>
        </p:grpSpPr>
        <p:sp>
          <p:nvSpPr>
            <p:cNvPr id="23" name="任意多边形: 形状 22"/>
            <p:cNvSpPr/>
            <p:nvPr/>
          </p:nvSpPr>
          <p:spPr>
            <a:xfrm>
              <a:off x="3760553" y="478589"/>
              <a:ext cx="3081298" cy="451115"/>
            </a:xfrm>
            <a:custGeom>
              <a:avLst/>
              <a:gdLst>
                <a:gd name="connsiteX0" fmla="*/ 0 w 3081298"/>
                <a:gd name="connsiteY0" fmla="*/ 0 h 451115"/>
                <a:gd name="connsiteX1" fmla="*/ 3081298 w 3081298"/>
                <a:gd name="connsiteY1" fmla="*/ 0 h 451115"/>
                <a:gd name="connsiteX2" fmla="*/ 2877832 w 3081298"/>
                <a:gd name="connsiteY2" fmla="*/ 225558 h 451115"/>
                <a:gd name="connsiteX3" fmla="*/ 3081297 w 3081298"/>
                <a:gd name="connsiteY3" fmla="*/ 451115 h 451115"/>
                <a:gd name="connsiteX4" fmla="*/ 0 w 3081298"/>
                <a:gd name="connsiteY4" fmla="*/ 451115 h 451115"/>
                <a:gd name="connsiteX5" fmla="*/ 0 w 3081298"/>
                <a:gd name="connsiteY5" fmla="*/ 0 h 45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1298" h="451115">
                  <a:moveTo>
                    <a:pt x="0" y="0"/>
                  </a:moveTo>
                  <a:lnTo>
                    <a:pt x="3081298" y="0"/>
                  </a:lnTo>
                  <a:lnTo>
                    <a:pt x="2877832" y="225558"/>
                  </a:lnTo>
                  <a:lnTo>
                    <a:pt x="3081297" y="451115"/>
                  </a:lnTo>
                  <a:lnTo>
                    <a:pt x="0" y="4511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26466" y="519916"/>
              <a:ext cx="2543175" cy="368300"/>
            </a:xfrm>
            <a:prstGeom prst="rect">
              <a:avLst/>
            </a:prstGeom>
            <a:grpFill/>
          </p:spPr>
          <p:txBody>
            <a:bodyPr wrap="none">
              <a:spAutoFit/>
            </a:bodyPr>
            <a:lstStyle/>
            <a:p>
              <a:r>
                <a:rPr lang="zh-CN" altLang="en-US" dirty="0">
                  <a:solidFill>
                    <a:schemeClr val="bg1"/>
                  </a:solidFill>
                  <a:latin typeface="微软雅黑" panose="020B0503020204020204" charset="-122"/>
                  <a:ea typeface="微软雅黑" panose="020B0503020204020204" charset="-122"/>
                </a:rPr>
                <a:t>工作中经常发生的事情 </a:t>
              </a:r>
              <a:endParaRPr lang="zh-CN" altLang="en-US" dirty="0">
                <a:solidFill>
                  <a:schemeClr val="bg1"/>
                </a:solidFill>
                <a:latin typeface="微软雅黑" panose="020B0503020204020204" charset="-122"/>
                <a:ea typeface="微软雅黑" panose="020B0503020204020204" charset="-122"/>
              </a:endParaRPr>
            </a:p>
          </p:txBody>
        </p:sp>
      </p:grpSp>
      <p:sp>
        <p:nvSpPr>
          <p:cNvPr id="28" name="Text Box 5"/>
          <p:cNvSpPr txBox="1">
            <a:spLocks noChangeArrowheads="1"/>
          </p:cNvSpPr>
          <p:nvPr/>
        </p:nvSpPr>
        <p:spPr bwMode="auto">
          <a:xfrm>
            <a:off x="795020" y="2159000"/>
            <a:ext cx="8369935" cy="80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5000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领导交代你一个任务让你完成，过了一段时间问你进展的时候，你说快了快了。</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fontAlgn="base">
              <a:lnSpc>
                <a:spcPct val="120000"/>
              </a:lnSpc>
              <a:spcBef>
                <a:spcPct val="50000"/>
              </a:spcBef>
              <a:spcAft>
                <a:spcPct val="0"/>
              </a:spcAft>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领导则理解为那就是快要完成了，然后季度评审的时候，发现你其实只完成了</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60%</a:t>
            </a:r>
            <a:endPar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14" name="组合 13"/>
          <p:cNvGrpSpPr/>
          <p:nvPr/>
        </p:nvGrpSpPr>
        <p:grpSpPr>
          <a:xfrm>
            <a:off x="3287062" y="3522846"/>
            <a:ext cx="5618136" cy="495946"/>
            <a:chOff x="3153906" y="1355204"/>
            <a:chExt cx="5618136" cy="495946"/>
          </a:xfrm>
        </p:grpSpPr>
        <p:grpSp>
          <p:nvGrpSpPr>
            <p:cNvPr id="15" name="组合 14"/>
            <p:cNvGrpSpPr/>
            <p:nvPr/>
          </p:nvGrpSpPr>
          <p:grpSpPr>
            <a:xfrm>
              <a:off x="3153906" y="1355204"/>
              <a:ext cx="5618136" cy="495946"/>
              <a:chOff x="3099662" y="1332854"/>
              <a:chExt cx="5618136" cy="495946"/>
            </a:xfrm>
          </p:grpSpPr>
          <p:sp>
            <p:nvSpPr>
              <p:cNvPr id="17" name="矩形: 圆角 16"/>
              <p:cNvSpPr/>
              <p:nvPr/>
            </p:nvSpPr>
            <p:spPr>
              <a:xfrm>
                <a:off x="3099662" y="1332854"/>
                <a:ext cx="5618136" cy="495946"/>
              </a:xfrm>
              <a:prstGeom prst="roundRect">
                <a:avLst>
                  <a:gd name="adj" fmla="val 50000"/>
                </a:avLst>
              </a:prstGeom>
              <a:solidFill>
                <a:srgbClr val="F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65345" y="1356676"/>
                <a:ext cx="4637360" cy="400110"/>
              </a:xfrm>
              <a:prstGeom prst="rect">
                <a:avLst/>
              </a:prstGeom>
            </p:spPr>
            <p:txBody>
              <a:bodyPr wrap="none">
                <a:spAutoFit/>
              </a:bodyPr>
              <a:lstStyle/>
              <a:p>
                <a:r>
                  <a:rPr lang="en-US" altLang="zh-CN" sz="2000" dirty="0">
                    <a:solidFill>
                      <a:schemeClr val="bg1"/>
                    </a:solidFill>
                    <a:latin typeface="微软雅黑" panose="020B0503020204020204" charset="-122"/>
                    <a:ea typeface="微软雅黑" panose="020B0503020204020204" charset="-122"/>
                  </a:rPr>
                  <a:t>Smart</a:t>
                </a:r>
                <a:r>
                  <a:rPr lang="zh-CN" altLang="en-US" sz="2000" dirty="0">
                    <a:solidFill>
                      <a:schemeClr val="bg1"/>
                    </a:solidFill>
                    <a:latin typeface="微软雅黑" panose="020B0503020204020204" charset="-122"/>
                    <a:ea typeface="微软雅黑" panose="020B0503020204020204" charset="-122"/>
                  </a:rPr>
                  <a:t>管理的</a:t>
                </a:r>
                <a:r>
                  <a:rPr lang="en-US" altLang="zh-CN" sz="2000" dirty="0">
                    <a:solidFill>
                      <a:schemeClr val="bg1"/>
                    </a:solidFill>
                    <a:latin typeface="微软雅黑" panose="020B0503020204020204" charset="-122"/>
                    <a:ea typeface="微软雅黑" panose="020B0503020204020204" charset="-122"/>
                  </a:rPr>
                  <a:t>Time-based</a:t>
                </a:r>
                <a:r>
                  <a:rPr lang="zh-CN" altLang="en-US" sz="2000" dirty="0">
                    <a:solidFill>
                      <a:schemeClr val="bg1"/>
                    </a:solidFill>
                    <a:latin typeface="微软雅黑" panose="020B0503020204020204" charset="-122"/>
                    <a:ea typeface="微软雅黑" panose="020B0503020204020204" charset="-122"/>
                  </a:rPr>
                  <a:t>原则告诉我们</a:t>
                </a:r>
                <a:endParaRPr lang="zh-CN" altLang="en-US" sz="2000" dirty="0">
                  <a:solidFill>
                    <a:schemeClr val="bg1"/>
                  </a:solidFill>
                  <a:latin typeface="微软雅黑" panose="020B0503020204020204" charset="-122"/>
                  <a:ea typeface="微软雅黑" panose="020B0503020204020204" charset="-122"/>
                </a:endParaRPr>
              </a:p>
            </p:txBody>
          </p:sp>
        </p:grpSp>
        <p:sp>
          <p:nvSpPr>
            <p:cNvPr id="16" name="business-idea_65046"/>
            <p:cNvSpPr>
              <a:spLocks noChangeAspect="1"/>
            </p:cNvSpPr>
            <p:nvPr/>
          </p:nvSpPr>
          <p:spPr bwMode="auto">
            <a:xfrm>
              <a:off x="8056949" y="1374647"/>
              <a:ext cx="418577" cy="425678"/>
            </a:xfrm>
            <a:custGeom>
              <a:avLst/>
              <a:gdLst>
                <a:gd name="connsiteX0" fmla="*/ 78191 w 326253"/>
                <a:gd name="connsiteY0" fmla="*/ 141987 h 331788"/>
                <a:gd name="connsiteX1" fmla="*/ 93695 w 326253"/>
                <a:gd name="connsiteY1" fmla="*/ 171683 h 331788"/>
                <a:gd name="connsiteX2" fmla="*/ 80775 w 326253"/>
                <a:gd name="connsiteY2" fmla="*/ 215583 h 331788"/>
                <a:gd name="connsiteX3" fmla="*/ 159586 w 326253"/>
                <a:gd name="connsiteY3" fmla="*/ 183304 h 331788"/>
                <a:gd name="connsiteX4" fmla="*/ 172506 w 326253"/>
                <a:gd name="connsiteY4" fmla="*/ 171683 h 331788"/>
                <a:gd name="connsiteX5" fmla="*/ 194470 w 326253"/>
                <a:gd name="connsiteY5" fmla="*/ 192342 h 331788"/>
                <a:gd name="connsiteX6" fmla="*/ 181550 w 326253"/>
                <a:gd name="connsiteY6" fmla="*/ 285306 h 331788"/>
                <a:gd name="connsiteX7" fmla="*/ 181550 w 326253"/>
                <a:gd name="connsiteY7" fmla="*/ 286597 h 331788"/>
                <a:gd name="connsiteX8" fmla="*/ 194470 w 326253"/>
                <a:gd name="connsiteY8" fmla="*/ 304674 h 331788"/>
                <a:gd name="connsiteX9" fmla="*/ 195762 w 326253"/>
                <a:gd name="connsiteY9" fmla="*/ 304674 h 331788"/>
                <a:gd name="connsiteX10" fmla="*/ 209974 w 326253"/>
                <a:gd name="connsiteY10" fmla="*/ 286597 h 331788"/>
                <a:gd name="connsiteX11" fmla="*/ 209974 w 326253"/>
                <a:gd name="connsiteY11" fmla="*/ 285306 h 331788"/>
                <a:gd name="connsiteX12" fmla="*/ 197054 w 326253"/>
                <a:gd name="connsiteY12" fmla="*/ 192342 h 331788"/>
                <a:gd name="connsiteX13" fmla="*/ 217726 w 326253"/>
                <a:gd name="connsiteY13" fmla="*/ 171683 h 331788"/>
                <a:gd name="connsiteX14" fmla="*/ 230646 w 326253"/>
                <a:gd name="connsiteY14" fmla="*/ 183304 h 331788"/>
                <a:gd name="connsiteX15" fmla="*/ 261654 w 326253"/>
                <a:gd name="connsiteY15" fmla="*/ 196216 h 331788"/>
                <a:gd name="connsiteX16" fmla="*/ 308165 w 326253"/>
                <a:gd name="connsiteY16" fmla="*/ 255609 h 331788"/>
                <a:gd name="connsiteX17" fmla="*/ 324961 w 326253"/>
                <a:gd name="connsiteY17" fmla="*/ 295635 h 331788"/>
                <a:gd name="connsiteX18" fmla="*/ 326253 w 326253"/>
                <a:gd name="connsiteY18" fmla="*/ 304674 h 331788"/>
                <a:gd name="connsiteX19" fmla="*/ 321085 w 326253"/>
                <a:gd name="connsiteY19" fmla="*/ 331788 h 331788"/>
                <a:gd name="connsiteX20" fmla="*/ 271990 w 326253"/>
                <a:gd name="connsiteY20" fmla="*/ 331788 h 331788"/>
                <a:gd name="connsiteX21" fmla="*/ 279742 w 326253"/>
                <a:gd name="connsiteY21" fmla="*/ 304674 h 331788"/>
                <a:gd name="connsiteX22" fmla="*/ 268114 w 326253"/>
                <a:gd name="connsiteY22" fmla="*/ 278850 h 331788"/>
                <a:gd name="connsiteX23" fmla="*/ 268114 w 326253"/>
                <a:gd name="connsiteY23" fmla="*/ 331788 h 331788"/>
                <a:gd name="connsiteX24" fmla="*/ 122119 w 326253"/>
                <a:gd name="connsiteY24" fmla="*/ 331788 h 331788"/>
                <a:gd name="connsiteX25" fmla="*/ 122119 w 326253"/>
                <a:gd name="connsiteY25" fmla="*/ 250445 h 331788"/>
                <a:gd name="connsiteX26" fmla="*/ 56227 w 326253"/>
                <a:gd name="connsiteY26" fmla="*/ 267230 h 331788"/>
                <a:gd name="connsiteX27" fmla="*/ 35555 w 326253"/>
                <a:gd name="connsiteY27" fmla="*/ 256900 h 331788"/>
                <a:gd name="connsiteX28" fmla="*/ 38139 w 326253"/>
                <a:gd name="connsiteY28" fmla="*/ 193633 h 331788"/>
                <a:gd name="connsiteX29" fmla="*/ 49767 w 326253"/>
                <a:gd name="connsiteY29" fmla="*/ 156189 h 331788"/>
                <a:gd name="connsiteX30" fmla="*/ 78191 w 326253"/>
                <a:gd name="connsiteY30" fmla="*/ 141987 h 331788"/>
                <a:gd name="connsiteX31" fmla="*/ 99575 w 326253"/>
                <a:gd name="connsiteY31" fmla="*/ 82184 h 331788"/>
                <a:gd name="connsiteX32" fmla="*/ 116954 w 326253"/>
                <a:gd name="connsiteY32" fmla="*/ 90732 h 331788"/>
                <a:gd name="connsiteX33" fmla="*/ 116954 w 326253"/>
                <a:gd name="connsiteY33" fmla="*/ 95617 h 331788"/>
                <a:gd name="connsiteX34" fmla="*/ 114281 w 326253"/>
                <a:gd name="connsiteY34" fmla="*/ 96838 h 331788"/>
                <a:gd name="connsiteX35" fmla="*/ 112944 w 326253"/>
                <a:gd name="connsiteY35" fmla="*/ 96838 h 331788"/>
                <a:gd name="connsiteX36" fmla="*/ 95565 w 326253"/>
                <a:gd name="connsiteY36" fmla="*/ 87069 h 331788"/>
                <a:gd name="connsiteX37" fmla="*/ 94228 w 326253"/>
                <a:gd name="connsiteY37" fmla="*/ 83405 h 331788"/>
                <a:gd name="connsiteX38" fmla="*/ 99575 w 326253"/>
                <a:gd name="connsiteY38" fmla="*/ 82184 h 331788"/>
                <a:gd name="connsiteX39" fmla="*/ 24452 w 326253"/>
                <a:gd name="connsiteY39" fmla="*/ 82184 h 331788"/>
                <a:gd name="connsiteX40" fmla="*/ 29391 w 326253"/>
                <a:gd name="connsiteY40" fmla="*/ 83405 h 331788"/>
                <a:gd name="connsiteX41" fmla="*/ 28157 w 326253"/>
                <a:gd name="connsiteY41" fmla="*/ 87069 h 331788"/>
                <a:gd name="connsiteX42" fmla="*/ 12105 w 326253"/>
                <a:gd name="connsiteY42" fmla="*/ 96838 h 331788"/>
                <a:gd name="connsiteX43" fmla="*/ 10870 w 326253"/>
                <a:gd name="connsiteY43" fmla="*/ 96838 h 331788"/>
                <a:gd name="connsiteX44" fmla="*/ 7166 w 326253"/>
                <a:gd name="connsiteY44" fmla="*/ 95617 h 331788"/>
                <a:gd name="connsiteX45" fmla="*/ 8400 w 326253"/>
                <a:gd name="connsiteY45" fmla="*/ 90732 h 331788"/>
                <a:gd name="connsiteX46" fmla="*/ 24452 w 326253"/>
                <a:gd name="connsiteY46" fmla="*/ 82184 h 331788"/>
                <a:gd name="connsiteX47" fmla="*/ 59100 w 326253"/>
                <a:gd name="connsiteY47" fmla="*/ 61913 h 331788"/>
                <a:gd name="connsiteX48" fmla="*/ 57739 w 326253"/>
                <a:gd name="connsiteY48" fmla="*/ 63274 h 331788"/>
                <a:gd name="connsiteX49" fmla="*/ 56378 w 326253"/>
                <a:gd name="connsiteY49" fmla="*/ 64635 h 331788"/>
                <a:gd name="connsiteX50" fmla="*/ 61821 w 326253"/>
                <a:gd name="connsiteY50" fmla="*/ 90488 h 331788"/>
                <a:gd name="connsiteX51" fmla="*/ 65903 w 326253"/>
                <a:gd name="connsiteY51" fmla="*/ 64635 h 331788"/>
                <a:gd name="connsiteX52" fmla="*/ 65903 w 326253"/>
                <a:gd name="connsiteY52" fmla="*/ 63274 h 331788"/>
                <a:gd name="connsiteX53" fmla="*/ 64543 w 326253"/>
                <a:gd name="connsiteY53" fmla="*/ 61913 h 331788"/>
                <a:gd name="connsiteX54" fmla="*/ 63182 w 326253"/>
                <a:gd name="connsiteY54" fmla="*/ 63274 h 331788"/>
                <a:gd name="connsiteX55" fmla="*/ 61821 w 326253"/>
                <a:gd name="connsiteY55" fmla="*/ 63274 h 331788"/>
                <a:gd name="connsiteX56" fmla="*/ 60460 w 326253"/>
                <a:gd name="connsiteY56" fmla="*/ 63274 h 331788"/>
                <a:gd name="connsiteX57" fmla="*/ 59100 w 326253"/>
                <a:gd name="connsiteY57" fmla="*/ 61913 h 331788"/>
                <a:gd name="connsiteX58" fmla="*/ 121089 w 326253"/>
                <a:gd name="connsiteY58" fmla="*/ 49213 h 331788"/>
                <a:gd name="connsiteX59" fmla="*/ 124944 w 326253"/>
                <a:gd name="connsiteY59" fmla="*/ 53381 h 331788"/>
                <a:gd name="connsiteX60" fmla="*/ 122374 w 326253"/>
                <a:gd name="connsiteY60" fmla="*/ 57548 h 331788"/>
                <a:gd name="connsiteX61" fmla="*/ 104382 w 326253"/>
                <a:gd name="connsiteY61" fmla="*/ 60326 h 331788"/>
                <a:gd name="connsiteX62" fmla="*/ 103097 w 326253"/>
                <a:gd name="connsiteY62" fmla="*/ 60326 h 331788"/>
                <a:gd name="connsiteX63" fmla="*/ 100526 w 326253"/>
                <a:gd name="connsiteY63" fmla="*/ 57548 h 331788"/>
                <a:gd name="connsiteX64" fmla="*/ 103097 w 326253"/>
                <a:gd name="connsiteY64" fmla="*/ 53381 h 331788"/>
                <a:gd name="connsiteX65" fmla="*/ 121089 w 326253"/>
                <a:gd name="connsiteY65" fmla="*/ 49213 h 331788"/>
                <a:gd name="connsiteX66" fmla="*/ 4308 w 326253"/>
                <a:gd name="connsiteY66" fmla="*/ 49213 h 331788"/>
                <a:gd name="connsiteX67" fmla="*/ 22088 w 326253"/>
                <a:gd name="connsiteY67" fmla="*/ 53381 h 331788"/>
                <a:gd name="connsiteX68" fmla="*/ 24628 w 326253"/>
                <a:gd name="connsiteY68" fmla="*/ 57548 h 331788"/>
                <a:gd name="connsiteX69" fmla="*/ 22088 w 326253"/>
                <a:gd name="connsiteY69" fmla="*/ 60326 h 331788"/>
                <a:gd name="connsiteX70" fmla="*/ 20818 w 326253"/>
                <a:gd name="connsiteY70" fmla="*/ 60326 h 331788"/>
                <a:gd name="connsiteX71" fmla="*/ 3038 w 326253"/>
                <a:gd name="connsiteY71" fmla="*/ 57548 h 331788"/>
                <a:gd name="connsiteX72" fmla="*/ 498 w 326253"/>
                <a:gd name="connsiteY72" fmla="*/ 53381 h 331788"/>
                <a:gd name="connsiteX73" fmla="*/ 4308 w 326253"/>
                <a:gd name="connsiteY73" fmla="*/ 49213 h 331788"/>
                <a:gd name="connsiteX74" fmla="*/ 62728 w 326253"/>
                <a:gd name="connsiteY74" fmla="*/ 41275 h 331788"/>
                <a:gd name="connsiteX75" fmla="*/ 40503 w 326253"/>
                <a:gd name="connsiteY75" fmla="*/ 60552 h 331788"/>
                <a:gd name="connsiteX76" fmla="*/ 47040 w 326253"/>
                <a:gd name="connsiteY76" fmla="*/ 78544 h 331788"/>
                <a:gd name="connsiteX77" fmla="*/ 54884 w 326253"/>
                <a:gd name="connsiteY77" fmla="*/ 95250 h 331788"/>
                <a:gd name="connsiteX78" fmla="*/ 58806 w 326253"/>
                <a:gd name="connsiteY78" fmla="*/ 95250 h 331788"/>
                <a:gd name="connsiteX79" fmla="*/ 53577 w 326253"/>
                <a:gd name="connsiteY79" fmla="*/ 65692 h 331788"/>
                <a:gd name="connsiteX80" fmla="*/ 54884 w 326253"/>
                <a:gd name="connsiteY80" fmla="*/ 60552 h 331788"/>
                <a:gd name="connsiteX81" fmla="*/ 60114 w 326253"/>
                <a:gd name="connsiteY81" fmla="*/ 59267 h 331788"/>
                <a:gd name="connsiteX82" fmla="*/ 62728 w 326253"/>
                <a:gd name="connsiteY82" fmla="*/ 59267 h 331788"/>
                <a:gd name="connsiteX83" fmla="*/ 65343 w 326253"/>
                <a:gd name="connsiteY83" fmla="*/ 59267 h 331788"/>
                <a:gd name="connsiteX84" fmla="*/ 70572 w 326253"/>
                <a:gd name="connsiteY84" fmla="*/ 60552 h 331788"/>
                <a:gd name="connsiteX85" fmla="*/ 71880 w 326253"/>
                <a:gd name="connsiteY85" fmla="*/ 65692 h 331788"/>
                <a:gd name="connsiteX86" fmla="*/ 66650 w 326253"/>
                <a:gd name="connsiteY86" fmla="*/ 95250 h 331788"/>
                <a:gd name="connsiteX87" fmla="*/ 69265 w 326253"/>
                <a:gd name="connsiteY87" fmla="*/ 95250 h 331788"/>
                <a:gd name="connsiteX88" fmla="*/ 77109 w 326253"/>
                <a:gd name="connsiteY88" fmla="*/ 78544 h 331788"/>
                <a:gd name="connsiteX89" fmla="*/ 84953 w 326253"/>
                <a:gd name="connsiteY89" fmla="*/ 60552 h 331788"/>
                <a:gd name="connsiteX90" fmla="*/ 62728 w 326253"/>
                <a:gd name="connsiteY90" fmla="*/ 41275 h 331788"/>
                <a:gd name="connsiteX91" fmla="*/ 62728 w 326253"/>
                <a:gd name="connsiteY91" fmla="*/ 33338 h 331788"/>
                <a:gd name="connsiteX92" fmla="*/ 91303 w 326253"/>
                <a:gd name="connsiteY92" fmla="*/ 60395 h 331788"/>
                <a:gd name="connsiteX93" fmla="*/ 83510 w 326253"/>
                <a:gd name="connsiteY93" fmla="*/ 82298 h 331788"/>
                <a:gd name="connsiteX94" fmla="*/ 77016 w 326253"/>
                <a:gd name="connsiteY94" fmla="*/ 99047 h 331788"/>
                <a:gd name="connsiteX95" fmla="*/ 75717 w 326253"/>
                <a:gd name="connsiteY95" fmla="*/ 111931 h 331788"/>
                <a:gd name="connsiteX96" fmla="*/ 73119 w 326253"/>
                <a:gd name="connsiteY96" fmla="*/ 115796 h 331788"/>
                <a:gd name="connsiteX97" fmla="*/ 70521 w 326253"/>
                <a:gd name="connsiteY97" fmla="*/ 115796 h 331788"/>
                <a:gd name="connsiteX98" fmla="*/ 62728 w 326253"/>
                <a:gd name="connsiteY98" fmla="*/ 122238 h 331788"/>
                <a:gd name="connsiteX99" fmla="*/ 54935 w 326253"/>
                <a:gd name="connsiteY99" fmla="*/ 115796 h 331788"/>
                <a:gd name="connsiteX100" fmla="*/ 52337 w 326253"/>
                <a:gd name="connsiteY100" fmla="*/ 115796 h 331788"/>
                <a:gd name="connsiteX101" fmla="*/ 48441 w 326253"/>
                <a:gd name="connsiteY101" fmla="*/ 111931 h 331788"/>
                <a:gd name="connsiteX102" fmla="*/ 48441 w 326253"/>
                <a:gd name="connsiteY102" fmla="*/ 99047 h 331788"/>
                <a:gd name="connsiteX103" fmla="*/ 41946 w 326253"/>
                <a:gd name="connsiteY103" fmla="*/ 82298 h 331788"/>
                <a:gd name="connsiteX104" fmla="*/ 34153 w 326253"/>
                <a:gd name="connsiteY104" fmla="*/ 60395 h 331788"/>
                <a:gd name="connsiteX105" fmla="*/ 62728 w 326253"/>
                <a:gd name="connsiteY105" fmla="*/ 33338 h 331788"/>
                <a:gd name="connsiteX106" fmla="*/ 195140 w 326253"/>
                <a:gd name="connsiteY106" fmla="*/ 26988 h 331788"/>
                <a:gd name="connsiteX107" fmla="*/ 254816 w 326253"/>
                <a:gd name="connsiteY107" fmla="*/ 86198 h 331788"/>
                <a:gd name="connsiteX108" fmla="*/ 195140 w 326253"/>
                <a:gd name="connsiteY108" fmla="*/ 169863 h 331788"/>
                <a:gd name="connsiteX109" fmla="*/ 134166 w 326253"/>
                <a:gd name="connsiteY109" fmla="*/ 86198 h 331788"/>
                <a:gd name="connsiteX110" fmla="*/ 195140 w 326253"/>
                <a:gd name="connsiteY110" fmla="*/ 26988 h 331788"/>
                <a:gd name="connsiteX111" fmla="*/ 103011 w 326253"/>
                <a:gd name="connsiteY111" fmla="*/ 14288 h 331788"/>
                <a:gd name="connsiteX112" fmla="*/ 104301 w 326253"/>
                <a:gd name="connsiteY112" fmla="*/ 19448 h 331788"/>
                <a:gd name="connsiteX113" fmla="*/ 91403 w 326253"/>
                <a:gd name="connsiteY113" fmla="*/ 33636 h 331788"/>
                <a:gd name="connsiteX114" fmla="*/ 88823 w 326253"/>
                <a:gd name="connsiteY114" fmla="*/ 34926 h 331788"/>
                <a:gd name="connsiteX115" fmla="*/ 87533 w 326253"/>
                <a:gd name="connsiteY115" fmla="*/ 34926 h 331788"/>
                <a:gd name="connsiteX116" fmla="*/ 86243 w 326253"/>
                <a:gd name="connsiteY116" fmla="*/ 29767 h 331788"/>
                <a:gd name="connsiteX117" fmla="*/ 99142 w 326253"/>
                <a:gd name="connsiteY117" fmla="*/ 15578 h 331788"/>
                <a:gd name="connsiteX118" fmla="*/ 103011 w 326253"/>
                <a:gd name="connsiteY118" fmla="*/ 14288 h 331788"/>
                <a:gd name="connsiteX119" fmla="*/ 21136 w 326253"/>
                <a:gd name="connsiteY119" fmla="*/ 14288 h 331788"/>
                <a:gd name="connsiteX120" fmla="*/ 26216 w 326253"/>
                <a:gd name="connsiteY120" fmla="*/ 15578 h 331788"/>
                <a:gd name="connsiteX121" fmla="*/ 37646 w 326253"/>
                <a:gd name="connsiteY121" fmla="*/ 29767 h 331788"/>
                <a:gd name="connsiteX122" fmla="*/ 37646 w 326253"/>
                <a:gd name="connsiteY122" fmla="*/ 34926 h 331788"/>
                <a:gd name="connsiteX123" fmla="*/ 35106 w 326253"/>
                <a:gd name="connsiteY123" fmla="*/ 34926 h 331788"/>
                <a:gd name="connsiteX124" fmla="*/ 32566 w 326253"/>
                <a:gd name="connsiteY124" fmla="*/ 33636 h 331788"/>
                <a:gd name="connsiteX125" fmla="*/ 21136 w 326253"/>
                <a:gd name="connsiteY125" fmla="*/ 19448 h 331788"/>
                <a:gd name="connsiteX126" fmla="*/ 19866 w 326253"/>
                <a:gd name="connsiteY126" fmla="*/ 16868 h 331788"/>
                <a:gd name="connsiteX127" fmla="*/ 21136 w 326253"/>
                <a:gd name="connsiteY127" fmla="*/ 14288 h 331788"/>
                <a:gd name="connsiteX128" fmla="*/ 61935 w 326253"/>
                <a:gd name="connsiteY128" fmla="*/ 0 h 331788"/>
                <a:gd name="connsiteX129" fmla="*/ 65904 w 326253"/>
                <a:gd name="connsiteY129" fmla="*/ 4048 h 331788"/>
                <a:gd name="connsiteX130" fmla="*/ 65904 w 326253"/>
                <a:gd name="connsiteY130" fmla="*/ 22940 h 331788"/>
                <a:gd name="connsiteX131" fmla="*/ 61935 w 326253"/>
                <a:gd name="connsiteY131" fmla="*/ 26988 h 331788"/>
                <a:gd name="connsiteX132" fmla="*/ 59289 w 326253"/>
                <a:gd name="connsiteY132" fmla="*/ 25639 h 331788"/>
                <a:gd name="connsiteX133" fmla="*/ 57966 w 326253"/>
                <a:gd name="connsiteY133" fmla="*/ 22940 h 331788"/>
                <a:gd name="connsiteX134" fmla="*/ 57966 w 326253"/>
                <a:gd name="connsiteY134" fmla="*/ 4048 h 331788"/>
                <a:gd name="connsiteX135" fmla="*/ 61935 w 326253"/>
                <a:gd name="connsiteY13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26253" h="331788">
                  <a:moveTo>
                    <a:pt x="78191" y="141987"/>
                  </a:moveTo>
                  <a:cubicBezTo>
                    <a:pt x="91111" y="145860"/>
                    <a:pt x="97571" y="158772"/>
                    <a:pt x="93695" y="171683"/>
                  </a:cubicBezTo>
                  <a:cubicBezTo>
                    <a:pt x="88527" y="187177"/>
                    <a:pt x="83359" y="202671"/>
                    <a:pt x="80775" y="215583"/>
                  </a:cubicBezTo>
                  <a:cubicBezTo>
                    <a:pt x="101447" y="209127"/>
                    <a:pt x="159586" y="183304"/>
                    <a:pt x="159586" y="183304"/>
                  </a:cubicBezTo>
                  <a:cubicBezTo>
                    <a:pt x="159586" y="183304"/>
                    <a:pt x="159586" y="183304"/>
                    <a:pt x="172506" y="171683"/>
                  </a:cubicBezTo>
                  <a:cubicBezTo>
                    <a:pt x="172506" y="171683"/>
                    <a:pt x="172506" y="171683"/>
                    <a:pt x="194470" y="192342"/>
                  </a:cubicBezTo>
                  <a:cubicBezTo>
                    <a:pt x="194470" y="192342"/>
                    <a:pt x="194470" y="192342"/>
                    <a:pt x="181550" y="285306"/>
                  </a:cubicBezTo>
                  <a:cubicBezTo>
                    <a:pt x="181550" y="285306"/>
                    <a:pt x="181550" y="285306"/>
                    <a:pt x="181550" y="286597"/>
                  </a:cubicBezTo>
                  <a:cubicBezTo>
                    <a:pt x="181550" y="286597"/>
                    <a:pt x="181550" y="286597"/>
                    <a:pt x="194470" y="304674"/>
                  </a:cubicBezTo>
                  <a:cubicBezTo>
                    <a:pt x="194470" y="304674"/>
                    <a:pt x="194470" y="304674"/>
                    <a:pt x="195762" y="304674"/>
                  </a:cubicBezTo>
                  <a:cubicBezTo>
                    <a:pt x="195762" y="304674"/>
                    <a:pt x="195762" y="304674"/>
                    <a:pt x="209974" y="286597"/>
                  </a:cubicBezTo>
                  <a:cubicBezTo>
                    <a:pt x="209974" y="285306"/>
                    <a:pt x="209974" y="285306"/>
                    <a:pt x="209974" y="285306"/>
                  </a:cubicBezTo>
                  <a:cubicBezTo>
                    <a:pt x="209974" y="285306"/>
                    <a:pt x="209974" y="285306"/>
                    <a:pt x="197054" y="192342"/>
                  </a:cubicBezTo>
                  <a:cubicBezTo>
                    <a:pt x="197054" y="192342"/>
                    <a:pt x="197054" y="192342"/>
                    <a:pt x="217726" y="171683"/>
                  </a:cubicBezTo>
                  <a:cubicBezTo>
                    <a:pt x="217726" y="171683"/>
                    <a:pt x="217726" y="171683"/>
                    <a:pt x="230646" y="183304"/>
                  </a:cubicBezTo>
                  <a:cubicBezTo>
                    <a:pt x="230646" y="183304"/>
                    <a:pt x="261654" y="196216"/>
                    <a:pt x="261654" y="196216"/>
                  </a:cubicBezTo>
                  <a:cubicBezTo>
                    <a:pt x="278450" y="205254"/>
                    <a:pt x="293953" y="223330"/>
                    <a:pt x="308165" y="255609"/>
                  </a:cubicBezTo>
                  <a:cubicBezTo>
                    <a:pt x="318501" y="276268"/>
                    <a:pt x="324961" y="294344"/>
                    <a:pt x="324961" y="295635"/>
                  </a:cubicBezTo>
                  <a:cubicBezTo>
                    <a:pt x="326253" y="298218"/>
                    <a:pt x="326253" y="300800"/>
                    <a:pt x="326253" y="304674"/>
                  </a:cubicBezTo>
                  <a:cubicBezTo>
                    <a:pt x="326253" y="305965"/>
                    <a:pt x="324961" y="316294"/>
                    <a:pt x="321085" y="331788"/>
                  </a:cubicBezTo>
                  <a:cubicBezTo>
                    <a:pt x="321085" y="331788"/>
                    <a:pt x="321085" y="331788"/>
                    <a:pt x="271990" y="331788"/>
                  </a:cubicBezTo>
                  <a:cubicBezTo>
                    <a:pt x="275866" y="318876"/>
                    <a:pt x="278450" y="309838"/>
                    <a:pt x="279742" y="304674"/>
                  </a:cubicBezTo>
                  <a:cubicBezTo>
                    <a:pt x="277158" y="299509"/>
                    <a:pt x="273282" y="289180"/>
                    <a:pt x="268114" y="278850"/>
                  </a:cubicBezTo>
                  <a:cubicBezTo>
                    <a:pt x="268114" y="278850"/>
                    <a:pt x="268114" y="278850"/>
                    <a:pt x="268114" y="331788"/>
                  </a:cubicBezTo>
                  <a:cubicBezTo>
                    <a:pt x="268114" y="331788"/>
                    <a:pt x="268114" y="331788"/>
                    <a:pt x="122119" y="331788"/>
                  </a:cubicBezTo>
                  <a:cubicBezTo>
                    <a:pt x="122119" y="331788"/>
                    <a:pt x="122119" y="331788"/>
                    <a:pt x="122119" y="250445"/>
                  </a:cubicBezTo>
                  <a:cubicBezTo>
                    <a:pt x="94987" y="260774"/>
                    <a:pt x="70439" y="267230"/>
                    <a:pt x="56227" y="267230"/>
                  </a:cubicBezTo>
                  <a:cubicBezTo>
                    <a:pt x="48475" y="267230"/>
                    <a:pt x="40723" y="263356"/>
                    <a:pt x="35555" y="256900"/>
                  </a:cubicBezTo>
                  <a:cubicBezTo>
                    <a:pt x="27803" y="245280"/>
                    <a:pt x="27803" y="229786"/>
                    <a:pt x="38139" y="193633"/>
                  </a:cubicBezTo>
                  <a:cubicBezTo>
                    <a:pt x="43307" y="175557"/>
                    <a:pt x="48475" y="157481"/>
                    <a:pt x="49767" y="156189"/>
                  </a:cubicBezTo>
                  <a:cubicBezTo>
                    <a:pt x="53643" y="144569"/>
                    <a:pt x="66563" y="138113"/>
                    <a:pt x="78191" y="141987"/>
                  </a:cubicBezTo>
                  <a:close/>
                  <a:moveTo>
                    <a:pt x="99575" y="82184"/>
                  </a:moveTo>
                  <a:lnTo>
                    <a:pt x="116954" y="90732"/>
                  </a:lnTo>
                  <a:cubicBezTo>
                    <a:pt x="118291" y="91954"/>
                    <a:pt x="118291" y="93175"/>
                    <a:pt x="116954" y="95617"/>
                  </a:cubicBezTo>
                  <a:cubicBezTo>
                    <a:pt x="116954" y="96838"/>
                    <a:pt x="115618" y="96838"/>
                    <a:pt x="114281" y="96838"/>
                  </a:cubicBezTo>
                  <a:cubicBezTo>
                    <a:pt x="114281" y="96838"/>
                    <a:pt x="112944" y="96838"/>
                    <a:pt x="112944" y="96838"/>
                  </a:cubicBezTo>
                  <a:cubicBezTo>
                    <a:pt x="112944" y="96838"/>
                    <a:pt x="112944" y="96838"/>
                    <a:pt x="95565" y="87069"/>
                  </a:cubicBezTo>
                  <a:cubicBezTo>
                    <a:pt x="94228" y="87069"/>
                    <a:pt x="92891" y="84627"/>
                    <a:pt x="94228" y="83405"/>
                  </a:cubicBezTo>
                  <a:cubicBezTo>
                    <a:pt x="95565" y="80963"/>
                    <a:pt x="96902" y="80963"/>
                    <a:pt x="99575" y="82184"/>
                  </a:cubicBezTo>
                  <a:close/>
                  <a:moveTo>
                    <a:pt x="24452" y="82184"/>
                  </a:moveTo>
                  <a:cubicBezTo>
                    <a:pt x="25687" y="80963"/>
                    <a:pt x="28157" y="80963"/>
                    <a:pt x="29391" y="83405"/>
                  </a:cubicBezTo>
                  <a:cubicBezTo>
                    <a:pt x="29391" y="84627"/>
                    <a:pt x="29391" y="87069"/>
                    <a:pt x="28157" y="87069"/>
                  </a:cubicBezTo>
                  <a:cubicBezTo>
                    <a:pt x="28157" y="87069"/>
                    <a:pt x="28157" y="87069"/>
                    <a:pt x="12105" y="96838"/>
                  </a:cubicBezTo>
                  <a:cubicBezTo>
                    <a:pt x="12105" y="96838"/>
                    <a:pt x="10870" y="96838"/>
                    <a:pt x="10870" y="96838"/>
                  </a:cubicBezTo>
                  <a:cubicBezTo>
                    <a:pt x="9635" y="96838"/>
                    <a:pt x="8400" y="96838"/>
                    <a:pt x="7166" y="95617"/>
                  </a:cubicBezTo>
                  <a:cubicBezTo>
                    <a:pt x="7166" y="93175"/>
                    <a:pt x="7166" y="91954"/>
                    <a:pt x="8400" y="90732"/>
                  </a:cubicBezTo>
                  <a:cubicBezTo>
                    <a:pt x="8400" y="90732"/>
                    <a:pt x="8400" y="90732"/>
                    <a:pt x="24452" y="82184"/>
                  </a:cubicBezTo>
                  <a:close/>
                  <a:moveTo>
                    <a:pt x="59100" y="61913"/>
                  </a:moveTo>
                  <a:cubicBezTo>
                    <a:pt x="59100" y="61913"/>
                    <a:pt x="57739" y="61913"/>
                    <a:pt x="57739" y="63274"/>
                  </a:cubicBezTo>
                  <a:cubicBezTo>
                    <a:pt x="57739" y="63274"/>
                    <a:pt x="56378" y="63274"/>
                    <a:pt x="56378" y="64635"/>
                  </a:cubicBezTo>
                  <a:cubicBezTo>
                    <a:pt x="56378" y="64635"/>
                    <a:pt x="56378" y="64635"/>
                    <a:pt x="61821" y="90488"/>
                  </a:cubicBezTo>
                  <a:lnTo>
                    <a:pt x="65903" y="64635"/>
                  </a:lnTo>
                  <a:cubicBezTo>
                    <a:pt x="65903" y="63274"/>
                    <a:pt x="65903" y="63274"/>
                    <a:pt x="65903" y="63274"/>
                  </a:cubicBezTo>
                  <a:cubicBezTo>
                    <a:pt x="65903" y="61913"/>
                    <a:pt x="64543" y="61913"/>
                    <a:pt x="64543" y="61913"/>
                  </a:cubicBezTo>
                  <a:cubicBezTo>
                    <a:pt x="64543" y="61913"/>
                    <a:pt x="63182" y="61913"/>
                    <a:pt x="63182" y="63274"/>
                  </a:cubicBezTo>
                  <a:cubicBezTo>
                    <a:pt x="63182" y="63274"/>
                    <a:pt x="61821" y="63274"/>
                    <a:pt x="61821" y="63274"/>
                  </a:cubicBezTo>
                  <a:cubicBezTo>
                    <a:pt x="60460" y="63274"/>
                    <a:pt x="60460" y="63274"/>
                    <a:pt x="60460" y="63274"/>
                  </a:cubicBezTo>
                  <a:cubicBezTo>
                    <a:pt x="59100" y="61913"/>
                    <a:pt x="59100" y="61913"/>
                    <a:pt x="59100" y="61913"/>
                  </a:cubicBezTo>
                  <a:close/>
                  <a:moveTo>
                    <a:pt x="121089" y="49213"/>
                  </a:moveTo>
                  <a:cubicBezTo>
                    <a:pt x="123659" y="49213"/>
                    <a:pt x="124944" y="50602"/>
                    <a:pt x="124944" y="53381"/>
                  </a:cubicBezTo>
                  <a:cubicBezTo>
                    <a:pt x="126229" y="54770"/>
                    <a:pt x="124944" y="56159"/>
                    <a:pt x="122374" y="57548"/>
                  </a:cubicBezTo>
                  <a:cubicBezTo>
                    <a:pt x="122374" y="57548"/>
                    <a:pt x="122374" y="57548"/>
                    <a:pt x="104382" y="60326"/>
                  </a:cubicBezTo>
                  <a:cubicBezTo>
                    <a:pt x="103097" y="60326"/>
                    <a:pt x="103097" y="60326"/>
                    <a:pt x="103097" y="60326"/>
                  </a:cubicBezTo>
                  <a:cubicBezTo>
                    <a:pt x="101812" y="60326"/>
                    <a:pt x="100526" y="58937"/>
                    <a:pt x="100526" y="57548"/>
                  </a:cubicBezTo>
                  <a:cubicBezTo>
                    <a:pt x="99241" y="56159"/>
                    <a:pt x="100526" y="53381"/>
                    <a:pt x="103097" y="53381"/>
                  </a:cubicBezTo>
                  <a:cubicBezTo>
                    <a:pt x="103097" y="53381"/>
                    <a:pt x="103097" y="53381"/>
                    <a:pt x="121089" y="49213"/>
                  </a:cubicBezTo>
                  <a:close/>
                  <a:moveTo>
                    <a:pt x="4308" y="49213"/>
                  </a:moveTo>
                  <a:cubicBezTo>
                    <a:pt x="4308" y="49213"/>
                    <a:pt x="4308" y="49213"/>
                    <a:pt x="22088" y="53381"/>
                  </a:cubicBezTo>
                  <a:cubicBezTo>
                    <a:pt x="24628" y="53381"/>
                    <a:pt x="24628" y="56159"/>
                    <a:pt x="24628" y="57548"/>
                  </a:cubicBezTo>
                  <a:cubicBezTo>
                    <a:pt x="24628" y="58937"/>
                    <a:pt x="23358" y="60326"/>
                    <a:pt x="22088" y="60326"/>
                  </a:cubicBezTo>
                  <a:cubicBezTo>
                    <a:pt x="20818" y="60326"/>
                    <a:pt x="20818" y="60326"/>
                    <a:pt x="20818" y="60326"/>
                  </a:cubicBezTo>
                  <a:cubicBezTo>
                    <a:pt x="20818" y="60326"/>
                    <a:pt x="20818" y="60326"/>
                    <a:pt x="3038" y="57548"/>
                  </a:cubicBezTo>
                  <a:cubicBezTo>
                    <a:pt x="498" y="56159"/>
                    <a:pt x="-772" y="54770"/>
                    <a:pt x="498" y="53381"/>
                  </a:cubicBezTo>
                  <a:cubicBezTo>
                    <a:pt x="498" y="50602"/>
                    <a:pt x="1768" y="49213"/>
                    <a:pt x="4308" y="49213"/>
                  </a:cubicBezTo>
                  <a:close/>
                  <a:moveTo>
                    <a:pt x="62728" y="41275"/>
                  </a:moveTo>
                  <a:cubicBezTo>
                    <a:pt x="50962" y="41275"/>
                    <a:pt x="40503" y="50271"/>
                    <a:pt x="40503" y="60552"/>
                  </a:cubicBezTo>
                  <a:cubicBezTo>
                    <a:pt x="40503" y="69548"/>
                    <a:pt x="44425" y="73403"/>
                    <a:pt x="47040" y="78544"/>
                  </a:cubicBezTo>
                  <a:cubicBezTo>
                    <a:pt x="50962" y="83684"/>
                    <a:pt x="54884" y="88825"/>
                    <a:pt x="54884" y="95250"/>
                  </a:cubicBezTo>
                  <a:cubicBezTo>
                    <a:pt x="54884" y="95250"/>
                    <a:pt x="54884" y="95250"/>
                    <a:pt x="58806" y="95250"/>
                  </a:cubicBezTo>
                  <a:cubicBezTo>
                    <a:pt x="58806" y="95250"/>
                    <a:pt x="58806" y="95250"/>
                    <a:pt x="53577" y="65692"/>
                  </a:cubicBezTo>
                  <a:cubicBezTo>
                    <a:pt x="53577" y="64407"/>
                    <a:pt x="53577" y="61837"/>
                    <a:pt x="54884" y="60552"/>
                  </a:cubicBezTo>
                  <a:cubicBezTo>
                    <a:pt x="56191" y="59267"/>
                    <a:pt x="58806" y="59267"/>
                    <a:pt x="60114" y="59267"/>
                  </a:cubicBezTo>
                  <a:cubicBezTo>
                    <a:pt x="61421" y="59267"/>
                    <a:pt x="61421" y="59267"/>
                    <a:pt x="62728" y="59267"/>
                  </a:cubicBezTo>
                  <a:cubicBezTo>
                    <a:pt x="64036" y="59267"/>
                    <a:pt x="64036" y="59267"/>
                    <a:pt x="65343" y="59267"/>
                  </a:cubicBezTo>
                  <a:cubicBezTo>
                    <a:pt x="66650" y="59267"/>
                    <a:pt x="69265" y="59267"/>
                    <a:pt x="70572" y="60552"/>
                  </a:cubicBezTo>
                  <a:cubicBezTo>
                    <a:pt x="70572" y="61837"/>
                    <a:pt x="71880" y="64407"/>
                    <a:pt x="71880" y="65692"/>
                  </a:cubicBezTo>
                  <a:cubicBezTo>
                    <a:pt x="71880" y="65692"/>
                    <a:pt x="71880" y="65692"/>
                    <a:pt x="66650" y="95250"/>
                  </a:cubicBezTo>
                  <a:cubicBezTo>
                    <a:pt x="66650" y="95250"/>
                    <a:pt x="66650" y="95250"/>
                    <a:pt x="69265" y="95250"/>
                  </a:cubicBezTo>
                  <a:cubicBezTo>
                    <a:pt x="70572" y="88825"/>
                    <a:pt x="74494" y="83684"/>
                    <a:pt x="77109" y="78544"/>
                  </a:cubicBezTo>
                  <a:cubicBezTo>
                    <a:pt x="81031" y="73403"/>
                    <a:pt x="84953" y="69548"/>
                    <a:pt x="84953" y="60552"/>
                  </a:cubicBezTo>
                  <a:cubicBezTo>
                    <a:pt x="84953" y="50271"/>
                    <a:pt x="74494" y="41275"/>
                    <a:pt x="62728" y="41275"/>
                  </a:cubicBezTo>
                  <a:close/>
                  <a:moveTo>
                    <a:pt x="62728" y="33338"/>
                  </a:moveTo>
                  <a:cubicBezTo>
                    <a:pt x="78315" y="33338"/>
                    <a:pt x="91303" y="46222"/>
                    <a:pt x="91303" y="60395"/>
                  </a:cubicBezTo>
                  <a:cubicBezTo>
                    <a:pt x="91303" y="70702"/>
                    <a:pt x="87407" y="77144"/>
                    <a:pt x="83510" y="82298"/>
                  </a:cubicBezTo>
                  <a:cubicBezTo>
                    <a:pt x="79613" y="87451"/>
                    <a:pt x="77016" y="92605"/>
                    <a:pt x="77016" y="99047"/>
                  </a:cubicBezTo>
                  <a:cubicBezTo>
                    <a:pt x="77016" y="99047"/>
                    <a:pt x="77016" y="99047"/>
                    <a:pt x="75717" y="111931"/>
                  </a:cubicBezTo>
                  <a:cubicBezTo>
                    <a:pt x="75717" y="114508"/>
                    <a:pt x="74418" y="115796"/>
                    <a:pt x="73119" y="115796"/>
                  </a:cubicBezTo>
                  <a:cubicBezTo>
                    <a:pt x="73119" y="115796"/>
                    <a:pt x="73119" y="115796"/>
                    <a:pt x="70521" y="115796"/>
                  </a:cubicBezTo>
                  <a:cubicBezTo>
                    <a:pt x="69223" y="119661"/>
                    <a:pt x="66625" y="122238"/>
                    <a:pt x="62728" y="122238"/>
                  </a:cubicBezTo>
                  <a:cubicBezTo>
                    <a:pt x="58832" y="122238"/>
                    <a:pt x="54935" y="119661"/>
                    <a:pt x="54935" y="115796"/>
                  </a:cubicBezTo>
                  <a:cubicBezTo>
                    <a:pt x="54935" y="115796"/>
                    <a:pt x="54935" y="115796"/>
                    <a:pt x="52337" y="115796"/>
                  </a:cubicBezTo>
                  <a:cubicBezTo>
                    <a:pt x="51038" y="115796"/>
                    <a:pt x="48441" y="114508"/>
                    <a:pt x="48441" y="111931"/>
                  </a:cubicBezTo>
                  <a:cubicBezTo>
                    <a:pt x="48441" y="111931"/>
                    <a:pt x="48441" y="111931"/>
                    <a:pt x="48441" y="99047"/>
                  </a:cubicBezTo>
                  <a:cubicBezTo>
                    <a:pt x="48441" y="92605"/>
                    <a:pt x="44544" y="87451"/>
                    <a:pt x="41946" y="82298"/>
                  </a:cubicBezTo>
                  <a:cubicBezTo>
                    <a:pt x="38050" y="77144"/>
                    <a:pt x="34153" y="70702"/>
                    <a:pt x="34153" y="60395"/>
                  </a:cubicBezTo>
                  <a:cubicBezTo>
                    <a:pt x="34153" y="46222"/>
                    <a:pt x="47142" y="33338"/>
                    <a:pt x="62728" y="33338"/>
                  </a:cubicBezTo>
                  <a:close/>
                  <a:moveTo>
                    <a:pt x="195140" y="26988"/>
                  </a:moveTo>
                  <a:cubicBezTo>
                    <a:pt x="237951" y="26988"/>
                    <a:pt x="254816" y="48870"/>
                    <a:pt x="254816" y="86198"/>
                  </a:cubicBezTo>
                  <a:cubicBezTo>
                    <a:pt x="253519" y="138971"/>
                    <a:pt x="228870" y="169863"/>
                    <a:pt x="195140" y="169863"/>
                  </a:cubicBezTo>
                  <a:cubicBezTo>
                    <a:pt x="160112" y="169863"/>
                    <a:pt x="135464" y="138971"/>
                    <a:pt x="134166" y="86198"/>
                  </a:cubicBezTo>
                  <a:cubicBezTo>
                    <a:pt x="134166" y="48870"/>
                    <a:pt x="152329" y="26988"/>
                    <a:pt x="195140" y="26988"/>
                  </a:cubicBezTo>
                  <a:close/>
                  <a:moveTo>
                    <a:pt x="103011" y="14288"/>
                  </a:moveTo>
                  <a:cubicBezTo>
                    <a:pt x="105591" y="15578"/>
                    <a:pt x="105591" y="18158"/>
                    <a:pt x="104301" y="19448"/>
                  </a:cubicBezTo>
                  <a:cubicBezTo>
                    <a:pt x="104301" y="19448"/>
                    <a:pt x="104301" y="19448"/>
                    <a:pt x="91403" y="33636"/>
                  </a:cubicBezTo>
                  <a:cubicBezTo>
                    <a:pt x="91403" y="34926"/>
                    <a:pt x="90113" y="34926"/>
                    <a:pt x="88823" y="34926"/>
                  </a:cubicBezTo>
                  <a:cubicBezTo>
                    <a:pt x="88823" y="34926"/>
                    <a:pt x="87533" y="34926"/>
                    <a:pt x="87533" y="34926"/>
                  </a:cubicBezTo>
                  <a:cubicBezTo>
                    <a:pt x="86243" y="33636"/>
                    <a:pt x="84953" y="31057"/>
                    <a:pt x="86243" y="29767"/>
                  </a:cubicBezTo>
                  <a:cubicBezTo>
                    <a:pt x="86243" y="29767"/>
                    <a:pt x="86243" y="29767"/>
                    <a:pt x="99142" y="15578"/>
                  </a:cubicBezTo>
                  <a:cubicBezTo>
                    <a:pt x="100432" y="14288"/>
                    <a:pt x="101722" y="14288"/>
                    <a:pt x="103011" y="14288"/>
                  </a:cubicBezTo>
                  <a:close/>
                  <a:moveTo>
                    <a:pt x="21136" y="14288"/>
                  </a:moveTo>
                  <a:cubicBezTo>
                    <a:pt x="22406" y="14288"/>
                    <a:pt x="24946" y="14288"/>
                    <a:pt x="26216" y="15578"/>
                  </a:cubicBezTo>
                  <a:cubicBezTo>
                    <a:pt x="26216" y="15578"/>
                    <a:pt x="26216" y="15578"/>
                    <a:pt x="37646" y="29767"/>
                  </a:cubicBezTo>
                  <a:cubicBezTo>
                    <a:pt x="38916" y="31057"/>
                    <a:pt x="38916" y="33636"/>
                    <a:pt x="37646" y="34926"/>
                  </a:cubicBezTo>
                  <a:cubicBezTo>
                    <a:pt x="37646" y="34926"/>
                    <a:pt x="36376" y="34926"/>
                    <a:pt x="35106" y="34926"/>
                  </a:cubicBezTo>
                  <a:cubicBezTo>
                    <a:pt x="35106" y="34926"/>
                    <a:pt x="33836" y="34926"/>
                    <a:pt x="32566" y="33636"/>
                  </a:cubicBezTo>
                  <a:lnTo>
                    <a:pt x="21136" y="19448"/>
                  </a:lnTo>
                  <a:cubicBezTo>
                    <a:pt x="21136" y="19448"/>
                    <a:pt x="19866" y="18158"/>
                    <a:pt x="19866" y="16868"/>
                  </a:cubicBezTo>
                  <a:cubicBezTo>
                    <a:pt x="19866" y="16868"/>
                    <a:pt x="21136" y="15578"/>
                    <a:pt x="21136" y="14288"/>
                  </a:cubicBezTo>
                  <a:close/>
                  <a:moveTo>
                    <a:pt x="61935" y="0"/>
                  </a:moveTo>
                  <a:cubicBezTo>
                    <a:pt x="63258" y="0"/>
                    <a:pt x="65904" y="1349"/>
                    <a:pt x="65904" y="4048"/>
                  </a:cubicBezTo>
                  <a:cubicBezTo>
                    <a:pt x="65904" y="4048"/>
                    <a:pt x="65904" y="4048"/>
                    <a:pt x="65904" y="22940"/>
                  </a:cubicBezTo>
                  <a:cubicBezTo>
                    <a:pt x="65904" y="25639"/>
                    <a:pt x="63258" y="26988"/>
                    <a:pt x="61935" y="26988"/>
                  </a:cubicBezTo>
                  <a:cubicBezTo>
                    <a:pt x="60612" y="26988"/>
                    <a:pt x="60612" y="26988"/>
                    <a:pt x="59289" y="25639"/>
                  </a:cubicBezTo>
                  <a:cubicBezTo>
                    <a:pt x="59289" y="25639"/>
                    <a:pt x="57966" y="24289"/>
                    <a:pt x="57966" y="22940"/>
                  </a:cubicBezTo>
                  <a:cubicBezTo>
                    <a:pt x="57966" y="22940"/>
                    <a:pt x="57966" y="22940"/>
                    <a:pt x="57966" y="4048"/>
                  </a:cubicBezTo>
                  <a:cubicBezTo>
                    <a:pt x="57966" y="1349"/>
                    <a:pt x="59289" y="0"/>
                    <a:pt x="61935" y="0"/>
                  </a:cubicBezTo>
                  <a:close/>
                </a:path>
              </a:pathLst>
            </a:custGeom>
            <a:solidFill>
              <a:srgbClr val="FFC000"/>
            </a:solidFill>
            <a:ln>
              <a:noFill/>
            </a:ln>
          </p:spPr>
        </p:sp>
      </p:grpSp>
      <p:sp>
        <p:nvSpPr>
          <p:cNvPr id="3" name="文本框 2"/>
          <p:cNvSpPr txBox="1"/>
          <p:nvPr/>
        </p:nvSpPr>
        <p:spPr>
          <a:xfrm>
            <a:off x="3153410" y="4259580"/>
            <a:ext cx="5885815" cy="755650"/>
          </a:xfrm>
          <a:prstGeom prst="rect">
            <a:avLst/>
          </a:prstGeom>
          <a:noFill/>
        </p:spPr>
        <p:txBody>
          <a:bodyPr wrap="square" rtlCol="0" anchor="t">
            <a:spAutoFit/>
          </a:bodyPr>
          <a:lstStyle/>
          <a:p>
            <a:pPr>
              <a:lnSpc>
                <a:spcPct val="120000"/>
              </a:lnSpc>
            </a:pPr>
            <a:r>
              <a:rPr lang="zh-CN" altLang="en-US">
                <a:solidFill>
                  <a:srgbClr val="FF0000"/>
                </a:solidFill>
                <a:latin typeface="微软雅黑" panose="020B0503020204020204" charset="-122"/>
                <a:ea typeface="微软雅黑" panose="020B0503020204020204" charset="-122"/>
              </a:rPr>
              <a:t>目标设置要具有时间限制，根据工作任务的权重、事情的轻重缓急，拟定出完成目标项目的时间要求。</a:t>
            </a:r>
            <a:endParaRPr lang="zh-CN" altLang="en-US">
              <a:solidFill>
                <a:srgbClr val="FF0000"/>
              </a:solidFill>
              <a:latin typeface="微软雅黑" panose="020B0503020204020204" charset="-122"/>
              <a:ea typeface="微软雅黑" panose="020B0503020204020204" charset="-122"/>
            </a:endParaRPr>
          </a:p>
        </p:txBody>
      </p:sp>
      <p:sp>
        <p:nvSpPr>
          <p:cNvPr id="10" name="标题 9"/>
          <p:cNvSpPr>
            <a:spLocks noGrp="1"/>
          </p:cNvSpPr>
          <p:nvPr>
            <p:ph type="title"/>
          </p:nvPr>
        </p:nvSpPr>
        <p:spPr/>
        <p:txBody>
          <a:bodyPr/>
          <a:lstStyle/>
          <a:p>
            <a:r>
              <a:rPr lang="zh-CN" altLang="en-US">
                <a:cs typeface="微软雅黑" panose="020B0503020204020204" charset="-122"/>
              </a:rPr>
              <a:t>应用案例五</a:t>
            </a:r>
            <a:endParaRPr lang="zh-CN" altLang="en-US">
              <a:cs typeface="微软雅黑" panose="020B0503020204020204" charset="-122"/>
            </a:endParaRPr>
          </a:p>
        </p:txBody>
      </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目标管理</a:t>
            </a:r>
            <a:r>
              <a:rPr lang="en-US" altLang="zh-CN">
                <a:solidFill>
                  <a:schemeClr val="bg1">
                    <a:lumMod val="50000"/>
                  </a:schemeClr>
                </a:solidFill>
              </a:rPr>
              <a:t>SMART</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400" fill="hold"/>
                                        <p:tgtEl>
                                          <p:spTgt spid="14"/>
                                        </p:tgtEl>
                                        <p:attrNameLst>
                                          <p:attrName>ppt_w</p:attrName>
                                        </p:attrNameLst>
                                      </p:cBhvr>
                                      <p:tavLst>
                                        <p:tav tm="0">
                                          <p:val>
                                            <p:fltVal val="0"/>
                                          </p:val>
                                        </p:tav>
                                        <p:tav tm="100000">
                                          <p:val>
                                            <p:strVal val="#ppt_w"/>
                                          </p:val>
                                        </p:tav>
                                      </p:tavLst>
                                    </p:anim>
                                    <p:anim calcmode="lin" valueType="num">
                                      <p:cBhvr>
                                        <p:cTn id="8" dur="400" fill="hold"/>
                                        <p:tgtEl>
                                          <p:spTgt spid="14"/>
                                        </p:tgtEl>
                                        <p:attrNameLst>
                                          <p:attrName>ppt_h</p:attrName>
                                        </p:attrNameLst>
                                      </p:cBhvr>
                                      <p:tavLst>
                                        <p:tav tm="0">
                                          <p:val>
                                            <p:fltVal val="0"/>
                                          </p:val>
                                        </p:tav>
                                        <p:tav tm="100000">
                                          <p:val>
                                            <p:strVal val="#ppt_h"/>
                                          </p:val>
                                        </p:tav>
                                      </p:tavLst>
                                    </p:anim>
                                    <p:animEffect transition="in" filter="fade">
                                      <p:cBhvr>
                                        <p:cTn id="9" dur="400"/>
                                        <p:tgtEl>
                                          <p:spTgt spid="14"/>
                                        </p:tgtEl>
                                      </p:cBhvr>
                                    </p:animEffect>
                                  </p:childTnLst>
                                </p:cTn>
                              </p:par>
                              <p:par>
                                <p:cTn id="10" presetID="6" presetClass="emph" presetSubtype="0" fill="hold" nodeType="withEffect">
                                  <p:stCondLst>
                                    <p:cond delay="400"/>
                                  </p:stCondLst>
                                  <p:childTnLst>
                                    <p:animScale>
                                      <p:cBhvr>
                                        <p:cTn id="11" dur="200" fill="hold"/>
                                        <p:tgtEl>
                                          <p:spTgt spid="14"/>
                                        </p:tgtEl>
                                      </p:cBhvr>
                                      <p:by x="110000" y="110000"/>
                                    </p:animScale>
                                  </p:childTnLst>
                                </p:cTn>
                              </p:par>
                              <p:par>
                                <p:cTn id="12" presetID="6" presetClass="emph" presetSubtype="0" fill="hold" nodeType="withEffect">
                                  <p:stCondLst>
                                    <p:cond delay="600"/>
                                  </p:stCondLst>
                                  <p:childTnLst>
                                    <p:animScale>
                                      <p:cBhvr>
                                        <p:cTn id="13" dur="300" fill="hold"/>
                                        <p:tgtEl>
                                          <p:spTgt spid="1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181100" y="2971800"/>
            <a:ext cx="9829800" cy="914400"/>
            <a:chOff x="1798" y="4680"/>
            <a:chExt cx="15480" cy="1440"/>
          </a:xfrm>
        </p:grpSpPr>
        <p:pic>
          <p:nvPicPr>
            <p:cNvPr id="3" name="图片 2" descr="471424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358" y="4680"/>
              <a:ext cx="1440" cy="1440"/>
            </a:xfrm>
            <a:prstGeom prst="rect">
              <a:avLst/>
            </a:prstGeom>
          </p:spPr>
        </p:pic>
        <p:pic>
          <p:nvPicPr>
            <p:cNvPr id="4" name="图片 3" descr="471424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 y="4680"/>
              <a:ext cx="1440" cy="1440"/>
            </a:xfrm>
            <a:prstGeom prst="rect">
              <a:avLst/>
            </a:prstGeom>
          </p:spPr>
        </p:pic>
        <p:pic>
          <p:nvPicPr>
            <p:cNvPr id="6" name="图片 5" descr="471424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78" y="4680"/>
              <a:ext cx="1440" cy="1440"/>
            </a:xfrm>
            <a:prstGeom prst="rect">
              <a:avLst/>
            </a:prstGeom>
          </p:spPr>
        </p:pic>
        <p:pic>
          <p:nvPicPr>
            <p:cNvPr id="8" name="图片 7" descr="471424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8" y="4680"/>
              <a:ext cx="1440" cy="1440"/>
            </a:xfrm>
            <a:prstGeom prst="rect">
              <a:avLst/>
            </a:prstGeom>
          </p:spPr>
        </p:pic>
        <p:pic>
          <p:nvPicPr>
            <p:cNvPr id="9" name="图片 8" descr="471424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8" y="4680"/>
              <a:ext cx="1440" cy="1440"/>
            </a:xfrm>
            <a:prstGeom prst="rect">
              <a:avLst/>
            </a:prstGeom>
          </p:spPr>
        </p:pic>
        <p:pic>
          <p:nvPicPr>
            <p:cNvPr id="12" name="图片 11" descr="471424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278" y="4680"/>
              <a:ext cx="1440" cy="1440"/>
            </a:xfrm>
            <a:prstGeom prst="rect">
              <a:avLst/>
            </a:prstGeom>
          </p:spPr>
        </p:pic>
        <p:pic>
          <p:nvPicPr>
            <p:cNvPr id="13" name="图片 12" descr="471424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38" y="4680"/>
              <a:ext cx="1440" cy="1440"/>
            </a:xfrm>
            <a:prstGeom prst="rect">
              <a:avLst/>
            </a:prstGeom>
          </p:spPr>
        </p:pic>
        <p:pic>
          <p:nvPicPr>
            <p:cNvPr id="14" name="图片 13" descr="471424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58" y="4680"/>
              <a:ext cx="1440" cy="1440"/>
            </a:xfrm>
            <a:prstGeom prst="rect">
              <a:avLst/>
            </a:prstGeom>
          </p:spPr>
        </p:pic>
        <p:pic>
          <p:nvPicPr>
            <p:cNvPr id="15" name="图片 14" descr="4714247"/>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 y="4680"/>
              <a:ext cx="1440" cy="1440"/>
            </a:xfrm>
            <a:prstGeom prst="rect">
              <a:avLst/>
            </a:prstGeom>
          </p:spPr>
        </p:pic>
        <p:pic>
          <p:nvPicPr>
            <p:cNvPr id="17" name="图片 16" descr="4714240"/>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98" y="4680"/>
              <a:ext cx="1440" cy="1440"/>
            </a:xfrm>
            <a:prstGeom prst="rect">
              <a:avLst/>
            </a:prstGeom>
          </p:spPr>
        </p:pic>
      </p:grpSp>
      <p:sp>
        <p:nvSpPr>
          <p:cNvPr id="7" name="文本框 6"/>
          <p:cNvSpPr txBox="1"/>
          <p:nvPr/>
        </p:nvSpPr>
        <p:spPr>
          <a:xfrm>
            <a:off x="4404360" y="1452245"/>
            <a:ext cx="3383280" cy="521970"/>
          </a:xfrm>
          <a:prstGeom prst="rect">
            <a:avLst/>
          </a:prstGeom>
          <a:noFill/>
        </p:spPr>
        <p:txBody>
          <a:bodyPr wrap="none" rtlCol="0">
            <a:spAutoFit/>
          </a:bodyPr>
          <a:lstStyle/>
          <a:p>
            <a:pPr algn="ctr"/>
            <a:r>
              <a:rPr lang="zh-CN" altLang="en-US" sz="2800">
                <a:solidFill>
                  <a:schemeClr val="tx1"/>
                </a:solidFill>
              </a:rPr>
              <a:t>这样是不是容易很多</a:t>
            </a:r>
            <a:endParaRPr lang="zh-CN" altLang="en-US" sz="2800">
              <a:solidFill>
                <a:schemeClr val="tx1"/>
              </a:solidFill>
            </a:endParaRPr>
          </a:p>
        </p:txBody>
      </p:sp>
      <p:sp>
        <p:nvSpPr>
          <p:cNvPr id="19" name="标题 18"/>
          <p:cNvSpPr>
            <a:spLocks noGrp="1"/>
          </p:cNvSpPr>
          <p:nvPr>
            <p:ph type="title"/>
          </p:nvPr>
        </p:nvSpPr>
        <p:spPr>
          <a:xfrm>
            <a:off x="151765" y="426085"/>
            <a:ext cx="10515600" cy="991870"/>
          </a:xfrm>
        </p:spPr>
        <p:txBody>
          <a:bodyPr/>
          <a:lstStyle/>
          <a:p>
            <a:r>
              <a:rPr lang="zh-CN" altLang="en-US"/>
              <a:t>思维测试一</a:t>
            </a:r>
            <a:endParaRPr lang="zh-CN" altLang="en-US"/>
          </a:p>
        </p:txBody>
      </p:sp>
      <p:sp>
        <p:nvSpPr>
          <p:cNvPr id="20" name="标题 1"/>
          <p:cNvSpPr>
            <a:spLocks noGrp="1"/>
          </p:cNvSpPr>
          <p:nvPr/>
        </p:nvSpPr>
        <p:spPr>
          <a:xfrm>
            <a:off x="151765" y="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sz="2000">
                <a:solidFill>
                  <a:schemeClr val="bg1">
                    <a:lumMod val="50000"/>
                  </a:schemeClr>
                </a:solidFill>
              </a:rPr>
              <a:t>引言</a:t>
            </a:r>
            <a:endParaRPr lang="zh-CN" altLang="en-US" sz="2000">
              <a:solidFill>
                <a:schemeClr val="bg1">
                  <a:lumMod val="50000"/>
                </a:schemeClr>
              </a:solidFill>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cs typeface="微软雅黑" panose="020B0503020204020204" charset="-122"/>
              </a:rPr>
              <a:t>SMART</a:t>
            </a:r>
            <a:r>
              <a:rPr lang="zh-CN" altLang="en-US">
                <a:cs typeface="微软雅黑" panose="020B0503020204020204" charset="-122"/>
              </a:rPr>
              <a:t>原则</a:t>
            </a:r>
            <a:r>
              <a:rPr lang="en-US" altLang="zh-CN">
                <a:cs typeface="微软雅黑" panose="020B0503020204020204" charset="-122"/>
              </a:rPr>
              <a:t>·</a:t>
            </a:r>
            <a:r>
              <a:rPr lang="zh-CN" altLang="en-US">
                <a:cs typeface="微软雅黑" panose="020B0503020204020204" charset="-122"/>
              </a:rPr>
              <a:t>具体实现要求</a:t>
            </a:r>
            <a:endParaRPr lang="zh-CN" altLang="en-US">
              <a:cs typeface="微软雅黑" panose="020B0503020204020204" charset="-122"/>
            </a:endParaRPr>
          </a:p>
        </p:txBody>
      </p:sp>
      <p:grpSp>
        <p:nvGrpSpPr>
          <p:cNvPr id="24" name="组合 23"/>
          <p:cNvGrpSpPr/>
          <p:nvPr/>
        </p:nvGrpSpPr>
        <p:grpSpPr>
          <a:xfrm>
            <a:off x="337820" y="1530985"/>
            <a:ext cx="11515725" cy="3975735"/>
            <a:chOff x="462" y="2411"/>
            <a:chExt cx="18135" cy="6261"/>
          </a:xfrm>
        </p:grpSpPr>
        <p:sp>
          <p:nvSpPr>
            <p:cNvPr id="44" name="圆角矩形 43"/>
            <p:cNvSpPr/>
            <p:nvPr/>
          </p:nvSpPr>
          <p:spPr>
            <a:xfrm>
              <a:off x="462" y="2411"/>
              <a:ext cx="3110" cy="840"/>
            </a:xfrm>
            <a:prstGeom prst="round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sym typeface="+mn-lt"/>
                </a:rPr>
                <a:t>S 具体的</a:t>
              </a:r>
              <a:endParaRPr lang="zh-CN" altLang="en-US" sz="14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sp>
          <p:nvSpPr>
            <p:cNvPr id="5" name="文本框 4"/>
            <p:cNvSpPr txBox="1"/>
            <p:nvPr/>
          </p:nvSpPr>
          <p:spPr>
            <a:xfrm>
              <a:off x="588" y="3835"/>
              <a:ext cx="2968" cy="3870"/>
            </a:xfrm>
            <a:prstGeom prst="rect">
              <a:avLst/>
            </a:prstGeom>
            <a:noFill/>
          </p:spPr>
          <p:txBody>
            <a:bodyPr wrap="square" rtlCol="0" anchor="t">
              <a:spAutoFit/>
            </a:bodyPr>
            <a:lstStyle/>
            <a:p>
              <a:pPr>
                <a:lnSpc>
                  <a:spcPct val="110000"/>
                </a:lnSpc>
              </a:pPr>
              <a:r>
                <a:rPr lang="en-US" altLang="zh-CN" sz="1400">
                  <a:latin typeface="微软雅黑" panose="020B0503020204020204" charset="-122"/>
                  <a:ea typeface="微软雅黑" panose="020B0503020204020204" charset="-122"/>
                </a:rPr>
                <a:t>    </a:t>
              </a:r>
              <a:r>
                <a:rPr lang="zh-CN" altLang="en-US" sz="1400">
                  <a:latin typeface="微软雅黑" panose="020B0503020204020204" charset="-122"/>
                  <a:ea typeface="微软雅黑" panose="020B0503020204020204" charset="-122"/>
                </a:rPr>
                <a:t>目标是具体的、明确的。</a:t>
              </a:r>
              <a:endParaRPr lang="zh-CN" altLang="en-US" sz="1400">
                <a:latin typeface="微软雅黑" panose="020B0503020204020204" charset="-122"/>
                <a:ea typeface="微软雅黑" panose="020B0503020204020204" charset="-122"/>
              </a:endParaRPr>
            </a:p>
            <a:p>
              <a:pPr>
                <a:lnSpc>
                  <a:spcPct val="110000"/>
                </a:lnSpc>
              </a:pPr>
              <a:r>
                <a:rPr lang="zh-CN" altLang="en-US" sz="1400">
                  <a:solidFill>
                    <a:schemeClr val="tx1"/>
                  </a:solidFill>
                  <a:latin typeface="微软雅黑" panose="020B0503020204020204" charset="-122"/>
                  <a:ea typeface="微软雅黑" panose="020B0503020204020204" charset="-122"/>
                </a:rPr>
                <a:t>要求目</a:t>
              </a:r>
              <a:r>
                <a:rPr lang="zh-CN" altLang="en-US" sz="1400">
                  <a:latin typeface="微软雅黑" panose="020B0503020204020204" charset="-122"/>
                  <a:ea typeface="微软雅黑" panose="020B0503020204020204" charset="-122"/>
                </a:rPr>
                <a:t>标的设置要</a:t>
              </a:r>
              <a:r>
                <a:rPr lang="zh-CN" altLang="en-US" sz="1400">
                  <a:solidFill>
                    <a:schemeClr val="accent5"/>
                  </a:solidFill>
                  <a:latin typeface="微软雅黑" panose="020B0503020204020204" charset="-122"/>
                  <a:ea typeface="微软雅黑" panose="020B0503020204020204" charset="-122"/>
                </a:rPr>
                <a:t>有项目、衡量标准、达成措施、完成期限以及资源要求</a:t>
              </a:r>
              <a:r>
                <a:rPr lang="zh-CN" altLang="en-US" sz="1400">
                  <a:latin typeface="微软雅黑" panose="020B0503020204020204" charset="-122"/>
                  <a:ea typeface="微软雅黑" panose="020B0503020204020204" charset="-122"/>
                </a:rPr>
                <a:t>，能够很清晰的看到部门或个人计划要做哪些事情，计划完成到什么样的程度</a:t>
              </a:r>
              <a:endParaRPr lang="zh-CN" altLang="en-US" sz="1400">
                <a:latin typeface="微软雅黑" panose="020B0503020204020204" charset="-122"/>
                <a:ea typeface="微软雅黑" panose="020B0503020204020204" charset="-122"/>
              </a:endParaRPr>
            </a:p>
          </p:txBody>
        </p:sp>
        <p:sp>
          <p:nvSpPr>
            <p:cNvPr id="6" name="圆角矩形 5"/>
            <p:cNvSpPr/>
            <p:nvPr/>
          </p:nvSpPr>
          <p:spPr>
            <a:xfrm>
              <a:off x="4219" y="2411"/>
              <a:ext cx="3110" cy="840"/>
            </a:xfrm>
            <a:prstGeom prst="round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M </a:t>
              </a:r>
              <a:r>
                <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可衡量的</a:t>
              </a:r>
              <a:endPar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7" name="文本框 6"/>
            <p:cNvSpPr txBox="1"/>
            <p:nvPr/>
          </p:nvSpPr>
          <p:spPr>
            <a:xfrm>
              <a:off x="4255" y="3684"/>
              <a:ext cx="3073" cy="4615"/>
            </a:xfrm>
            <a:prstGeom prst="rect">
              <a:avLst/>
            </a:prstGeom>
            <a:noFill/>
          </p:spPr>
          <p:txBody>
            <a:bodyPr wrap="square" rtlCol="0" anchor="t">
              <a:spAutoFit/>
            </a:bodyPr>
            <a:lstStyle/>
            <a:p>
              <a:pPr>
                <a:lnSpc>
                  <a:spcPct val="110000"/>
                </a:lnSpc>
              </a:pPr>
              <a:r>
                <a:rPr lang="en-US" altLang="zh-CN" sz="1400">
                  <a:latin typeface="微软雅黑" panose="020B0503020204020204" charset="-122"/>
                  <a:ea typeface="微软雅黑" panose="020B0503020204020204" charset="-122"/>
                </a:rPr>
                <a:t>    </a:t>
              </a:r>
              <a:r>
                <a:rPr lang="zh-CN" altLang="en-US" sz="1400">
                  <a:latin typeface="微软雅黑" panose="020B0503020204020204" charset="-122"/>
                  <a:ea typeface="微软雅黑" panose="020B0503020204020204" charset="-122"/>
                </a:rPr>
                <a:t>目标的可衡量性可以从</a:t>
              </a:r>
              <a:r>
                <a:rPr lang="zh-CN" altLang="en-US" sz="1400">
                  <a:solidFill>
                    <a:schemeClr val="accent5"/>
                  </a:solidFill>
                  <a:latin typeface="微软雅黑" panose="020B0503020204020204" charset="-122"/>
                  <a:ea typeface="微软雅黑" panose="020B0503020204020204" charset="-122"/>
                </a:rPr>
                <a:t>数量、质量、成本、时间、上级及顾客五个方面来进行</a:t>
              </a:r>
              <a:r>
                <a:rPr lang="zh-CN" altLang="en-US" sz="1400">
                  <a:latin typeface="微软雅黑" panose="020B0503020204020204" charset="-122"/>
                  <a:ea typeface="微软雅黑" panose="020B0503020204020204" charset="-122"/>
                </a:rPr>
                <a:t>；</a:t>
              </a:r>
              <a:endParaRPr lang="zh-CN" altLang="en-US" sz="1400">
                <a:latin typeface="微软雅黑" panose="020B0503020204020204" charset="-122"/>
                <a:ea typeface="微软雅黑" panose="020B0503020204020204" charset="-122"/>
              </a:endParaRPr>
            </a:p>
            <a:p>
              <a:pPr>
                <a:lnSpc>
                  <a:spcPct val="110000"/>
                </a:lnSpc>
              </a:pPr>
              <a:endParaRPr lang="zh-CN" altLang="en-US" sz="1400">
                <a:latin typeface="微软雅黑" panose="020B0503020204020204" charset="-122"/>
                <a:ea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rPr>
                <a:t>   如果目标不能衡量，可将目标细化成分目标后再衡量，仍不能衡量的，可将完成目标的工作流程化，通过流程化使目标可衡量。</a:t>
              </a:r>
              <a:endParaRPr lang="zh-CN" altLang="en-US" sz="1400">
                <a:latin typeface="微软雅黑" panose="020B0503020204020204" charset="-122"/>
                <a:ea typeface="微软雅黑" panose="020B0503020204020204" charset="-122"/>
              </a:endParaRPr>
            </a:p>
          </p:txBody>
        </p:sp>
        <p:sp>
          <p:nvSpPr>
            <p:cNvPr id="8" name="圆角矩形 7"/>
            <p:cNvSpPr/>
            <p:nvPr/>
          </p:nvSpPr>
          <p:spPr>
            <a:xfrm>
              <a:off x="7975" y="2411"/>
              <a:ext cx="3110" cy="840"/>
            </a:xfrm>
            <a:prstGeom prst="round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A </a:t>
              </a:r>
              <a:r>
                <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可实现的</a:t>
              </a:r>
              <a:endPar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0" name="圆角矩形 9"/>
            <p:cNvSpPr/>
            <p:nvPr/>
          </p:nvSpPr>
          <p:spPr>
            <a:xfrm>
              <a:off x="11731" y="2411"/>
              <a:ext cx="3110" cy="840"/>
            </a:xfrm>
            <a:prstGeom prst="round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R </a:t>
              </a:r>
              <a:r>
                <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相关的</a:t>
              </a:r>
              <a:endPar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2" name="圆角矩形 11"/>
            <p:cNvSpPr/>
            <p:nvPr/>
          </p:nvSpPr>
          <p:spPr>
            <a:xfrm>
              <a:off x="15487" y="2411"/>
              <a:ext cx="3110" cy="840"/>
            </a:xfrm>
            <a:prstGeom prst="roundRect">
              <a:avLst/>
            </a:prstGeom>
            <a:solidFill>
              <a:schemeClr val="accent5"/>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T </a:t>
              </a:r>
              <a:r>
                <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rPr>
                <a:t>有时间限制的</a:t>
              </a:r>
              <a:endParaRPr lang="zh-CN" altLang="en-US" sz="14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15" name="文本框 14"/>
            <p:cNvSpPr txBox="1"/>
            <p:nvPr/>
          </p:nvSpPr>
          <p:spPr>
            <a:xfrm>
              <a:off x="7773" y="3684"/>
              <a:ext cx="3515" cy="4988"/>
            </a:xfrm>
            <a:prstGeom prst="rect">
              <a:avLst/>
            </a:prstGeom>
            <a:noFill/>
          </p:spPr>
          <p:txBody>
            <a:bodyPr wrap="square" rtlCol="0" anchor="t">
              <a:spAutoFit/>
            </a:bodyPr>
            <a:lstStyle/>
            <a:p>
              <a:pPr>
                <a:lnSpc>
                  <a:spcPct val="110000"/>
                </a:lnSpc>
              </a:pPr>
              <a:r>
                <a:rPr lang="en-US" altLang="zh-CN" sz="1400">
                  <a:latin typeface="微软雅黑" panose="020B0503020204020204" charset="-122"/>
                  <a:ea typeface="微软雅黑" panose="020B0503020204020204" charset="-122"/>
                  <a:cs typeface="微软雅黑" panose="020B0503020204020204" charset="-122"/>
                </a:rPr>
                <a:t>    </a:t>
              </a:r>
              <a:r>
                <a:rPr lang="zh-CN" altLang="en-US" sz="1400">
                  <a:latin typeface="微软雅黑" panose="020B0503020204020204" charset="-122"/>
                  <a:ea typeface="微软雅黑" panose="020B0503020204020204" charset="-122"/>
                  <a:cs typeface="微软雅黑" panose="020B0503020204020204" charset="-122"/>
                </a:rPr>
                <a:t>目标设置要求</a:t>
              </a:r>
              <a:r>
                <a:rPr lang="zh-CN" altLang="en-US" sz="1400">
                  <a:solidFill>
                    <a:schemeClr val="accent5"/>
                  </a:solidFill>
                  <a:latin typeface="微软雅黑" panose="020B0503020204020204" charset="-122"/>
                  <a:ea typeface="微软雅黑" panose="020B0503020204020204" charset="-122"/>
                  <a:cs typeface="微软雅黑" panose="020B0503020204020204" charset="-122"/>
                </a:rPr>
                <a:t>坚持员工参与、上下左右沟通，使拟定的工作目标在组织及个人之间达成一致</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cs typeface="微软雅黑" panose="020B0503020204020204" charset="-122"/>
                </a:rPr>
                <a:t>    设置本部门的目标时还要考虑流程涉及的相关部门的工作要求，这样才能保证设定目标的可以达成。既要使工作内容饱满，也要具有挑战性。</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cs typeface="微软雅黑" panose="020B0503020204020204" charset="-122"/>
                </a:rPr>
                <a:t>    可以制定出跳起来“摘桃”的目标，不能制定出跳起来“摘星星”的目标</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11564" y="3684"/>
              <a:ext cx="3445" cy="3870"/>
            </a:xfrm>
            <a:prstGeom prst="rect">
              <a:avLst/>
            </a:prstGeom>
            <a:noFill/>
          </p:spPr>
          <p:txBody>
            <a:bodyPr wrap="square" rtlCol="0" anchor="t">
              <a:spAutoFit/>
            </a:bodyPr>
            <a:lstStyle/>
            <a:p>
              <a:pPr>
                <a:lnSpc>
                  <a:spcPct val="110000"/>
                </a:lnSpc>
              </a:pPr>
              <a:r>
                <a:rPr lang="en-US" altLang="zh-CN" sz="1400">
                  <a:latin typeface="微软雅黑" panose="020B0503020204020204" charset="-122"/>
                  <a:ea typeface="微软雅黑" panose="020B0503020204020204" charset="-122"/>
                </a:rPr>
                <a:t>    </a:t>
              </a:r>
              <a:r>
                <a:rPr lang="zh-CN" altLang="en-US" sz="1400">
                  <a:solidFill>
                    <a:schemeClr val="accent5"/>
                  </a:solidFill>
                  <a:latin typeface="微软雅黑" panose="020B0503020204020204" charset="-122"/>
                  <a:ea typeface="微软雅黑" panose="020B0503020204020204" charset="-122"/>
                </a:rPr>
                <a:t>部门工作目标来源于公司整体目标，员工的工作目标来源于部门的整体目标！</a:t>
              </a:r>
              <a:endParaRPr lang="zh-CN" altLang="en-US" sz="1400">
                <a:solidFill>
                  <a:schemeClr val="accent5"/>
                </a:solidFill>
                <a:latin typeface="微软雅黑" panose="020B0503020204020204" charset="-122"/>
                <a:ea typeface="微软雅黑" panose="020B0503020204020204" charset="-122"/>
              </a:endParaRPr>
            </a:p>
            <a:p>
              <a:pPr>
                <a:lnSpc>
                  <a:spcPct val="110000"/>
                </a:lnSpc>
              </a:pPr>
              <a:r>
                <a:rPr lang="zh-CN" altLang="en-US" sz="1400">
                  <a:solidFill>
                    <a:schemeClr val="accent5"/>
                  </a:solidFill>
                  <a:latin typeface="微软雅黑" panose="020B0503020204020204" charset="-122"/>
                  <a:ea typeface="微软雅黑" panose="020B0503020204020204" charset="-122"/>
                </a:rPr>
                <a:t>    季度工作目标来源于年度工作目标，月度工作目标来源于季度工作目标</a:t>
              </a:r>
              <a:r>
                <a:rPr lang="zh-CN" altLang="en-US" sz="1400">
                  <a:latin typeface="微软雅黑" panose="020B0503020204020204" charset="-122"/>
                  <a:ea typeface="微软雅黑" panose="020B0503020204020204" charset="-122"/>
                </a:rPr>
                <a:t>！</a:t>
              </a:r>
              <a:endParaRPr lang="zh-CN" altLang="en-US" sz="1400">
                <a:latin typeface="微软雅黑" panose="020B0503020204020204" charset="-122"/>
                <a:ea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rPr>
                <a:t>    工作目标的分解要考虑部门职能、岗位职责的相关性</a:t>
              </a:r>
              <a:endParaRPr lang="zh-CN" altLang="en-US" sz="1400">
                <a:latin typeface="微软雅黑" panose="020B0503020204020204" charset="-122"/>
                <a:ea typeface="微软雅黑" panose="020B0503020204020204" charset="-122"/>
              </a:endParaRPr>
            </a:p>
          </p:txBody>
        </p:sp>
        <p:sp>
          <p:nvSpPr>
            <p:cNvPr id="18" name="文本框 17"/>
            <p:cNvSpPr txBox="1"/>
            <p:nvPr/>
          </p:nvSpPr>
          <p:spPr>
            <a:xfrm>
              <a:off x="15547" y="3684"/>
              <a:ext cx="2994" cy="4242"/>
            </a:xfrm>
            <a:prstGeom prst="rect">
              <a:avLst/>
            </a:prstGeom>
            <a:noFill/>
          </p:spPr>
          <p:txBody>
            <a:bodyPr wrap="square" rtlCol="0" anchor="t">
              <a:spAutoFit/>
            </a:bodyPr>
            <a:lstStyle/>
            <a:p>
              <a:pPr>
                <a:lnSpc>
                  <a:spcPct val="110000"/>
                </a:lnSpc>
              </a:pPr>
              <a:r>
                <a:rPr lang="en-US" altLang="zh-CN" sz="1400">
                  <a:latin typeface="微软雅黑" panose="020B0503020204020204" charset="-122"/>
                  <a:ea typeface="微软雅黑" panose="020B0503020204020204" charset="-122"/>
                  <a:cs typeface="微软雅黑" panose="020B0503020204020204" charset="-122"/>
                </a:rPr>
                <a:t>    </a:t>
              </a:r>
              <a:r>
                <a:rPr lang="zh-CN" altLang="en-US" sz="1400">
                  <a:latin typeface="微软雅黑" panose="020B0503020204020204" charset="-122"/>
                  <a:ea typeface="微软雅黑" panose="020B0503020204020204" charset="-122"/>
                  <a:cs typeface="微软雅黑" panose="020B0503020204020204" charset="-122"/>
                </a:rPr>
                <a:t>设定目标达成的时间期限</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cs typeface="微软雅黑" panose="020B0503020204020204" charset="-122"/>
                </a:rPr>
                <a:t>    在目标执行过程，要</a:t>
              </a:r>
              <a:r>
                <a:rPr lang="zh-CN" altLang="en-US" sz="1400">
                  <a:solidFill>
                    <a:schemeClr val="accent5"/>
                  </a:solidFill>
                  <a:latin typeface="微软雅黑" panose="020B0503020204020204" charset="-122"/>
                  <a:ea typeface="微软雅黑" panose="020B0503020204020204" charset="-122"/>
                  <a:cs typeface="微软雅黑" panose="020B0503020204020204" charset="-122"/>
                </a:rPr>
                <a:t>设定里程碑关键时间点以及预计完成时间</a:t>
              </a:r>
              <a:endParaRPr lang="zh-CN" altLang="en-US" sz="1400">
                <a:solidFill>
                  <a:schemeClr val="accent5"/>
                </a:solidFill>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cs typeface="微软雅黑" panose="020B0503020204020204" charset="-122"/>
                </a:rPr>
                <a:t>    强调行动速度与反应时间</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1400">
                  <a:latin typeface="微软雅黑" panose="020B0503020204020204" charset="-122"/>
                  <a:ea typeface="微软雅黑" panose="020B0503020204020204" charset="-122"/>
                  <a:cs typeface="微软雅黑" panose="020B0503020204020204" charset="-122"/>
                </a:rPr>
                <a:t>    依不同期间设定阶段性目标(年度、月份、周、每日目标)</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9" name="直接连接符 18"/>
            <p:cNvCxnSpPr/>
            <p:nvPr/>
          </p:nvCxnSpPr>
          <p:spPr>
            <a:xfrm>
              <a:off x="3905" y="3650"/>
              <a:ext cx="0" cy="4778"/>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nvCxnSpPr>
          <p:spPr>
            <a:xfrm>
              <a:off x="7550" y="3650"/>
              <a:ext cx="0" cy="4778"/>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1" name="直接连接符 20"/>
            <p:cNvCxnSpPr/>
            <p:nvPr/>
          </p:nvCxnSpPr>
          <p:spPr>
            <a:xfrm>
              <a:off x="11417" y="3650"/>
              <a:ext cx="0" cy="4778"/>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2" name="直接连接符 21"/>
            <p:cNvCxnSpPr/>
            <p:nvPr/>
          </p:nvCxnSpPr>
          <p:spPr>
            <a:xfrm>
              <a:off x="15156" y="3650"/>
              <a:ext cx="0" cy="4778"/>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3" name="直接连接符 22"/>
            <p:cNvCxnSpPr/>
            <p:nvPr/>
          </p:nvCxnSpPr>
          <p:spPr>
            <a:xfrm>
              <a:off x="546" y="3650"/>
              <a:ext cx="18014"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3" name="矩形 2"/>
          <p:cNvSpPr/>
          <p:nvPr/>
        </p:nvSpPr>
        <p:spPr>
          <a:xfrm>
            <a:off x="0" y="5781675"/>
            <a:ext cx="12191365" cy="10699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微软雅黑" panose="020B0503020204020204" charset="-122"/>
                <a:ea typeface="微软雅黑" panose="020B0503020204020204" charset="-122"/>
                <a:cs typeface="微软雅黑" panose="020B0503020204020204" charset="-122"/>
              </a:rPr>
              <a:t>无论是技术架构，还是业务研发，围绕核心一点就是“以终为始”，“目标驱动”，不能用“手段”代替了“目标”，所有一些行为都是“为了用户更好的使用我们的产品”这个目标来驱动；比如对于学研的技术架构来说，在围绕业务需求用户出发，是有一些自己技术架构设计考虑的因素的。</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936625" y="480695"/>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en-US" altLang="zh-CN" b="1">
                <a:solidFill>
                  <a:schemeClr val="accent5"/>
                </a:solidFill>
                <a:latin typeface="微软雅黑" panose="020B0503020204020204" charset="-122"/>
                <a:ea typeface="微软雅黑" panose="020B0503020204020204" charset="-122"/>
                <a:sym typeface="微软雅黑" panose="020B0503020204020204" charset="-122"/>
              </a:rPr>
              <a:t>PDCA</a:t>
            </a:r>
            <a:r>
              <a:rPr lang="zh-CN" altLang="en-US" b="1">
                <a:solidFill>
                  <a:schemeClr val="accent5"/>
                </a:solidFill>
                <a:latin typeface="微软雅黑" panose="020B0503020204020204" charset="-122"/>
                <a:ea typeface="微软雅黑" panose="020B0503020204020204" charset="-122"/>
                <a:sym typeface="微软雅黑" panose="020B0503020204020204" charset="-122"/>
              </a:rPr>
              <a:t>戴明环</a:t>
            </a:r>
            <a:endParaRPr lang="zh-CN" altLang="en-US"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680720" y="2557145"/>
            <a:ext cx="7147560" cy="2861310"/>
          </a:xfrm>
          <a:prstGeom prst="rect">
            <a:avLst/>
          </a:prstGeom>
          <a:noFill/>
        </p:spPr>
        <p:txBody>
          <a:bodyPr wrap="square" rtlCol="0" anchor="t">
            <a:spAutoFit/>
          </a:bodyPr>
          <a:p>
            <a:r>
              <a:rPr lang="zh-CN" altLang="en-US" b="1">
                <a:solidFill>
                  <a:schemeClr val="accent2"/>
                </a:solidFill>
              </a:rPr>
              <a:t>PDCA循环</a:t>
            </a:r>
            <a:r>
              <a:rPr lang="zh-CN" altLang="en-US"/>
              <a:t>是美国质量管理专家沃特·阿曼德·休哈特（Walter A. Shewhart）首先提出的，由戴明采纳、宣传，获得普及，所以又称戴明环。</a:t>
            </a:r>
            <a:endParaRPr lang="zh-CN" altLang="en-US"/>
          </a:p>
          <a:p>
            <a:endParaRPr lang="zh-CN" altLang="en-US"/>
          </a:p>
          <a:p>
            <a:r>
              <a:rPr lang="zh-CN" altLang="en-US"/>
              <a:t>全面质量管理的思想基础和方法依据就是PDCA循环。PDCA循环的含义是将质量管理分为四个阶段，即Plan(计划)、Do(执行)、Check(检查) 和 Act(处理)。在质量管理活动中，要求把各项工作按照作出计划、计划实施、检查实施效果，然后将成功的纳入标准，不成功的留待下一循环去解决。这一工作方法是质量管理的基本方法，也是企业管理各项工作的一般规律。</a:t>
            </a:r>
            <a:endParaRPr lang="zh-CN" altLang="en-US"/>
          </a:p>
        </p:txBody>
      </p:sp>
      <p:pic>
        <p:nvPicPr>
          <p:cNvPr id="4" name="图片 3" descr="图片包含 男士, 西装, 人员, 照片&#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70014" y="1698238"/>
            <a:ext cx="2678105" cy="3735844"/>
          </a:xfrm>
          <a:prstGeom prst="rect">
            <a:avLst/>
          </a:prstGeom>
          <a:ln w="41275">
            <a:solidFill>
              <a:schemeClr val="bg1"/>
            </a:solidFill>
          </a:ln>
          <a:effectLst>
            <a:outerShdw blurRad="50800" dist="38100" dir="5400000" algn="t" rotWithShape="0">
              <a:prstClr val="black">
                <a:alpha val="40000"/>
              </a:prstClr>
            </a:outerShdw>
          </a:effectLst>
        </p:spPr>
      </p:pic>
      <p:sp>
        <p:nvSpPr>
          <p:cNvPr id="5" name="标题 1"/>
          <p:cNvSpPr>
            <a:spLocks noGrp="1"/>
          </p:cNvSpPr>
          <p:nvPr/>
        </p:nvSpPr>
        <p:spPr>
          <a:xfrm>
            <a:off x="838200" y="1586865"/>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方法论价值：一种针对项目</a:t>
            </a:r>
            <a:r>
              <a:rPr lang="en-US" altLang="zh-CN" sz="2000"/>
              <a:t>(</a:t>
            </a:r>
            <a:r>
              <a:rPr lang="zh-CN" altLang="en-US" sz="2000"/>
              <a:t>活动</a:t>
            </a:r>
            <a:r>
              <a:rPr lang="en-US" altLang="zh-CN" sz="2000"/>
              <a:t>)</a:t>
            </a:r>
            <a:r>
              <a:rPr lang="zh-CN" altLang="en-US" sz="2000"/>
              <a:t>循环监督的质量管理方法论</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PDCA</a:t>
            </a:r>
            <a:r>
              <a:rPr lang="zh-CN" altLang="en-US">
                <a:sym typeface="+mn-ea"/>
              </a:rPr>
              <a:t>介绍</a:t>
            </a:r>
            <a:endParaRPr lang="zh-CN" altLang="en-US"/>
          </a:p>
        </p:txBody>
      </p:sp>
      <p:grpSp>
        <p:nvGrpSpPr>
          <p:cNvPr id="20" name="组合 19"/>
          <p:cNvGrpSpPr/>
          <p:nvPr/>
        </p:nvGrpSpPr>
        <p:grpSpPr>
          <a:xfrm>
            <a:off x="4418868" y="1943600"/>
            <a:ext cx="3354264" cy="3356095"/>
            <a:chOff x="3017838" y="2474913"/>
            <a:chExt cx="2909887" cy="2911476"/>
          </a:xfrm>
        </p:grpSpPr>
        <p:sp>
          <p:nvSpPr>
            <p:cNvPr id="21" name="MH_Other_1"/>
            <p:cNvSpPr/>
            <p:nvPr>
              <p:custDataLst>
                <p:tags r:id="rId1"/>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r>
                <a:rPr lang="en-US" altLang="zh-CN" sz="2400"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sz="2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22" name="MH_Other_2"/>
            <p:cNvSpPr/>
            <p:nvPr>
              <p:custDataLst>
                <p:tags r:id="rId2"/>
              </p:custDataLst>
            </p:nvPr>
          </p:nvSpPr>
          <p:spPr>
            <a:xfrm>
              <a:off x="3201989" y="2474913"/>
              <a:ext cx="1616075" cy="1274762"/>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r>
                <a:rPr lang="en-US" altLang="zh-CN" sz="2400"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sz="2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23" name="MH_Other_3"/>
            <p:cNvSpPr/>
            <p:nvPr>
              <p:custDataLst>
                <p:tags r:id="rId3"/>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r>
                <a:rPr lang="en-US" altLang="zh-CN" sz="2400"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sz="2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24" name="MH_Other_4"/>
            <p:cNvSpPr/>
            <p:nvPr>
              <p:custDataLst>
                <p:tags r:id="rId4"/>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r>
                <a:rPr lang="en-US" altLang="zh-CN" sz="2400"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sz="2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25" name="MH_Other_5"/>
            <p:cNvSpPr/>
            <p:nvPr>
              <p:custDataLst>
                <p:tags r:id="rId5"/>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200" dirty="0">
                <a:solidFill>
                  <a:srgbClr val="FFFFFF"/>
                </a:solidFill>
                <a:latin typeface="Arial" panose="020B0604020202020204" pitchFamily="34" charset="0"/>
                <a:cs typeface="Arial" panose="020B0604020202020204" pitchFamily="34" charset="0"/>
              </a:endParaRPr>
            </a:p>
          </p:txBody>
        </p:sp>
      </p:grpSp>
      <p:sp>
        <p:nvSpPr>
          <p:cNvPr id="3" name="矩形 2"/>
          <p:cNvSpPr/>
          <p:nvPr/>
        </p:nvSpPr>
        <p:spPr>
          <a:xfrm>
            <a:off x="600762" y="2101434"/>
            <a:ext cx="4672684" cy="6451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Plan</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计划</a:t>
            </a:r>
            <a:endParaRPr kumimoji="0" lang="en-US" altLang="zh-CN" sz="200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rPr>
              <a:t>包括方针和目标的确定以及活动计划的制定； </a:t>
            </a:r>
            <a:endParaRPr kumimoji="0" lang="zh-CN" altLang="en-US" sz="160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p:txBody>
      </p:sp>
      <p:sp>
        <p:nvSpPr>
          <p:cNvPr id="27" name="矩形 26"/>
          <p:cNvSpPr/>
          <p:nvPr/>
        </p:nvSpPr>
        <p:spPr>
          <a:xfrm>
            <a:off x="7466955" y="2104828"/>
            <a:ext cx="4672684" cy="891540"/>
          </a:xfrm>
          <a:prstGeom prst="rect">
            <a:avLst/>
          </a:prstGeom>
        </p:spPr>
        <p:txBody>
          <a:bodyPr wrap="square">
            <a:spAutoFit/>
          </a:bodyPr>
          <a:lstStyle/>
          <a:p>
            <a:pPr lvl="0"/>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DO</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执行</a:t>
            </a:r>
            <a:endParaRPr kumimoji="0" lang="en-US" altLang="zh-CN" sz="200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a:p>
            <a:pPr lvl="0"/>
            <a:r>
              <a:rPr lang="zh-CN" altLang="en-US" sz="1600" kern="0" dirty="0">
                <a:solidFill>
                  <a:schemeClr val="tx1">
                    <a:lumMod val="65000"/>
                    <a:lumOff val="35000"/>
                  </a:schemeClr>
                </a:solidFill>
                <a:latin typeface="微软雅黑" panose="020B0503020204020204" charset="-122"/>
                <a:ea typeface="微软雅黑" panose="020B0503020204020204" charset="-122"/>
              </a:rPr>
              <a:t>执行就是具体运作，实现计划中的内容；</a:t>
            </a:r>
            <a:endParaRPr lang="en-US" altLang="zh-CN" sz="1600" kern="0" dirty="0">
              <a:solidFill>
                <a:schemeClr val="tx1">
                  <a:lumMod val="65000"/>
                  <a:lumOff val="35000"/>
                </a:schemeClr>
              </a:solidFill>
              <a:latin typeface="微软雅黑" panose="020B0503020204020204" charset="-122"/>
              <a:ea typeface="微软雅黑" panose="020B0503020204020204" charset="-122"/>
            </a:endParaRPr>
          </a:p>
          <a:p>
            <a:pPr lvl="0"/>
            <a:r>
              <a:rPr lang="zh-CN" altLang="en-US" sz="1600" kern="0" dirty="0">
                <a:solidFill>
                  <a:schemeClr val="tx1">
                    <a:lumMod val="65000"/>
                    <a:lumOff val="35000"/>
                  </a:schemeClr>
                </a:solidFill>
                <a:latin typeface="微软雅黑" panose="020B0503020204020204" charset="-122"/>
                <a:ea typeface="微软雅黑" panose="020B0503020204020204" charset="-122"/>
              </a:rPr>
              <a:t>包括方针和目标的确定以及活动计划的制定； </a:t>
            </a:r>
            <a:endParaRPr lang="zh-CN" altLang="en-US" sz="1600" kern="0" dirty="0">
              <a:solidFill>
                <a:schemeClr val="tx1">
                  <a:lumMod val="65000"/>
                  <a:lumOff val="35000"/>
                </a:schemeClr>
              </a:solidFill>
              <a:latin typeface="微软雅黑" panose="020B0503020204020204" charset="-122"/>
              <a:ea typeface="微软雅黑" panose="020B0503020204020204" charset="-122"/>
            </a:endParaRPr>
          </a:p>
        </p:txBody>
      </p:sp>
      <p:sp>
        <p:nvSpPr>
          <p:cNvPr id="28" name="矩形 27"/>
          <p:cNvSpPr/>
          <p:nvPr/>
        </p:nvSpPr>
        <p:spPr>
          <a:xfrm>
            <a:off x="7548821" y="4121554"/>
            <a:ext cx="4326460" cy="891540"/>
          </a:xfrm>
          <a:prstGeom prst="rect">
            <a:avLst/>
          </a:prstGeom>
        </p:spPr>
        <p:txBody>
          <a:bodyPr wrap="square">
            <a:spAutoFit/>
          </a:bodyPr>
          <a:lstStyle/>
          <a:p>
            <a:pPr lvl="0"/>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 Check</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检查</a:t>
            </a:r>
            <a:endParaRPr kumimoji="0" lang="en-US" altLang="zh-CN" sz="200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a:p>
            <a:pPr lvl="0"/>
            <a:r>
              <a:rPr lang="zh-CN" altLang="en-US" sz="1600" kern="0" dirty="0">
                <a:solidFill>
                  <a:schemeClr val="tx1">
                    <a:lumMod val="65000"/>
                    <a:lumOff val="35000"/>
                  </a:schemeClr>
                </a:solidFill>
                <a:latin typeface="微软雅黑" panose="020B0503020204020204" charset="-122"/>
                <a:ea typeface="微软雅黑" panose="020B0503020204020204" charset="-122"/>
              </a:rPr>
              <a:t>就是要总结执行计划的结果，分清哪些对了，哪些错了，明确效果，找出问题； </a:t>
            </a:r>
            <a:endParaRPr lang="zh-CN" altLang="en-US" sz="1600" kern="0" dirty="0">
              <a:solidFill>
                <a:schemeClr val="tx1">
                  <a:lumMod val="65000"/>
                  <a:lumOff val="35000"/>
                </a:schemeClr>
              </a:solidFill>
              <a:latin typeface="微软雅黑" panose="020B0503020204020204" charset="-122"/>
              <a:ea typeface="微软雅黑" panose="020B0503020204020204" charset="-122"/>
            </a:endParaRPr>
          </a:p>
        </p:txBody>
      </p:sp>
      <p:sp>
        <p:nvSpPr>
          <p:cNvPr id="29" name="矩形 28"/>
          <p:cNvSpPr/>
          <p:nvPr/>
        </p:nvSpPr>
        <p:spPr>
          <a:xfrm>
            <a:off x="536561" y="3485103"/>
            <a:ext cx="4134339" cy="1476375"/>
          </a:xfrm>
          <a:prstGeom prst="rect">
            <a:avLst/>
          </a:prstGeom>
        </p:spPr>
        <p:txBody>
          <a:bodyPr wrap="square">
            <a:spAutoFit/>
          </a:bodyPr>
          <a:lstStyle/>
          <a:p>
            <a:pPr lvl="0"/>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Action</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en-US" altLang="zh-CN"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a:t>
            </a:r>
            <a:r>
              <a:rPr kumimoji="0" lang="zh-CN" altLang="en-US" sz="2000" b="1" u="none" strike="noStrike" kern="0" cap="none" spc="0" normalizeH="0" baseline="0" noProof="0" dirty="0">
                <a:ln>
                  <a:noFill/>
                </a:ln>
                <a:solidFill>
                  <a:schemeClr val="accent5"/>
                </a:solidFill>
                <a:effectLst/>
                <a:uLnTx/>
                <a:uFillTx/>
                <a:latin typeface="微软雅黑" panose="020B0503020204020204" charset="-122"/>
                <a:ea typeface="微软雅黑" panose="020B0503020204020204" charset="-122"/>
              </a:rPr>
              <a:t>行动（或处理）</a:t>
            </a:r>
            <a:endParaRPr kumimoji="0" lang="en-US" altLang="zh-CN" sz="2000" u="none" strike="noStrike" kern="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endParaRPr>
          </a:p>
          <a:p>
            <a:pPr marL="285750" lvl="0" indent="-285750">
              <a:buFont typeface="Wingdings" panose="05000000000000000000" pitchFamily="2" charset="2"/>
              <a:buChar char="l"/>
            </a:pPr>
            <a:r>
              <a:rPr lang="zh-CN" altLang="en-US" sz="1400" kern="0" dirty="0">
                <a:solidFill>
                  <a:schemeClr val="tx1">
                    <a:lumMod val="65000"/>
                    <a:lumOff val="35000"/>
                  </a:schemeClr>
                </a:solidFill>
                <a:latin typeface="微软雅黑" panose="020B0503020204020204" charset="-122"/>
                <a:ea typeface="微软雅黑" panose="020B0503020204020204" charset="-122"/>
              </a:rPr>
              <a:t>对总结检查的结果进行处理，成功的经验加以肯定，并予以标准化，便于以后工作时遵循；</a:t>
            </a:r>
            <a:endParaRPr lang="en-US" altLang="zh-CN" sz="1400" kern="0" dirty="0">
              <a:solidFill>
                <a:schemeClr val="tx1">
                  <a:lumMod val="65000"/>
                  <a:lumOff val="35000"/>
                </a:schemeClr>
              </a:solidFill>
              <a:latin typeface="微软雅黑" panose="020B0503020204020204" charset="-122"/>
              <a:ea typeface="微软雅黑" panose="020B0503020204020204" charset="-122"/>
            </a:endParaRPr>
          </a:p>
          <a:p>
            <a:pPr marL="285750" lvl="0" indent="-285750">
              <a:buFont typeface="Wingdings" panose="05000000000000000000" pitchFamily="2" charset="2"/>
              <a:buChar char="l"/>
            </a:pPr>
            <a:r>
              <a:rPr lang="zh-CN" altLang="en-US" sz="1400" kern="0" dirty="0">
                <a:solidFill>
                  <a:schemeClr val="tx1">
                    <a:lumMod val="65000"/>
                    <a:lumOff val="35000"/>
                  </a:schemeClr>
                </a:solidFill>
                <a:latin typeface="微软雅黑" panose="020B0503020204020204" charset="-122"/>
                <a:ea typeface="微软雅黑" panose="020B0503020204020204" charset="-122"/>
              </a:rPr>
              <a:t>对于失败的教训也要总结，以免重现。</a:t>
            </a:r>
            <a:endParaRPr lang="en-US" altLang="zh-CN" sz="1400" kern="0" dirty="0">
              <a:solidFill>
                <a:schemeClr val="tx1">
                  <a:lumMod val="65000"/>
                  <a:lumOff val="35000"/>
                </a:schemeClr>
              </a:solidFill>
              <a:latin typeface="微软雅黑" panose="020B0503020204020204" charset="-122"/>
              <a:ea typeface="微软雅黑" panose="020B0503020204020204" charset="-122"/>
            </a:endParaRPr>
          </a:p>
          <a:p>
            <a:pPr marL="285750" lvl="0" indent="-285750">
              <a:buFont typeface="Wingdings" panose="05000000000000000000" pitchFamily="2" charset="2"/>
              <a:buChar char="l"/>
            </a:pPr>
            <a:r>
              <a:rPr lang="zh-CN" altLang="en-US" sz="1400" kern="0" dirty="0">
                <a:solidFill>
                  <a:schemeClr val="tx1">
                    <a:lumMod val="65000"/>
                    <a:lumOff val="35000"/>
                  </a:schemeClr>
                </a:solidFill>
                <a:latin typeface="微软雅黑" panose="020B0503020204020204" charset="-122"/>
                <a:ea typeface="微软雅黑" panose="020B0503020204020204" charset="-122"/>
              </a:rPr>
              <a:t>对于没有解决的问题，应提给下一个</a:t>
            </a:r>
            <a:r>
              <a:rPr lang="en-US" altLang="zh-CN" sz="1400" kern="0" dirty="0">
                <a:solidFill>
                  <a:schemeClr val="tx1">
                    <a:lumMod val="65000"/>
                    <a:lumOff val="35000"/>
                  </a:schemeClr>
                </a:solidFill>
                <a:latin typeface="微软雅黑" panose="020B0503020204020204" charset="-122"/>
                <a:ea typeface="微软雅黑" panose="020B0503020204020204" charset="-122"/>
              </a:rPr>
              <a:t>PDCA</a:t>
            </a:r>
            <a:r>
              <a:rPr lang="zh-CN" altLang="en-US" sz="1400" kern="0" dirty="0">
                <a:solidFill>
                  <a:schemeClr val="tx1">
                    <a:lumMod val="65000"/>
                    <a:lumOff val="35000"/>
                  </a:schemeClr>
                </a:solidFill>
                <a:latin typeface="微软雅黑" panose="020B0503020204020204" charset="-122"/>
                <a:ea typeface="微软雅黑" panose="020B0503020204020204" charset="-122"/>
              </a:rPr>
              <a:t>循环中去解决。 </a:t>
            </a:r>
            <a:endParaRPr lang="zh-CN" altLang="en-US" sz="1400" kern="0" dirty="0">
              <a:solidFill>
                <a:schemeClr val="tx1">
                  <a:lumMod val="65000"/>
                  <a:lumOff val="35000"/>
                </a:schemeClr>
              </a:solidFill>
              <a:latin typeface="微软雅黑" panose="020B0503020204020204" charset="-122"/>
              <a:ea typeface="微软雅黑" panose="020B0503020204020204" charset="-122"/>
            </a:endParaRPr>
          </a:p>
        </p:txBody>
      </p:sp>
      <p:grpSp>
        <p:nvGrpSpPr>
          <p:cNvPr id="6" name="组合 5"/>
          <p:cNvGrpSpPr/>
          <p:nvPr/>
        </p:nvGrpSpPr>
        <p:grpSpPr>
          <a:xfrm>
            <a:off x="3173046" y="1110720"/>
            <a:ext cx="5572369" cy="461273"/>
            <a:chOff x="3173046" y="1110720"/>
            <a:chExt cx="5572369" cy="461273"/>
          </a:xfrm>
        </p:grpSpPr>
        <p:sp>
          <p:nvSpPr>
            <p:cNvPr id="4" name="矩形 3"/>
            <p:cNvSpPr/>
            <p:nvPr/>
          </p:nvSpPr>
          <p:spPr>
            <a:xfrm>
              <a:off x="3578301" y="1156690"/>
              <a:ext cx="4972836" cy="369332"/>
            </a:xfrm>
            <a:prstGeom prst="rect">
              <a:avLst/>
            </a:prstGeom>
          </p:spPr>
          <p:txBody>
            <a:bodyPr wrap="none">
              <a:spAutoFit/>
            </a:bodyPr>
            <a:lstStyle/>
            <a:p>
              <a:r>
                <a:rPr lang="en-US" altLang="zh-CN" dirty="0">
                  <a:solidFill>
                    <a:schemeClr val="tx1">
                      <a:lumMod val="65000"/>
                      <a:lumOff val="35000"/>
                    </a:schemeClr>
                  </a:solidFill>
                  <a:latin typeface="微软雅黑" panose="020B0503020204020204" charset="-122"/>
                  <a:ea typeface="微软雅黑" panose="020B0503020204020204" charset="-122"/>
                </a:rPr>
                <a:t>P</a:t>
              </a:r>
              <a:r>
                <a:rPr lang="zh-CN" altLang="en-US" dirty="0">
                  <a:solidFill>
                    <a:schemeClr val="tx1">
                      <a:lumMod val="65000"/>
                      <a:lumOff val="35000"/>
                    </a:schemeClr>
                  </a:solidFill>
                  <a:latin typeface="微软雅黑" panose="020B0503020204020204" charset="-122"/>
                  <a:ea typeface="微软雅黑" panose="020B0503020204020204" charset="-122"/>
                </a:rPr>
                <a:t>、</a:t>
              </a:r>
              <a:r>
                <a:rPr lang="en-US" altLang="zh-CN" dirty="0">
                  <a:solidFill>
                    <a:schemeClr val="tx1">
                      <a:lumMod val="65000"/>
                      <a:lumOff val="35000"/>
                    </a:schemeClr>
                  </a:solidFill>
                  <a:latin typeface="微软雅黑" panose="020B0503020204020204" charset="-122"/>
                  <a:ea typeface="微软雅黑" panose="020B0503020204020204" charset="-122"/>
                </a:rPr>
                <a:t>D</a:t>
              </a:r>
              <a:r>
                <a:rPr lang="zh-CN" altLang="en-US" dirty="0">
                  <a:solidFill>
                    <a:schemeClr val="tx1">
                      <a:lumMod val="65000"/>
                      <a:lumOff val="35000"/>
                    </a:schemeClr>
                  </a:solidFill>
                  <a:latin typeface="微软雅黑" panose="020B0503020204020204" charset="-122"/>
                  <a:ea typeface="微软雅黑" panose="020B0503020204020204" charset="-122"/>
                </a:rPr>
                <a:t>、</a:t>
              </a:r>
              <a:r>
                <a:rPr lang="en-US" altLang="zh-CN" dirty="0">
                  <a:solidFill>
                    <a:schemeClr val="tx1">
                      <a:lumMod val="65000"/>
                      <a:lumOff val="35000"/>
                    </a:schemeClr>
                  </a:solidFill>
                  <a:latin typeface="微软雅黑" panose="020B0503020204020204" charset="-122"/>
                  <a:ea typeface="微软雅黑" panose="020B0503020204020204" charset="-122"/>
                </a:rPr>
                <a:t>C</a:t>
              </a:r>
              <a:r>
                <a:rPr lang="zh-CN" altLang="en-US" dirty="0">
                  <a:solidFill>
                    <a:schemeClr val="tx1">
                      <a:lumMod val="65000"/>
                      <a:lumOff val="35000"/>
                    </a:schemeClr>
                  </a:solidFill>
                  <a:latin typeface="微软雅黑" panose="020B0503020204020204" charset="-122"/>
                  <a:ea typeface="微软雅黑" panose="020B0503020204020204" charset="-122"/>
                </a:rPr>
                <a:t>、</a:t>
              </a:r>
              <a:r>
                <a:rPr lang="en-US" altLang="zh-CN" dirty="0">
                  <a:solidFill>
                    <a:schemeClr val="tx1">
                      <a:lumMod val="65000"/>
                      <a:lumOff val="35000"/>
                    </a:schemeClr>
                  </a:solidFill>
                  <a:latin typeface="微软雅黑" panose="020B0503020204020204" charset="-122"/>
                  <a:ea typeface="微软雅黑" panose="020B0503020204020204" charset="-122"/>
                </a:rPr>
                <a:t>A</a:t>
              </a:r>
              <a:r>
                <a:rPr lang="zh-CN" altLang="en-US" dirty="0">
                  <a:solidFill>
                    <a:schemeClr val="tx1">
                      <a:lumMod val="65000"/>
                      <a:lumOff val="35000"/>
                    </a:schemeClr>
                  </a:solidFill>
                  <a:latin typeface="微软雅黑" panose="020B0503020204020204" charset="-122"/>
                  <a:ea typeface="微软雅黑" panose="020B0503020204020204" charset="-122"/>
                </a:rPr>
                <a:t>四个英文字母所代表的意义如下：</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5" name="矩形: 圆角 4"/>
            <p:cNvSpPr/>
            <p:nvPr/>
          </p:nvSpPr>
          <p:spPr>
            <a:xfrm>
              <a:off x="3173046" y="1110720"/>
              <a:ext cx="5572369" cy="461273"/>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31408" y="5491872"/>
            <a:ext cx="11329183" cy="658169"/>
            <a:chOff x="431408" y="5491872"/>
            <a:chExt cx="11329183" cy="658169"/>
          </a:xfrm>
          <a:solidFill>
            <a:srgbClr val="C00000"/>
          </a:solidFill>
        </p:grpSpPr>
        <p:sp>
          <p:nvSpPr>
            <p:cNvPr id="9" name="矩形 8"/>
            <p:cNvSpPr/>
            <p:nvPr/>
          </p:nvSpPr>
          <p:spPr>
            <a:xfrm>
              <a:off x="431408" y="5491872"/>
              <a:ext cx="11329183" cy="658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50198" y="5536748"/>
              <a:ext cx="11091604" cy="583565"/>
            </a:xfrm>
            <a:prstGeom prst="rect">
              <a:avLst/>
            </a:prstGeom>
            <a:grpFill/>
          </p:spPr>
          <p:txBody>
            <a:bodyPr wrap="square">
              <a:spAutoFit/>
            </a:bodyPr>
            <a:lstStyle/>
            <a:p>
              <a:r>
                <a:rPr lang="zh-CN" altLang="en-US" sz="1600" dirty="0">
                  <a:solidFill>
                    <a:schemeClr val="bg1"/>
                  </a:solidFill>
                  <a:latin typeface="微软雅黑" panose="020B0503020204020204" charset="-122"/>
                  <a:ea typeface="微软雅黑" panose="020B0503020204020204" charset="-122"/>
                </a:rPr>
                <a:t>以上四个过程不是运行一次就结束，而是周而复始的进行，一个循环完了，解决一些问题，未解决的问题进入下一个循环，这样阶梯式上升的。因此也是质量管理中常用的方法。</a:t>
              </a:r>
              <a:endParaRPr lang="zh-CN" altLang="en-US" sz="1600" dirty="0">
                <a:solidFill>
                  <a:schemeClr val="bg1"/>
                </a:solidFill>
                <a:latin typeface="微软雅黑" panose="020B0503020204020204" charset="-122"/>
                <a:ea typeface="微软雅黑" panose="020B0503020204020204" charset="-122"/>
              </a:endParaRPr>
            </a:p>
          </p:txBody>
        </p:sp>
      </p:grpSp>
      <p:sp>
        <p:nvSpPr>
          <p:cNvPr id="17" name="Freeform 5"/>
          <p:cNvSpPr>
            <a:spLocks noEditPoints="1"/>
          </p:cNvSpPr>
          <p:nvPr/>
        </p:nvSpPr>
        <p:spPr bwMode="auto">
          <a:xfrm>
            <a:off x="5526095" y="3174779"/>
            <a:ext cx="1093267" cy="825877"/>
          </a:xfrm>
          <a:custGeom>
            <a:avLst/>
            <a:gdLst>
              <a:gd name="T0" fmla="*/ 924 w 2874"/>
              <a:gd name="T1" fmla="*/ 272 h 2173"/>
              <a:gd name="T2" fmla="*/ 2684 w 2874"/>
              <a:gd name="T3" fmla="*/ 819 h 2173"/>
              <a:gd name="T4" fmla="*/ 2595 w 2874"/>
              <a:gd name="T5" fmla="*/ 883 h 2173"/>
              <a:gd name="T6" fmla="*/ 2502 w 2874"/>
              <a:gd name="T7" fmla="*/ 986 h 2173"/>
              <a:gd name="T8" fmla="*/ 2413 w 2874"/>
              <a:gd name="T9" fmla="*/ 1083 h 2173"/>
              <a:gd name="T10" fmla="*/ 2320 w 2874"/>
              <a:gd name="T11" fmla="*/ 2173 h 2173"/>
              <a:gd name="T12" fmla="*/ 2320 w 2874"/>
              <a:gd name="T13" fmla="*/ 1186 h 2173"/>
              <a:gd name="T14" fmla="*/ 2051 w 2874"/>
              <a:gd name="T15" fmla="*/ 2173 h 2173"/>
              <a:gd name="T16" fmla="*/ 1958 w 2874"/>
              <a:gd name="T17" fmla="*/ 1484 h 2173"/>
              <a:gd name="T18" fmla="*/ 1869 w 2874"/>
              <a:gd name="T19" fmla="*/ 1422 h 2173"/>
              <a:gd name="T20" fmla="*/ 1776 w 2874"/>
              <a:gd name="T21" fmla="*/ 2173 h 2173"/>
              <a:gd name="T22" fmla="*/ 1776 w 2874"/>
              <a:gd name="T23" fmla="*/ 1366 h 2173"/>
              <a:gd name="T24" fmla="*/ 1506 w 2874"/>
              <a:gd name="T25" fmla="*/ 2173 h 2173"/>
              <a:gd name="T26" fmla="*/ 1412 w 2874"/>
              <a:gd name="T27" fmla="*/ 1648 h 2173"/>
              <a:gd name="T28" fmla="*/ 1324 w 2874"/>
              <a:gd name="T29" fmla="*/ 1717 h 2173"/>
              <a:gd name="T30" fmla="*/ 1230 w 2874"/>
              <a:gd name="T31" fmla="*/ 2173 h 2173"/>
              <a:gd name="T32" fmla="*/ 1230 w 2874"/>
              <a:gd name="T33" fmla="*/ 1791 h 2173"/>
              <a:gd name="T34" fmla="*/ 962 w 2874"/>
              <a:gd name="T35" fmla="*/ 2173 h 2173"/>
              <a:gd name="T36" fmla="*/ 868 w 2874"/>
              <a:gd name="T37" fmla="*/ 1765 h 2173"/>
              <a:gd name="T38" fmla="*/ 780 w 2874"/>
              <a:gd name="T39" fmla="*/ 1704 h 2173"/>
              <a:gd name="T40" fmla="*/ 686 w 2874"/>
              <a:gd name="T41" fmla="*/ 2173 h 2173"/>
              <a:gd name="T42" fmla="*/ 686 w 2874"/>
              <a:gd name="T43" fmla="*/ 1688 h 2173"/>
              <a:gd name="T44" fmla="*/ 416 w 2874"/>
              <a:gd name="T45" fmla="*/ 2173 h 2173"/>
              <a:gd name="T46" fmla="*/ 141 w 2874"/>
              <a:gd name="T47" fmla="*/ 2007 h 2173"/>
              <a:gd name="T48" fmla="*/ 54 w 2874"/>
              <a:gd name="T49" fmla="*/ 1920 h 2173"/>
              <a:gd name="T50" fmla="*/ 0 w 2874"/>
              <a:gd name="T51" fmla="*/ 1475 h 2173"/>
              <a:gd name="T52" fmla="*/ 963 w 2874"/>
              <a:gd name="T53" fmla="*/ 1614 h 2173"/>
              <a:gd name="T54" fmla="*/ 1776 w 2874"/>
              <a:gd name="T55" fmla="*/ 1139 h 2173"/>
              <a:gd name="T56" fmla="*/ 2092 w 2874"/>
              <a:gd name="T57" fmla="*/ 1173 h 2173"/>
              <a:gd name="T58" fmla="*/ 2825 w 2874"/>
              <a:gd name="T59" fmla="*/ 333 h 2173"/>
              <a:gd name="T60" fmla="*/ 2248 w 2874"/>
              <a:gd name="T61" fmla="*/ 247 h 2173"/>
              <a:gd name="T62" fmla="*/ 1873 w 2874"/>
              <a:gd name="T63" fmla="*/ 775 h 2173"/>
              <a:gd name="T64" fmla="*/ 1057 w 2874"/>
              <a:gd name="T65" fmla="*/ 1250 h 2173"/>
              <a:gd name="T66" fmla="*/ 649 w 2874"/>
              <a:gd name="T67" fmla="*/ 1091 h 2173"/>
              <a:gd name="T68" fmla="*/ 323 w 2874"/>
              <a:gd name="T69" fmla="*/ 2173 h 2173"/>
              <a:gd name="T70" fmla="*/ 323 w 2874"/>
              <a:gd name="T71" fmla="*/ 1901 h 2173"/>
              <a:gd name="T72" fmla="*/ 778 w 2874"/>
              <a:gd name="T73" fmla="*/ 297 h 2173"/>
              <a:gd name="T74" fmla="*/ 1252 w 2874"/>
              <a:gd name="T75" fmla="*/ 493 h 2173"/>
              <a:gd name="T76" fmla="*/ 993 w 2874"/>
              <a:gd name="T77" fmla="*/ 485 h 2173"/>
              <a:gd name="T78" fmla="*/ 1106 w 2874"/>
              <a:gd name="T79" fmla="*/ 1108 h 2173"/>
              <a:gd name="T80" fmla="*/ 862 w 2874"/>
              <a:gd name="T81" fmla="*/ 782 h 2173"/>
              <a:gd name="T82" fmla="*/ 523 w 2874"/>
              <a:gd name="T83" fmla="*/ 962 h 2173"/>
              <a:gd name="T84" fmla="*/ 772 w 2874"/>
              <a:gd name="T85" fmla="*/ 434 h 2173"/>
              <a:gd name="T86" fmla="*/ 542 w 2874"/>
              <a:gd name="T87" fmla="*/ 572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74" h="2173">
                <a:moveTo>
                  <a:pt x="924" y="46"/>
                </a:moveTo>
                <a:cubicBezTo>
                  <a:pt x="986" y="46"/>
                  <a:pt x="1037" y="97"/>
                  <a:pt x="1037" y="159"/>
                </a:cubicBezTo>
                <a:cubicBezTo>
                  <a:pt x="1037" y="221"/>
                  <a:pt x="986" y="272"/>
                  <a:pt x="924" y="272"/>
                </a:cubicBezTo>
                <a:cubicBezTo>
                  <a:pt x="862" y="272"/>
                  <a:pt x="811" y="221"/>
                  <a:pt x="811" y="159"/>
                </a:cubicBezTo>
                <a:cubicBezTo>
                  <a:pt x="813" y="97"/>
                  <a:pt x="862" y="46"/>
                  <a:pt x="924" y="46"/>
                </a:cubicBezTo>
                <a:close/>
                <a:moveTo>
                  <a:pt x="2684" y="819"/>
                </a:moveTo>
                <a:cubicBezTo>
                  <a:pt x="2684" y="2173"/>
                  <a:pt x="2684" y="2173"/>
                  <a:pt x="2684" y="2173"/>
                </a:cubicBezTo>
                <a:cubicBezTo>
                  <a:pt x="2595" y="2173"/>
                  <a:pt x="2595" y="2173"/>
                  <a:pt x="2595" y="2173"/>
                </a:cubicBezTo>
                <a:cubicBezTo>
                  <a:pt x="2595" y="883"/>
                  <a:pt x="2595" y="883"/>
                  <a:pt x="2595" y="883"/>
                </a:cubicBezTo>
                <a:cubicBezTo>
                  <a:pt x="2666" y="806"/>
                  <a:pt x="2666" y="806"/>
                  <a:pt x="2666" y="806"/>
                </a:cubicBezTo>
                <a:cubicBezTo>
                  <a:pt x="2684" y="819"/>
                  <a:pt x="2684" y="819"/>
                  <a:pt x="2684" y="819"/>
                </a:cubicBezTo>
                <a:close/>
                <a:moveTo>
                  <a:pt x="2502" y="986"/>
                </a:moveTo>
                <a:cubicBezTo>
                  <a:pt x="2502" y="2173"/>
                  <a:pt x="2502" y="2173"/>
                  <a:pt x="2502" y="2173"/>
                </a:cubicBezTo>
                <a:cubicBezTo>
                  <a:pt x="2413" y="2173"/>
                  <a:pt x="2413" y="2173"/>
                  <a:pt x="2413" y="2173"/>
                </a:cubicBezTo>
                <a:cubicBezTo>
                  <a:pt x="2413" y="1083"/>
                  <a:pt x="2413" y="1083"/>
                  <a:pt x="2413" y="1083"/>
                </a:cubicBezTo>
                <a:cubicBezTo>
                  <a:pt x="2502" y="986"/>
                  <a:pt x="2502" y="986"/>
                  <a:pt x="2502" y="986"/>
                </a:cubicBezTo>
                <a:close/>
                <a:moveTo>
                  <a:pt x="2320" y="1186"/>
                </a:moveTo>
                <a:cubicBezTo>
                  <a:pt x="2320" y="2173"/>
                  <a:pt x="2320" y="2173"/>
                  <a:pt x="2320" y="2173"/>
                </a:cubicBezTo>
                <a:cubicBezTo>
                  <a:pt x="2232" y="2173"/>
                  <a:pt x="2232" y="2173"/>
                  <a:pt x="2232" y="2173"/>
                </a:cubicBezTo>
                <a:cubicBezTo>
                  <a:pt x="2232" y="1285"/>
                  <a:pt x="2232" y="1285"/>
                  <a:pt x="2232" y="1285"/>
                </a:cubicBezTo>
                <a:cubicBezTo>
                  <a:pt x="2320" y="1186"/>
                  <a:pt x="2320" y="1186"/>
                  <a:pt x="2320" y="1186"/>
                </a:cubicBezTo>
                <a:close/>
                <a:moveTo>
                  <a:pt x="2140" y="1388"/>
                </a:moveTo>
                <a:cubicBezTo>
                  <a:pt x="2140" y="2173"/>
                  <a:pt x="2140" y="2173"/>
                  <a:pt x="2140" y="2173"/>
                </a:cubicBezTo>
                <a:cubicBezTo>
                  <a:pt x="2051" y="2173"/>
                  <a:pt x="2051" y="2173"/>
                  <a:pt x="2051" y="2173"/>
                </a:cubicBezTo>
                <a:cubicBezTo>
                  <a:pt x="2051" y="1484"/>
                  <a:pt x="2051" y="1484"/>
                  <a:pt x="2051" y="1484"/>
                </a:cubicBezTo>
                <a:cubicBezTo>
                  <a:pt x="2140" y="1388"/>
                  <a:pt x="2140" y="1388"/>
                  <a:pt x="2140" y="1388"/>
                </a:cubicBezTo>
                <a:close/>
                <a:moveTo>
                  <a:pt x="1958" y="1484"/>
                </a:moveTo>
                <a:cubicBezTo>
                  <a:pt x="1958" y="2173"/>
                  <a:pt x="1958" y="2173"/>
                  <a:pt x="1958" y="2173"/>
                </a:cubicBezTo>
                <a:cubicBezTo>
                  <a:pt x="1869" y="2173"/>
                  <a:pt x="1869" y="2173"/>
                  <a:pt x="1869" y="2173"/>
                </a:cubicBezTo>
                <a:cubicBezTo>
                  <a:pt x="1869" y="1422"/>
                  <a:pt x="1869" y="1422"/>
                  <a:pt x="1869" y="1422"/>
                </a:cubicBezTo>
                <a:cubicBezTo>
                  <a:pt x="1958" y="1484"/>
                  <a:pt x="1958" y="1484"/>
                  <a:pt x="1958" y="1484"/>
                </a:cubicBezTo>
                <a:close/>
                <a:moveTo>
                  <a:pt x="1776" y="1366"/>
                </a:moveTo>
                <a:cubicBezTo>
                  <a:pt x="1776" y="2173"/>
                  <a:pt x="1776" y="2173"/>
                  <a:pt x="1776" y="2173"/>
                </a:cubicBezTo>
                <a:cubicBezTo>
                  <a:pt x="1688" y="2173"/>
                  <a:pt x="1688" y="2173"/>
                  <a:pt x="1688" y="2173"/>
                </a:cubicBezTo>
                <a:cubicBezTo>
                  <a:pt x="1688" y="1435"/>
                  <a:pt x="1688" y="1435"/>
                  <a:pt x="1688" y="1435"/>
                </a:cubicBezTo>
                <a:cubicBezTo>
                  <a:pt x="1776" y="1366"/>
                  <a:pt x="1776" y="1366"/>
                  <a:pt x="1776" y="1366"/>
                </a:cubicBezTo>
                <a:close/>
                <a:moveTo>
                  <a:pt x="1594" y="1507"/>
                </a:moveTo>
                <a:cubicBezTo>
                  <a:pt x="1594" y="2173"/>
                  <a:pt x="1594" y="2173"/>
                  <a:pt x="1594" y="2173"/>
                </a:cubicBezTo>
                <a:cubicBezTo>
                  <a:pt x="1506" y="2173"/>
                  <a:pt x="1506" y="2173"/>
                  <a:pt x="1506" y="2173"/>
                </a:cubicBezTo>
                <a:cubicBezTo>
                  <a:pt x="1506" y="1576"/>
                  <a:pt x="1506" y="1576"/>
                  <a:pt x="1506" y="1576"/>
                </a:cubicBezTo>
                <a:cubicBezTo>
                  <a:pt x="1594" y="1507"/>
                  <a:pt x="1594" y="1507"/>
                  <a:pt x="1594" y="1507"/>
                </a:cubicBezTo>
                <a:close/>
                <a:moveTo>
                  <a:pt x="1412" y="1648"/>
                </a:moveTo>
                <a:cubicBezTo>
                  <a:pt x="1412" y="2173"/>
                  <a:pt x="1412" y="2173"/>
                  <a:pt x="1412" y="2173"/>
                </a:cubicBezTo>
                <a:cubicBezTo>
                  <a:pt x="1324" y="2173"/>
                  <a:pt x="1324" y="2173"/>
                  <a:pt x="1324" y="2173"/>
                </a:cubicBezTo>
                <a:cubicBezTo>
                  <a:pt x="1324" y="1717"/>
                  <a:pt x="1324" y="1717"/>
                  <a:pt x="1324" y="1717"/>
                </a:cubicBezTo>
                <a:cubicBezTo>
                  <a:pt x="1412" y="1648"/>
                  <a:pt x="1412" y="1648"/>
                  <a:pt x="1412" y="1648"/>
                </a:cubicBezTo>
                <a:close/>
                <a:moveTo>
                  <a:pt x="1230" y="1791"/>
                </a:moveTo>
                <a:cubicBezTo>
                  <a:pt x="1230" y="2173"/>
                  <a:pt x="1230" y="2173"/>
                  <a:pt x="1230" y="2173"/>
                </a:cubicBezTo>
                <a:cubicBezTo>
                  <a:pt x="1142" y="2173"/>
                  <a:pt x="1142" y="2173"/>
                  <a:pt x="1142" y="2173"/>
                </a:cubicBezTo>
                <a:cubicBezTo>
                  <a:pt x="1142" y="1858"/>
                  <a:pt x="1142" y="1858"/>
                  <a:pt x="1142" y="1858"/>
                </a:cubicBezTo>
                <a:cubicBezTo>
                  <a:pt x="1230" y="1791"/>
                  <a:pt x="1230" y="1791"/>
                  <a:pt x="1230" y="1791"/>
                </a:cubicBezTo>
                <a:close/>
                <a:moveTo>
                  <a:pt x="1050" y="1889"/>
                </a:moveTo>
                <a:cubicBezTo>
                  <a:pt x="1050" y="2173"/>
                  <a:pt x="1050" y="2173"/>
                  <a:pt x="1050" y="2173"/>
                </a:cubicBezTo>
                <a:cubicBezTo>
                  <a:pt x="962" y="2173"/>
                  <a:pt x="962" y="2173"/>
                  <a:pt x="962" y="2173"/>
                </a:cubicBezTo>
                <a:cubicBezTo>
                  <a:pt x="962" y="1828"/>
                  <a:pt x="962" y="1828"/>
                  <a:pt x="962" y="1828"/>
                </a:cubicBezTo>
                <a:cubicBezTo>
                  <a:pt x="1050" y="1889"/>
                  <a:pt x="1050" y="1889"/>
                  <a:pt x="1050" y="1889"/>
                </a:cubicBezTo>
                <a:close/>
                <a:moveTo>
                  <a:pt x="868" y="1765"/>
                </a:moveTo>
                <a:cubicBezTo>
                  <a:pt x="868" y="2173"/>
                  <a:pt x="868" y="2173"/>
                  <a:pt x="868" y="2173"/>
                </a:cubicBezTo>
                <a:cubicBezTo>
                  <a:pt x="780" y="2173"/>
                  <a:pt x="780" y="2173"/>
                  <a:pt x="780" y="2173"/>
                </a:cubicBezTo>
                <a:cubicBezTo>
                  <a:pt x="780" y="1704"/>
                  <a:pt x="780" y="1704"/>
                  <a:pt x="780" y="1704"/>
                </a:cubicBezTo>
                <a:cubicBezTo>
                  <a:pt x="868" y="1765"/>
                  <a:pt x="868" y="1765"/>
                  <a:pt x="868" y="1765"/>
                </a:cubicBezTo>
                <a:close/>
                <a:moveTo>
                  <a:pt x="686" y="1688"/>
                </a:moveTo>
                <a:cubicBezTo>
                  <a:pt x="686" y="2173"/>
                  <a:pt x="686" y="2173"/>
                  <a:pt x="686" y="2173"/>
                </a:cubicBezTo>
                <a:cubicBezTo>
                  <a:pt x="598" y="2173"/>
                  <a:pt x="598" y="2173"/>
                  <a:pt x="598" y="2173"/>
                </a:cubicBezTo>
                <a:cubicBezTo>
                  <a:pt x="598" y="1738"/>
                  <a:pt x="598" y="1738"/>
                  <a:pt x="598" y="1738"/>
                </a:cubicBezTo>
                <a:cubicBezTo>
                  <a:pt x="686" y="1688"/>
                  <a:pt x="686" y="1688"/>
                  <a:pt x="686" y="1688"/>
                </a:cubicBezTo>
                <a:close/>
                <a:moveTo>
                  <a:pt x="505" y="1794"/>
                </a:moveTo>
                <a:cubicBezTo>
                  <a:pt x="505" y="2173"/>
                  <a:pt x="505" y="2173"/>
                  <a:pt x="505" y="2173"/>
                </a:cubicBezTo>
                <a:cubicBezTo>
                  <a:pt x="416" y="2173"/>
                  <a:pt x="416" y="2173"/>
                  <a:pt x="416" y="2173"/>
                </a:cubicBezTo>
                <a:cubicBezTo>
                  <a:pt x="416" y="1845"/>
                  <a:pt x="416" y="1845"/>
                  <a:pt x="416" y="1845"/>
                </a:cubicBezTo>
                <a:cubicBezTo>
                  <a:pt x="505" y="1794"/>
                  <a:pt x="505" y="1794"/>
                  <a:pt x="505" y="1794"/>
                </a:cubicBezTo>
                <a:close/>
                <a:moveTo>
                  <a:pt x="141" y="2007"/>
                </a:moveTo>
                <a:cubicBezTo>
                  <a:pt x="141" y="2173"/>
                  <a:pt x="141" y="2173"/>
                  <a:pt x="141" y="2173"/>
                </a:cubicBezTo>
                <a:cubicBezTo>
                  <a:pt x="54" y="2173"/>
                  <a:pt x="54" y="2173"/>
                  <a:pt x="54" y="2173"/>
                </a:cubicBezTo>
                <a:cubicBezTo>
                  <a:pt x="54" y="1920"/>
                  <a:pt x="54" y="1920"/>
                  <a:pt x="54" y="1920"/>
                </a:cubicBezTo>
                <a:cubicBezTo>
                  <a:pt x="113" y="2022"/>
                  <a:pt x="113" y="2022"/>
                  <a:pt x="113" y="2022"/>
                </a:cubicBezTo>
                <a:cubicBezTo>
                  <a:pt x="141" y="2007"/>
                  <a:pt x="141" y="2007"/>
                  <a:pt x="141" y="2007"/>
                </a:cubicBezTo>
                <a:close/>
                <a:moveTo>
                  <a:pt x="0" y="1475"/>
                </a:moveTo>
                <a:cubicBezTo>
                  <a:pt x="177" y="1778"/>
                  <a:pt x="177" y="1778"/>
                  <a:pt x="177" y="1778"/>
                </a:cubicBezTo>
                <a:cubicBezTo>
                  <a:pt x="731" y="1453"/>
                  <a:pt x="731" y="1453"/>
                  <a:pt x="731" y="1453"/>
                </a:cubicBezTo>
                <a:cubicBezTo>
                  <a:pt x="963" y="1614"/>
                  <a:pt x="963" y="1614"/>
                  <a:pt x="963" y="1614"/>
                </a:cubicBezTo>
                <a:cubicBezTo>
                  <a:pt x="1070" y="1688"/>
                  <a:pt x="1070" y="1688"/>
                  <a:pt x="1070" y="1688"/>
                </a:cubicBezTo>
                <a:cubicBezTo>
                  <a:pt x="1171" y="1609"/>
                  <a:pt x="1171" y="1609"/>
                  <a:pt x="1171" y="1609"/>
                </a:cubicBezTo>
                <a:cubicBezTo>
                  <a:pt x="1776" y="1139"/>
                  <a:pt x="1776" y="1139"/>
                  <a:pt x="1776" y="1139"/>
                </a:cubicBezTo>
                <a:cubicBezTo>
                  <a:pt x="1861" y="1198"/>
                  <a:pt x="1861" y="1198"/>
                  <a:pt x="1861" y="1198"/>
                </a:cubicBezTo>
                <a:cubicBezTo>
                  <a:pt x="1987" y="1288"/>
                  <a:pt x="1987" y="1288"/>
                  <a:pt x="1987" y="1288"/>
                </a:cubicBezTo>
                <a:cubicBezTo>
                  <a:pt x="2092" y="1173"/>
                  <a:pt x="2092" y="1173"/>
                  <a:pt x="2092" y="1173"/>
                </a:cubicBezTo>
                <a:cubicBezTo>
                  <a:pt x="2644" y="562"/>
                  <a:pt x="2644" y="562"/>
                  <a:pt x="2644" y="562"/>
                </a:cubicBezTo>
                <a:cubicBezTo>
                  <a:pt x="2775" y="665"/>
                  <a:pt x="2775" y="665"/>
                  <a:pt x="2775" y="665"/>
                </a:cubicBezTo>
                <a:cubicBezTo>
                  <a:pt x="2825" y="333"/>
                  <a:pt x="2825" y="333"/>
                  <a:pt x="2825" y="333"/>
                </a:cubicBezTo>
                <a:cubicBezTo>
                  <a:pt x="2874" y="0"/>
                  <a:pt x="2874" y="0"/>
                  <a:pt x="2874" y="0"/>
                </a:cubicBezTo>
                <a:cubicBezTo>
                  <a:pt x="2561" y="123"/>
                  <a:pt x="2561" y="123"/>
                  <a:pt x="2561" y="123"/>
                </a:cubicBezTo>
                <a:cubicBezTo>
                  <a:pt x="2248" y="247"/>
                  <a:pt x="2248" y="247"/>
                  <a:pt x="2248" y="247"/>
                </a:cubicBezTo>
                <a:cubicBezTo>
                  <a:pt x="2369" y="342"/>
                  <a:pt x="2369" y="342"/>
                  <a:pt x="2369" y="342"/>
                </a:cubicBezTo>
                <a:cubicBezTo>
                  <a:pt x="1937" y="821"/>
                  <a:pt x="1937" y="821"/>
                  <a:pt x="1937" y="821"/>
                </a:cubicBezTo>
                <a:cubicBezTo>
                  <a:pt x="1873" y="775"/>
                  <a:pt x="1873" y="775"/>
                  <a:pt x="1873" y="775"/>
                </a:cubicBezTo>
                <a:cubicBezTo>
                  <a:pt x="1766" y="700"/>
                  <a:pt x="1766" y="700"/>
                  <a:pt x="1766" y="700"/>
                </a:cubicBezTo>
                <a:cubicBezTo>
                  <a:pt x="1663" y="780"/>
                  <a:pt x="1663" y="780"/>
                  <a:pt x="1663" y="780"/>
                </a:cubicBezTo>
                <a:cubicBezTo>
                  <a:pt x="1057" y="1250"/>
                  <a:pt x="1057" y="1250"/>
                  <a:pt x="1057" y="1250"/>
                </a:cubicBezTo>
                <a:cubicBezTo>
                  <a:pt x="837" y="1099"/>
                  <a:pt x="837" y="1099"/>
                  <a:pt x="837" y="1099"/>
                </a:cubicBezTo>
                <a:cubicBezTo>
                  <a:pt x="745" y="1035"/>
                  <a:pt x="745" y="1035"/>
                  <a:pt x="745" y="1035"/>
                </a:cubicBezTo>
                <a:cubicBezTo>
                  <a:pt x="649" y="1091"/>
                  <a:pt x="649" y="1091"/>
                  <a:pt x="649" y="1091"/>
                </a:cubicBezTo>
                <a:cubicBezTo>
                  <a:pt x="0" y="1475"/>
                  <a:pt x="0" y="1475"/>
                  <a:pt x="0" y="1475"/>
                </a:cubicBezTo>
                <a:close/>
                <a:moveTo>
                  <a:pt x="323" y="1901"/>
                </a:moveTo>
                <a:cubicBezTo>
                  <a:pt x="323" y="2173"/>
                  <a:pt x="323" y="2173"/>
                  <a:pt x="323" y="2173"/>
                </a:cubicBezTo>
                <a:cubicBezTo>
                  <a:pt x="234" y="2173"/>
                  <a:pt x="234" y="2173"/>
                  <a:pt x="234" y="2173"/>
                </a:cubicBezTo>
                <a:cubicBezTo>
                  <a:pt x="234" y="1951"/>
                  <a:pt x="234" y="1951"/>
                  <a:pt x="234" y="1951"/>
                </a:cubicBezTo>
                <a:cubicBezTo>
                  <a:pt x="323" y="1901"/>
                  <a:pt x="323" y="1901"/>
                  <a:pt x="323" y="1901"/>
                </a:cubicBezTo>
                <a:close/>
                <a:moveTo>
                  <a:pt x="542" y="572"/>
                </a:moveTo>
                <a:cubicBezTo>
                  <a:pt x="583" y="429"/>
                  <a:pt x="583" y="429"/>
                  <a:pt x="583" y="429"/>
                </a:cubicBezTo>
                <a:cubicBezTo>
                  <a:pt x="778" y="297"/>
                  <a:pt x="778" y="297"/>
                  <a:pt x="778" y="297"/>
                </a:cubicBezTo>
                <a:cubicBezTo>
                  <a:pt x="1050" y="300"/>
                  <a:pt x="1050" y="300"/>
                  <a:pt x="1050" y="300"/>
                </a:cubicBezTo>
                <a:cubicBezTo>
                  <a:pt x="1104" y="492"/>
                  <a:pt x="1104" y="492"/>
                  <a:pt x="1104" y="492"/>
                </a:cubicBezTo>
                <a:cubicBezTo>
                  <a:pt x="1252" y="493"/>
                  <a:pt x="1252" y="493"/>
                  <a:pt x="1252" y="493"/>
                </a:cubicBezTo>
                <a:cubicBezTo>
                  <a:pt x="1255" y="536"/>
                  <a:pt x="1255" y="536"/>
                  <a:pt x="1255" y="536"/>
                </a:cubicBezTo>
                <a:cubicBezTo>
                  <a:pt x="1050" y="565"/>
                  <a:pt x="1050" y="565"/>
                  <a:pt x="1050" y="565"/>
                </a:cubicBezTo>
                <a:cubicBezTo>
                  <a:pt x="993" y="485"/>
                  <a:pt x="993" y="485"/>
                  <a:pt x="993" y="485"/>
                </a:cubicBezTo>
                <a:cubicBezTo>
                  <a:pt x="955" y="665"/>
                  <a:pt x="955" y="665"/>
                  <a:pt x="955" y="665"/>
                </a:cubicBezTo>
                <a:cubicBezTo>
                  <a:pt x="1099" y="842"/>
                  <a:pt x="1099" y="842"/>
                  <a:pt x="1099" y="842"/>
                </a:cubicBezTo>
                <a:cubicBezTo>
                  <a:pt x="1106" y="1108"/>
                  <a:pt x="1106" y="1108"/>
                  <a:pt x="1106" y="1108"/>
                </a:cubicBezTo>
                <a:cubicBezTo>
                  <a:pt x="1037" y="1109"/>
                  <a:pt x="1037" y="1109"/>
                  <a:pt x="1037" y="1109"/>
                </a:cubicBezTo>
                <a:cubicBezTo>
                  <a:pt x="985" y="880"/>
                  <a:pt x="985" y="880"/>
                  <a:pt x="985" y="880"/>
                </a:cubicBezTo>
                <a:cubicBezTo>
                  <a:pt x="862" y="782"/>
                  <a:pt x="862" y="782"/>
                  <a:pt x="862" y="782"/>
                </a:cubicBezTo>
                <a:cubicBezTo>
                  <a:pt x="826" y="837"/>
                  <a:pt x="782" y="960"/>
                  <a:pt x="782" y="960"/>
                </a:cubicBezTo>
                <a:cubicBezTo>
                  <a:pt x="531" y="1004"/>
                  <a:pt x="531" y="1004"/>
                  <a:pt x="531" y="1004"/>
                </a:cubicBezTo>
                <a:cubicBezTo>
                  <a:pt x="523" y="962"/>
                  <a:pt x="523" y="962"/>
                  <a:pt x="523" y="962"/>
                </a:cubicBezTo>
                <a:cubicBezTo>
                  <a:pt x="701" y="893"/>
                  <a:pt x="701" y="893"/>
                  <a:pt x="701" y="893"/>
                </a:cubicBezTo>
                <a:cubicBezTo>
                  <a:pt x="741" y="641"/>
                  <a:pt x="741" y="641"/>
                  <a:pt x="741" y="641"/>
                </a:cubicBezTo>
                <a:cubicBezTo>
                  <a:pt x="772" y="434"/>
                  <a:pt x="772" y="434"/>
                  <a:pt x="772" y="434"/>
                </a:cubicBezTo>
                <a:cubicBezTo>
                  <a:pt x="665" y="469"/>
                  <a:pt x="665" y="469"/>
                  <a:pt x="665" y="469"/>
                </a:cubicBezTo>
                <a:cubicBezTo>
                  <a:pt x="590" y="600"/>
                  <a:pt x="590" y="600"/>
                  <a:pt x="590" y="600"/>
                </a:cubicBezTo>
                <a:cubicBezTo>
                  <a:pt x="542" y="572"/>
                  <a:pt x="542" y="572"/>
                  <a:pt x="542" y="57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PDCA</a:t>
            </a:r>
            <a:r>
              <a:rPr lang="zh-CN" altLang="en-US">
                <a:sym typeface="+mn-ea"/>
              </a:rPr>
              <a:t>方法</a:t>
            </a:r>
            <a:endParaRPr lang="zh-CN" altLang="en-US">
              <a:sym typeface="+mn-ea"/>
            </a:endParaRPr>
          </a:p>
        </p:txBody>
      </p:sp>
      <p:grpSp>
        <p:nvGrpSpPr>
          <p:cNvPr id="6" name="组合 5"/>
          <p:cNvGrpSpPr/>
          <p:nvPr/>
        </p:nvGrpSpPr>
        <p:grpSpPr>
          <a:xfrm>
            <a:off x="2418080" y="1099185"/>
            <a:ext cx="6784340" cy="461645"/>
            <a:chOff x="3173046" y="1110720"/>
            <a:chExt cx="8323385" cy="461273"/>
          </a:xfrm>
        </p:grpSpPr>
        <p:sp>
          <p:nvSpPr>
            <p:cNvPr id="3" name="矩形 2"/>
            <p:cNvSpPr/>
            <p:nvPr/>
          </p:nvSpPr>
          <p:spPr>
            <a:xfrm>
              <a:off x="3578153" y="1156403"/>
              <a:ext cx="7103390" cy="368003"/>
            </a:xfrm>
            <a:prstGeom prst="rect">
              <a:avLst/>
            </a:prstGeom>
          </p:spPr>
          <p:txBody>
            <a:bodyPr wrap="square">
              <a:spAutoFit/>
            </a:bodyPr>
            <a:lstStyle/>
            <a:p>
              <a:r>
                <a:rPr lang="zh-CN" altLang="en-US" b="1" dirty="0">
                  <a:solidFill>
                    <a:schemeClr val="tx1">
                      <a:lumMod val="65000"/>
                      <a:lumOff val="35000"/>
                    </a:schemeClr>
                  </a:solidFill>
                  <a:latin typeface="微软雅黑" panose="020B0503020204020204" charset="-122"/>
                  <a:ea typeface="微软雅黑" panose="020B0503020204020204" charset="-122"/>
                </a:rPr>
                <a:t>一个</a:t>
              </a:r>
              <a:r>
                <a:rPr lang="en-US" altLang="zh-CN" b="1" dirty="0">
                  <a:solidFill>
                    <a:schemeClr val="tx1">
                      <a:lumMod val="65000"/>
                      <a:lumOff val="35000"/>
                    </a:schemeClr>
                  </a:solidFill>
                  <a:latin typeface="微软雅黑" panose="020B0503020204020204" charset="-122"/>
                  <a:ea typeface="微软雅黑" panose="020B0503020204020204" charset="-122"/>
                </a:rPr>
                <a:t>PDCA</a:t>
              </a:r>
              <a:r>
                <a:rPr lang="zh-CN" altLang="en-US" b="1" dirty="0">
                  <a:solidFill>
                    <a:schemeClr val="tx1">
                      <a:lumMod val="65000"/>
                      <a:lumOff val="35000"/>
                    </a:schemeClr>
                  </a:solidFill>
                  <a:latin typeface="微软雅黑" panose="020B0503020204020204" charset="-122"/>
                  <a:ea typeface="微软雅黑" panose="020B0503020204020204" charset="-122"/>
                </a:rPr>
                <a:t>循环一般都要经历以下</a:t>
              </a:r>
              <a:r>
                <a:rPr lang="en-US" altLang="zh-CN" b="1" dirty="0">
                  <a:solidFill>
                    <a:schemeClr val="tx1">
                      <a:lumMod val="65000"/>
                      <a:lumOff val="35000"/>
                    </a:schemeClr>
                  </a:solidFill>
                  <a:latin typeface="微软雅黑" panose="020B0503020204020204" charset="-122"/>
                  <a:ea typeface="微软雅黑" panose="020B0503020204020204" charset="-122"/>
                </a:rPr>
                <a:t>4</a:t>
              </a:r>
              <a:r>
                <a:rPr lang="zh-CN" altLang="en-US" b="1" dirty="0">
                  <a:solidFill>
                    <a:schemeClr val="tx1">
                      <a:lumMod val="65000"/>
                      <a:lumOff val="35000"/>
                    </a:schemeClr>
                  </a:solidFill>
                  <a:latin typeface="微软雅黑" panose="020B0503020204020204" charset="-122"/>
                  <a:ea typeface="微软雅黑" panose="020B0503020204020204" charset="-122"/>
                </a:rPr>
                <a:t>个阶段、</a:t>
              </a:r>
              <a:r>
                <a:rPr lang="en-US" altLang="zh-CN" b="1" dirty="0">
                  <a:solidFill>
                    <a:schemeClr val="tx1">
                      <a:lumMod val="65000"/>
                      <a:lumOff val="35000"/>
                    </a:schemeClr>
                  </a:solidFill>
                  <a:latin typeface="微软雅黑" panose="020B0503020204020204" charset="-122"/>
                  <a:ea typeface="微软雅黑" panose="020B0503020204020204" charset="-122"/>
                </a:rPr>
                <a:t>8</a:t>
              </a:r>
              <a:r>
                <a:rPr lang="zh-CN" altLang="en-US" b="1" dirty="0">
                  <a:solidFill>
                    <a:schemeClr val="tx1">
                      <a:lumMod val="65000"/>
                      <a:lumOff val="35000"/>
                    </a:schemeClr>
                  </a:solidFill>
                  <a:latin typeface="微软雅黑" panose="020B0503020204020204" charset="-122"/>
                  <a:ea typeface="微软雅黑" panose="020B0503020204020204" charset="-122"/>
                </a:rPr>
                <a:t>个步骤</a:t>
              </a:r>
              <a:endParaRPr lang="zh-CN" altLang="en-US" b="1" dirty="0">
                <a:solidFill>
                  <a:schemeClr val="tx1">
                    <a:lumMod val="65000"/>
                    <a:lumOff val="35000"/>
                  </a:schemeClr>
                </a:solidFill>
                <a:latin typeface="微软雅黑" panose="020B0503020204020204" charset="-122"/>
                <a:ea typeface="微软雅黑" panose="020B0503020204020204" charset="-122"/>
              </a:endParaRPr>
            </a:p>
          </p:txBody>
        </p:sp>
        <p:sp>
          <p:nvSpPr>
            <p:cNvPr id="5" name="矩形: 圆角 4"/>
            <p:cNvSpPr/>
            <p:nvPr/>
          </p:nvSpPr>
          <p:spPr>
            <a:xfrm>
              <a:off x="3173046" y="1110720"/>
              <a:ext cx="8323385" cy="461273"/>
            </a:xfrm>
            <a:prstGeom prst="roundRect">
              <a:avLst>
                <a:gd name="adj" fmla="val 50000"/>
              </a:avLst>
            </a:prstGeom>
            <a:noFill/>
            <a:ln w="28575">
              <a:solidFill>
                <a:srgbClr val="4674C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8" name="组合 17"/>
          <p:cNvGrpSpPr/>
          <p:nvPr/>
        </p:nvGrpSpPr>
        <p:grpSpPr>
          <a:xfrm>
            <a:off x="1211898" y="1943600"/>
            <a:ext cx="5323424" cy="3883633"/>
            <a:chOff x="930544" y="2046865"/>
            <a:chExt cx="5323424" cy="3883633"/>
          </a:xfrm>
        </p:grpSpPr>
        <p:grpSp>
          <p:nvGrpSpPr>
            <p:cNvPr id="16" name="组合 15"/>
            <p:cNvGrpSpPr/>
            <p:nvPr/>
          </p:nvGrpSpPr>
          <p:grpSpPr>
            <a:xfrm>
              <a:off x="930544" y="2046865"/>
              <a:ext cx="5323424" cy="3548950"/>
              <a:chOff x="930544" y="2046865"/>
              <a:chExt cx="5323424" cy="3548950"/>
            </a:xfrm>
          </p:grpSpPr>
          <p:graphicFrame>
            <p:nvGraphicFramePr>
              <p:cNvPr id="13" name="图表 12"/>
              <p:cNvGraphicFramePr/>
              <p:nvPr/>
            </p:nvGraphicFramePr>
            <p:xfrm>
              <a:off x="930544" y="2046865"/>
              <a:ext cx="5323424" cy="3548950"/>
            </p:xfrm>
            <a:graphic>
              <a:graphicData uri="http://schemas.openxmlformats.org/drawingml/2006/chart">
                <c:chart xmlns:c="http://schemas.openxmlformats.org/drawingml/2006/chart" xmlns:r="http://schemas.openxmlformats.org/officeDocument/2006/relationships" r:id="rId1"/>
              </a:graphicData>
            </a:graphic>
          </p:graphicFrame>
          <p:sp>
            <p:nvSpPr>
              <p:cNvPr id="14" name="文本框 13"/>
              <p:cNvSpPr txBox="1"/>
              <p:nvPr/>
            </p:nvSpPr>
            <p:spPr>
              <a:xfrm>
                <a:off x="2543776" y="3025976"/>
                <a:ext cx="697627" cy="400110"/>
              </a:xfrm>
              <a:prstGeom prst="rect">
                <a:avLst/>
              </a:prstGeom>
              <a:noFill/>
            </p:spPr>
            <p:txBody>
              <a:bodyPr wrap="none" rtlCol="0">
                <a:spAutoFit/>
              </a:bodyPr>
              <a:lstStyle/>
              <a:p>
                <a:r>
                  <a:rPr lang="zh-CN" altLang="en-US" sz="2000" dirty="0">
                    <a:solidFill>
                      <a:schemeClr val="bg1"/>
                    </a:solidFill>
                    <a:latin typeface="微软雅黑" panose="020B0503020204020204" charset="-122"/>
                    <a:ea typeface="微软雅黑" panose="020B0503020204020204" charset="-122"/>
                  </a:rPr>
                  <a:t>处理</a:t>
                </a:r>
                <a:endParaRPr lang="zh-CN" altLang="en-US" sz="2000" dirty="0">
                  <a:solidFill>
                    <a:schemeClr val="bg1"/>
                  </a:solidFill>
                  <a:latin typeface="微软雅黑" panose="020B0503020204020204" charset="-122"/>
                  <a:ea typeface="微软雅黑" panose="020B0503020204020204" charset="-122"/>
                </a:endParaRPr>
              </a:p>
            </p:txBody>
          </p:sp>
          <p:sp>
            <p:nvSpPr>
              <p:cNvPr id="31" name="文本框 30"/>
              <p:cNvSpPr txBox="1"/>
              <p:nvPr/>
            </p:nvSpPr>
            <p:spPr>
              <a:xfrm>
                <a:off x="3996722" y="3025976"/>
                <a:ext cx="697627" cy="400110"/>
              </a:xfrm>
              <a:prstGeom prst="rect">
                <a:avLst/>
              </a:prstGeom>
              <a:noFill/>
            </p:spPr>
            <p:txBody>
              <a:bodyPr wrap="none" rtlCol="0">
                <a:spAutoFit/>
              </a:bodyPr>
              <a:lstStyle/>
              <a:p>
                <a:r>
                  <a:rPr lang="zh-CN" altLang="en-US" sz="2000" dirty="0">
                    <a:solidFill>
                      <a:schemeClr val="bg1"/>
                    </a:solidFill>
                    <a:latin typeface="微软雅黑" panose="020B0503020204020204" charset="-122"/>
                    <a:ea typeface="微软雅黑" panose="020B0503020204020204" charset="-122"/>
                  </a:rPr>
                  <a:t>计划</a:t>
                </a:r>
                <a:endParaRPr lang="zh-CN" altLang="en-US" sz="2000" dirty="0">
                  <a:solidFill>
                    <a:schemeClr val="bg1"/>
                  </a:solidFill>
                  <a:latin typeface="微软雅黑" panose="020B0503020204020204" charset="-122"/>
                  <a:ea typeface="微软雅黑" panose="020B0503020204020204" charset="-122"/>
                </a:endParaRPr>
              </a:p>
            </p:txBody>
          </p:sp>
          <p:sp>
            <p:nvSpPr>
              <p:cNvPr id="32" name="文本框 31"/>
              <p:cNvSpPr txBox="1"/>
              <p:nvPr/>
            </p:nvSpPr>
            <p:spPr>
              <a:xfrm>
                <a:off x="2543776" y="4126229"/>
                <a:ext cx="697627" cy="400110"/>
              </a:xfrm>
              <a:prstGeom prst="rect">
                <a:avLst/>
              </a:prstGeom>
              <a:noFill/>
            </p:spPr>
            <p:txBody>
              <a:bodyPr wrap="none" rtlCol="0">
                <a:spAutoFit/>
              </a:bodyPr>
              <a:lstStyle/>
              <a:p>
                <a:r>
                  <a:rPr lang="zh-CN" altLang="en-US" sz="2000" dirty="0">
                    <a:solidFill>
                      <a:schemeClr val="bg1"/>
                    </a:solidFill>
                    <a:latin typeface="微软雅黑" panose="020B0503020204020204" charset="-122"/>
                    <a:ea typeface="微软雅黑" panose="020B0503020204020204" charset="-122"/>
                  </a:rPr>
                  <a:t>检查</a:t>
                </a:r>
                <a:endParaRPr lang="zh-CN" altLang="en-US" sz="2000" dirty="0">
                  <a:solidFill>
                    <a:schemeClr val="bg1"/>
                  </a:solidFill>
                  <a:latin typeface="微软雅黑" panose="020B0503020204020204" charset="-122"/>
                  <a:ea typeface="微软雅黑" panose="020B0503020204020204" charset="-122"/>
                </a:endParaRPr>
              </a:p>
            </p:txBody>
          </p:sp>
          <p:sp>
            <p:nvSpPr>
              <p:cNvPr id="33" name="文本框 32"/>
              <p:cNvSpPr txBox="1"/>
              <p:nvPr/>
            </p:nvSpPr>
            <p:spPr>
              <a:xfrm>
                <a:off x="3996722" y="4126229"/>
                <a:ext cx="697627" cy="400110"/>
              </a:xfrm>
              <a:prstGeom prst="rect">
                <a:avLst/>
              </a:prstGeom>
              <a:noFill/>
            </p:spPr>
            <p:txBody>
              <a:bodyPr wrap="none" rtlCol="0">
                <a:spAutoFit/>
              </a:bodyPr>
              <a:lstStyle/>
              <a:p>
                <a:r>
                  <a:rPr lang="zh-CN" altLang="en-US" sz="2000" dirty="0">
                    <a:solidFill>
                      <a:schemeClr val="bg1"/>
                    </a:solidFill>
                    <a:latin typeface="微软雅黑" panose="020B0503020204020204" charset="-122"/>
                    <a:ea typeface="微软雅黑" panose="020B0503020204020204" charset="-122"/>
                  </a:rPr>
                  <a:t>执行</a:t>
                </a:r>
                <a:endParaRPr lang="zh-CN" altLang="en-US" sz="2000" dirty="0">
                  <a:solidFill>
                    <a:schemeClr val="bg1"/>
                  </a:solidFill>
                  <a:latin typeface="微软雅黑" panose="020B0503020204020204" charset="-122"/>
                  <a:ea typeface="微软雅黑" panose="020B0503020204020204" charset="-122"/>
                </a:endParaRPr>
              </a:p>
            </p:txBody>
          </p:sp>
        </p:grpSp>
        <p:sp>
          <p:nvSpPr>
            <p:cNvPr id="15" name="矩形 14"/>
            <p:cNvSpPr/>
            <p:nvPr/>
          </p:nvSpPr>
          <p:spPr>
            <a:xfrm>
              <a:off x="2302480" y="5530388"/>
              <a:ext cx="2579552" cy="400110"/>
            </a:xfrm>
            <a:prstGeom prst="rect">
              <a:avLst/>
            </a:prstGeom>
          </p:spPr>
          <p:txBody>
            <a:bodyPr wrap="none">
              <a:spAutoFit/>
            </a:bodyPr>
            <a:lstStyle/>
            <a:p>
              <a:r>
                <a:rPr lang="en-US" altLang="zh-CN" sz="2000" dirty="0">
                  <a:solidFill>
                    <a:prstClr val="black">
                      <a:lumMod val="65000"/>
                      <a:lumOff val="35000"/>
                    </a:prstClr>
                  </a:solidFill>
                  <a:latin typeface="微软雅黑" panose="020B0503020204020204" charset="-122"/>
                  <a:ea typeface="微软雅黑" panose="020B0503020204020204" charset="-122"/>
                </a:rPr>
                <a:t>PDCA</a:t>
              </a:r>
              <a:r>
                <a:rPr lang="zh-CN" altLang="en-US" sz="2000" dirty="0">
                  <a:solidFill>
                    <a:prstClr val="black">
                      <a:lumMod val="65000"/>
                      <a:lumOff val="35000"/>
                    </a:prstClr>
                  </a:solidFill>
                  <a:latin typeface="微软雅黑" panose="020B0503020204020204" charset="-122"/>
                  <a:ea typeface="微软雅黑" panose="020B0503020204020204" charset="-122"/>
                </a:rPr>
                <a:t>循环的</a:t>
              </a:r>
              <a:r>
                <a:rPr lang="en-US" altLang="zh-CN" sz="2000" dirty="0">
                  <a:solidFill>
                    <a:prstClr val="black">
                      <a:lumMod val="65000"/>
                      <a:lumOff val="35000"/>
                    </a:prstClr>
                  </a:solidFill>
                  <a:latin typeface="微软雅黑" panose="020B0503020204020204" charset="-122"/>
                  <a:ea typeface="微软雅黑" panose="020B0503020204020204" charset="-122"/>
                </a:rPr>
                <a:t>4</a:t>
              </a:r>
              <a:r>
                <a:rPr lang="zh-CN" altLang="en-US" sz="2000" dirty="0">
                  <a:solidFill>
                    <a:prstClr val="black">
                      <a:lumMod val="65000"/>
                      <a:lumOff val="35000"/>
                    </a:prstClr>
                  </a:solidFill>
                  <a:latin typeface="微软雅黑" panose="020B0503020204020204" charset="-122"/>
                  <a:ea typeface="微软雅黑" panose="020B0503020204020204" charset="-122"/>
                </a:rPr>
                <a:t>个阶段</a:t>
              </a:r>
              <a:endParaRPr lang="zh-CN" altLang="en-US" sz="2000" dirty="0"/>
            </a:p>
          </p:txBody>
        </p:sp>
      </p:grpSp>
      <p:grpSp>
        <p:nvGrpSpPr>
          <p:cNvPr id="37" name="组合 36"/>
          <p:cNvGrpSpPr/>
          <p:nvPr/>
        </p:nvGrpSpPr>
        <p:grpSpPr>
          <a:xfrm>
            <a:off x="5305107" y="1943600"/>
            <a:ext cx="5323424" cy="3883633"/>
            <a:chOff x="930544" y="2046865"/>
            <a:chExt cx="5323424" cy="3883633"/>
          </a:xfrm>
        </p:grpSpPr>
        <p:grpSp>
          <p:nvGrpSpPr>
            <p:cNvPr id="38" name="组合 37"/>
            <p:cNvGrpSpPr/>
            <p:nvPr/>
          </p:nvGrpSpPr>
          <p:grpSpPr>
            <a:xfrm>
              <a:off x="930544" y="2046865"/>
              <a:ext cx="5323424" cy="3548950"/>
              <a:chOff x="930544" y="2046865"/>
              <a:chExt cx="5323424" cy="3548950"/>
            </a:xfrm>
          </p:grpSpPr>
          <p:graphicFrame>
            <p:nvGraphicFramePr>
              <p:cNvPr id="40" name="图表 39"/>
              <p:cNvGraphicFramePr/>
              <p:nvPr/>
            </p:nvGraphicFramePr>
            <p:xfrm>
              <a:off x="930544" y="2046865"/>
              <a:ext cx="5323424" cy="3548950"/>
            </p:xfrm>
            <a:graphic>
              <a:graphicData uri="http://schemas.openxmlformats.org/drawingml/2006/chart">
                <c:chart xmlns:c="http://schemas.openxmlformats.org/drawingml/2006/chart" xmlns:r="http://schemas.openxmlformats.org/officeDocument/2006/relationships" r:id="rId2"/>
              </a:graphicData>
            </a:graphic>
          </p:graphicFrame>
          <p:sp>
            <p:nvSpPr>
              <p:cNvPr id="41" name="文本框 40"/>
              <p:cNvSpPr txBox="1"/>
              <p:nvPr/>
            </p:nvSpPr>
            <p:spPr>
              <a:xfrm>
                <a:off x="2109810" y="3358778"/>
                <a:ext cx="1005403"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总结经验</a:t>
                </a:r>
                <a:endParaRPr lang="zh-CN" altLang="en-US" sz="1600" dirty="0">
                  <a:solidFill>
                    <a:schemeClr val="bg1"/>
                  </a:solidFill>
                  <a:latin typeface="微软雅黑" panose="020B0503020204020204" charset="-122"/>
                  <a:ea typeface="微软雅黑" panose="020B0503020204020204" charset="-122"/>
                </a:endParaRPr>
              </a:p>
            </p:txBody>
          </p:sp>
          <p:sp>
            <p:nvSpPr>
              <p:cNvPr id="42" name="文本框 41"/>
              <p:cNvSpPr txBox="1"/>
              <p:nvPr/>
            </p:nvSpPr>
            <p:spPr>
              <a:xfrm>
                <a:off x="3592256" y="2260506"/>
                <a:ext cx="430887" cy="707886"/>
              </a:xfrm>
              <a:prstGeom prst="rect">
                <a:avLst/>
              </a:prstGeom>
              <a:noFill/>
            </p:spPr>
            <p:txBody>
              <a:bodyPr vert="eaVert" wrap="none" rtlCol="0">
                <a:spAutoFit/>
              </a:bodyPr>
              <a:lstStyle/>
              <a:p>
                <a:r>
                  <a:rPr lang="zh-CN" altLang="en-US" sz="1600" dirty="0">
                    <a:solidFill>
                      <a:schemeClr val="bg1"/>
                    </a:solidFill>
                    <a:latin typeface="微软雅黑" panose="020B0503020204020204" charset="-122"/>
                    <a:ea typeface="微软雅黑" panose="020B0503020204020204" charset="-122"/>
                  </a:rPr>
                  <a:t>找问题</a:t>
                </a:r>
                <a:endParaRPr lang="zh-CN" altLang="en-US" sz="1600" dirty="0">
                  <a:solidFill>
                    <a:schemeClr val="bg1"/>
                  </a:solidFill>
                  <a:latin typeface="微软雅黑" panose="020B0503020204020204" charset="-122"/>
                  <a:ea typeface="微软雅黑" panose="020B0503020204020204" charset="-122"/>
                </a:endParaRPr>
              </a:p>
            </p:txBody>
          </p:sp>
          <p:sp>
            <p:nvSpPr>
              <p:cNvPr id="43" name="文本框 42"/>
              <p:cNvSpPr txBox="1"/>
              <p:nvPr/>
            </p:nvSpPr>
            <p:spPr>
              <a:xfrm>
                <a:off x="2583292" y="4275306"/>
                <a:ext cx="595035"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检查</a:t>
                </a:r>
                <a:endParaRPr lang="zh-CN" altLang="en-US" sz="1600" dirty="0">
                  <a:solidFill>
                    <a:schemeClr val="bg1"/>
                  </a:solidFill>
                  <a:latin typeface="微软雅黑" panose="020B0503020204020204" charset="-122"/>
                  <a:ea typeface="微软雅黑" panose="020B0503020204020204" charset="-122"/>
                </a:endParaRPr>
              </a:p>
            </p:txBody>
          </p:sp>
          <p:sp>
            <p:nvSpPr>
              <p:cNvPr id="44" name="文本框 43"/>
              <p:cNvSpPr txBox="1"/>
              <p:nvPr/>
            </p:nvSpPr>
            <p:spPr>
              <a:xfrm>
                <a:off x="4039659" y="4316127"/>
                <a:ext cx="595035" cy="338554"/>
              </a:xfrm>
              <a:prstGeom prst="rect">
                <a:avLst/>
              </a:prstGeom>
              <a:noFill/>
            </p:spPr>
            <p:txBody>
              <a:bodyPr wrap="none" rtlCol="0">
                <a:spAutoFit/>
              </a:bodyPr>
              <a:lstStyle/>
              <a:p>
                <a:r>
                  <a:rPr lang="zh-CN" altLang="en-US" sz="1600" dirty="0">
                    <a:solidFill>
                      <a:schemeClr val="bg1"/>
                    </a:solidFill>
                    <a:latin typeface="微软雅黑" panose="020B0503020204020204" charset="-122"/>
                    <a:ea typeface="微软雅黑" panose="020B0503020204020204" charset="-122"/>
                  </a:rPr>
                  <a:t>执行</a:t>
                </a:r>
                <a:endParaRPr lang="zh-CN" altLang="en-US" sz="1600" dirty="0">
                  <a:solidFill>
                    <a:schemeClr val="bg1"/>
                  </a:solidFill>
                  <a:latin typeface="微软雅黑" panose="020B0503020204020204" charset="-122"/>
                  <a:ea typeface="微软雅黑" panose="020B0503020204020204" charset="-122"/>
                </a:endParaRPr>
              </a:p>
            </p:txBody>
          </p:sp>
          <p:sp>
            <p:nvSpPr>
              <p:cNvPr id="45" name="文本框 44"/>
              <p:cNvSpPr txBox="1"/>
              <p:nvPr/>
            </p:nvSpPr>
            <p:spPr>
              <a:xfrm rot="1826354">
                <a:off x="4030995" y="2434645"/>
                <a:ext cx="430887" cy="707886"/>
              </a:xfrm>
              <a:prstGeom prst="rect">
                <a:avLst/>
              </a:prstGeom>
              <a:noFill/>
            </p:spPr>
            <p:txBody>
              <a:bodyPr vert="eaVert" wrap="none" rtlCol="0">
                <a:spAutoFit/>
              </a:bodyPr>
              <a:lstStyle/>
              <a:p>
                <a:r>
                  <a:rPr lang="zh-CN" altLang="en-US" sz="1600" dirty="0">
                    <a:solidFill>
                      <a:schemeClr val="bg1"/>
                    </a:solidFill>
                    <a:latin typeface="微软雅黑" panose="020B0503020204020204" charset="-122"/>
                    <a:ea typeface="微软雅黑" panose="020B0503020204020204" charset="-122"/>
                  </a:rPr>
                  <a:t>找原因</a:t>
                </a:r>
                <a:endParaRPr lang="zh-CN" altLang="en-US" sz="1600" dirty="0">
                  <a:solidFill>
                    <a:schemeClr val="bg1"/>
                  </a:solidFill>
                  <a:latin typeface="微软雅黑" panose="020B0503020204020204" charset="-122"/>
                  <a:ea typeface="微软雅黑" panose="020B0503020204020204" charset="-122"/>
                </a:endParaRPr>
              </a:p>
            </p:txBody>
          </p:sp>
          <p:sp>
            <p:nvSpPr>
              <p:cNvPr id="46" name="文本框 45"/>
              <p:cNvSpPr txBox="1"/>
              <p:nvPr/>
            </p:nvSpPr>
            <p:spPr>
              <a:xfrm rot="3008552">
                <a:off x="4392491" y="2764016"/>
                <a:ext cx="428625" cy="701040"/>
              </a:xfrm>
              <a:prstGeom prst="rect">
                <a:avLst/>
              </a:prstGeom>
              <a:noFill/>
            </p:spPr>
            <p:txBody>
              <a:bodyPr vert="eaVert" wrap="none" rtlCol="0">
                <a:spAutoFit/>
              </a:bodyPr>
              <a:lstStyle/>
              <a:p>
                <a:r>
                  <a:rPr lang="zh-CN" altLang="en-US" sz="1600" dirty="0">
                    <a:solidFill>
                      <a:schemeClr val="bg1"/>
                    </a:solidFill>
                    <a:latin typeface="微软雅黑" panose="020B0503020204020204" charset="-122"/>
                    <a:ea typeface="微软雅黑" panose="020B0503020204020204" charset="-122"/>
                  </a:rPr>
                  <a:t>找主因</a:t>
                </a:r>
                <a:endParaRPr lang="zh-CN" altLang="en-US" sz="1600" dirty="0">
                  <a:solidFill>
                    <a:schemeClr val="bg1"/>
                  </a:solidFill>
                  <a:latin typeface="微软雅黑" panose="020B0503020204020204" charset="-122"/>
                  <a:ea typeface="微软雅黑" panose="020B0503020204020204" charset="-122"/>
                </a:endParaRPr>
              </a:p>
            </p:txBody>
          </p:sp>
          <p:sp>
            <p:nvSpPr>
              <p:cNvPr id="47" name="文本框 46"/>
              <p:cNvSpPr txBox="1"/>
              <p:nvPr/>
            </p:nvSpPr>
            <p:spPr>
              <a:xfrm rot="21186765">
                <a:off x="4339538" y="3464261"/>
                <a:ext cx="800219" cy="338554"/>
              </a:xfrm>
              <a:prstGeom prst="rect">
                <a:avLst/>
              </a:prstGeom>
              <a:noFill/>
            </p:spPr>
            <p:txBody>
              <a:bodyPr vert="horz" wrap="none" rtlCol="0">
                <a:spAutoFit/>
              </a:bodyPr>
              <a:lstStyle/>
              <a:p>
                <a:r>
                  <a:rPr lang="zh-CN" altLang="en-US" sz="1600" dirty="0">
                    <a:solidFill>
                      <a:schemeClr val="bg1"/>
                    </a:solidFill>
                    <a:latin typeface="微软雅黑" panose="020B0503020204020204" charset="-122"/>
                    <a:ea typeface="微软雅黑" panose="020B0503020204020204" charset="-122"/>
                  </a:rPr>
                  <a:t>订计划</a:t>
                </a:r>
                <a:endParaRPr lang="zh-CN" altLang="en-US" sz="1600" dirty="0">
                  <a:solidFill>
                    <a:schemeClr val="bg1"/>
                  </a:solidFill>
                  <a:latin typeface="微软雅黑" panose="020B0503020204020204" charset="-122"/>
                  <a:ea typeface="微软雅黑" panose="020B0503020204020204" charset="-122"/>
                </a:endParaRPr>
              </a:p>
            </p:txBody>
          </p:sp>
          <p:sp>
            <p:nvSpPr>
              <p:cNvPr id="48" name="文本框 47"/>
              <p:cNvSpPr txBox="1"/>
              <p:nvPr/>
            </p:nvSpPr>
            <p:spPr>
              <a:xfrm>
                <a:off x="2738701" y="2463003"/>
                <a:ext cx="800219" cy="584775"/>
              </a:xfrm>
              <a:prstGeom prst="rect">
                <a:avLst/>
              </a:prstGeom>
              <a:noFill/>
            </p:spPr>
            <p:txBody>
              <a:bodyPr wrap="none" rtlCol="0">
                <a:spAutoFit/>
              </a:bodyPr>
              <a:lstStyle/>
              <a:p>
                <a:pPr algn="ctr"/>
                <a:r>
                  <a:rPr lang="zh-CN" altLang="en-US" sz="1600" dirty="0">
                    <a:solidFill>
                      <a:schemeClr val="bg1"/>
                    </a:solidFill>
                    <a:latin typeface="微软雅黑" panose="020B0503020204020204" charset="-122"/>
                    <a:ea typeface="微软雅黑" panose="020B0503020204020204" charset="-122"/>
                  </a:rPr>
                  <a:t>提出</a:t>
                </a:r>
                <a:endParaRPr lang="en-US" altLang="zh-CN" sz="1600" dirty="0">
                  <a:solidFill>
                    <a:schemeClr val="bg1"/>
                  </a:solidFill>
                  <a:latin typeface="微软雅黑" panose="020B0503020204020204" charset="-122"/>
                  <a:ea typeface="微软雅黑" panose="020B0503020204020204" charset="-122"/>
                </a:endParaRPr>
              </a:p>
              <a:p>
                <a:pPr algn="ctr"/>
                <a:r>
                  <a:rPr lang="zh-CN" altLang="en-US" sz="1600" dirty="0">
                    <a:solidFill>
                      <a:schemeClr val="bg1"/>
                    </a:solidFill>
                    <a:latin typeface="微软雅黑" panose="020B0503020204020204" charset="-122"/>
                    <a:ea typeface="微软雅黑" panose="020B0503020204020204" charset="-122"/>
                  </a:rPr>
                  <a:t>新问题</a:t>
                </a:r>
                <a:endParaRPr lang="zh-CN" altLang="en-US" sz="1600" dirty="0">
                  <a:solidFill>
                    <a:schemeClr val="bg1"/>
                  </a:solidFill>
                  <a:latin typeface="微软雅黑" panose="020B0503020204020204" charset="-122"/>
                  <a:ea typeface="微软雅黑" panose="020B0503020204020204" charset="-122"/>
                </a:endParaRPr>
              </a:p>
            </p:txBody>
          </p:sp>
        </p:grpSp>
        <p:sp>
          <p:nvSpPr>
            <p:cNvPr id="39" name="矩形 38"/>
            <p:cNvSpPr/>
            <p:nvPr/>
          </p:nvSpPr>
          <p:spPr>
            <a:xfrm>
              <a:off x="2302480" y="5530388"/>
              <a:ext cx="2579552" cy="400110"/>
            </a:xfrm>
            <a:prstGeom prst="rect">
              <a:avLst/>
            </a:prstGeom>
          </p:spPr>
          <p:txBody>
            <a:bodyPr wrap="none">
              <a:spAutoFit/>
            </a:bodyPr>
            <a:lstStyle/>
            <a:p>
              <a:r>
                <a:rPr lang="en-US" altLang="zh-CN" sz="2000" dirty="0">
                  <a:solidFill>
                    <a:prstClr val="black">
                      <a:lumMod val="65000"/>
                      <a:lumOff val="35000"/>
                    </a:prstClr>
                  </a:solidFill>
                  <a:latin typeface="微软雅黑" panose="020B0503020204020204" charset="-122"/>
                  <a:ea typeface="微软雅黑" panose="020B0503020204020204" charset="-122"/>
                </a:rPr>
                <a:t>PDCA</a:t>
              </a:r>
              <a:r>
                <a:rPr lang="zh-CN" altLang="en-US" sz="2000" dirty="0">
                  <a:solidFill>
                    <a:prstClr val="black">
                      <a:lumMod val="65000"/>
                      <a:lumOff val="35000"/>
                    </a:prstClr>
                  </a:solidFill>
                  <a:latin typeface="微软雅黑" panose="020B0503020204020204" charset="-122"/>
                  <a:ea typeface="微软雅黑" panose="020B0503020204020204" charset="-122"/>
                </a:rPr>
                <a:t>循环的</a:t>
              </a:r>
              <a:r>
                <a:rPr lang="en-US" altLang="zh-CN" sz="2000" dirty="0">
                  <a:solidFill>
                    <a:prstClr val="black">
                      <a:lumMod val="65000"/>
                      <a:lumOff val="35000"/>
                    </a:prstClr>
                  </a:solidFill>
                  <a:latin typeface="微软雅黑" panose="020B0503020204020204" charset="-122"/>
                  <a:ea typeface="微软雅黑" panose="020B0503020204020204" charset="-122"/>
                </a:rPr>
                <a:t>8</a:t>
              </a:r>
              <a:r>
                <a:rPr lang="zh-CN" altLang="en-US" sz="2000" dirty="0">
                  <a:solidFill>
                    <a:prstClr val="black">
                      <a:lumMod val="65000"/>
                      <a:lumOff val="35000"/>
                    </a:prstClr>
                  </a:solidFill>
                  <a:latin typeface="微软雅黑" panose="020B0503020204020204" charset="-122"/>
                  <a:ea typeface="微软雅黑" panose="020B0503020204020204" charset="-122"/>
                </a:rPr>
                <a:t>个步骤</a:t>
              </a:r>
              <a:endParaRPr lang="zh-CN" altLang="en-US" sz="2000" dirty="0"/>
            </a:p>
          </p:txBody>
        </p:sp>
      </p:gr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八大步骤</a:t>
            </a:r>
            <a:endParaRPr lang="zh-CN" altLang="en-US">
              <a:sym typeface="+mn-ea"/>
            </a:endParaRPr>
          </a:p>
        </p:txBody>
      </p:sp>
      <p:sp>
        <p:nvSpPr>
          <p:cNvPr id="11" name="矩形 10"/>
          <p:cNvSpPr/>
          <p:nvPr/>
        </p:nvSpPr>
        <p:spPr>
          <a:xfrm>
            <a:off x="997974" y="2311995"/>
            <a:ext cx="2938145" cy="521970"/>
          </a:xfrm>
          <a:prstGeom prst="rect">
            <a:avLst/>
          </a:prstGeom>
        </p:spPr>
        <p:txBody>
          <a:bodyPr wrap="none">
            <a:spAutoFit/>
          </a:bodyPr>
          <a:lstStyle/>
          <a:p>
            <a:pPr lvl="0"/>
            <a:r>
              <a:rPr lang="en-US" altLang="zh-CN" sz="1600" b="1" dirty="0">
                <a:solidFill>
                  <a:schemeClr val="bg1">
                    <a:lumMod val="75000"/>
                  </a:schemeClr>
                </a:solidFill>
                <a:latin typeface="微软雅黑" panose="020B0503020204020204" charset="-122"/>
                <a:ea typeface="微软雅黑" panose="020B0503020204020204" charset="-122"/>
              </a:rPr>
              <a:t>PDCA——</a:t>
            </a:r>
            <a:r>
              <a:rPr lang="en-US" altLang="zh-CN" sz="2800" b="1" dirty="0">
                <a:solidFill>
                  <a:srgbClr val="4674CA"/>
                </a:solidFill>
                <a:latin typeface="微软雅黑" panose="020B0503020204020204" charset="-122"/>
                <a:ea typeface="微软雅黑" panose="020B0503020204020204" charset="-122"/>
              </a:rPr>
              <a:t>P</a:t>
            </a:r>
            <a:r>
              <a:rPr lang="zh-CN" altLang="en-US" sz="2800" b="1" dirty="0">
                <a:solidFill>
                  <a:srgbClr val="4674CA"/>
                </a:solidFill>
                <a:latin typeface="微软雅黑" panose="020B0503020204020204" charset="-122"/>
                <a:ea typeface="微软雅黑" panose="020B0503020204020204" charset="-122"/>
              </a:rPr>
              <a:t>计划阶段 </a:t>
            </a:r>
            <a:endParaRPr lang="zh-CN" altLang="en-US" sz="2800" b="1" dirty="0">
              <a:solidFill>
                <a:srgbClr val="4674CA"/>
              </a:solidFill>
              <a:latin typeface="微软雅黑" panose="020B0503020204020204" charset="-122"/>
              <a:ea typeface="微软雅黑" panose="020B0503020204020204" charset="-122"/>
            </a:endParaRPr>
          </a:p>
        </p:txBody>
      </p:sp>
      <p:grpSp>
        <p:nvGrpSpPr>
          <p:cNvPr id="5" name="组合 4"/>
          <p:cNvGrpSpPr/>
          <p:nvPr/>
        </p:nvGrpSpPr>
        <p:grpSpPr>
          <a:xfrm>
            <a:off x="4514231" y="2074368"/>
            <a:ext cx="6336000" cy="398780"/>
            <a:chOff x="4925971" y="2759619"/>
            <a:chExt cx="6336000" cy="398840"/>
          </a:xfrm>
        </p:grpSpPr>
        <p:sp>
          <p:nvSpPr>
            <p:cNvPr id="6" name="矩形: 圆顶角 11"/>
            <p:cNvSpPr/>
            <p:nvPr/>
          </p:nvSpPr>
          <p:spPr>
            <a:xfrm rot="5400000">
              <a:off x="7912756" y="-210324"/>
              <a:ext cx="362430" cy="6336000"/>
            </a:xfrm>
            <a:prstGeom prst="round2SameRect">
              <a:avLst>
                <a:gd name="adj1" fmla="val 50000"/>
                <a:gd name="adj2" fmla="val 0"/>
              </a:avLst>
            </a:prstGeom>
            <a:solidFill>
              <a:srgbClr val="467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36398" y="2759619"/>
              <a:ext cx="6169263" cy="39884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步骤二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分析产生问题的各种原因或影响因素</a:t>
              </a:r>
              <a:endParaRPr lang="zh-CN" altLang="en-US" sz="2000" dirty="0">
                <a:solidFill>
                  <a:schemeClr val="bg1"/>
                </a:solidFill>
                <a:latin typeface="微软雅黑" panose="020B0503020204020204" charset="-122"/>
                <a:ea typeface="微软雅黑" panose="020B0503020204020204" charset="-122"/>
              </a:endParaRPr>
            </a:p>
          </p:txBody>
        </p:sp>
      </p:grpSp>
      <p:grpSp>
        <p:nvGrpSpPr>
          <p:cNvPr id="8" name="组合 7"/>
          <p:cNvGrpSpPr/>
          <p:nvPr/>
        </p:nvGrpSpPr>
        <p:grpSpPr>
          <a:xfrm>
            <a:off x="4514231" y="2697938"/>
            <a:ext cx="6336000" cy="398780"/>
            <a:chOff x="4925971" y="2759619"/>
            <a:chExt cx="6336000" cy="398840"/>
          </a:xfrm>
        </p:grpSpPr>
        <p:sp>
          <p:nvSpPr>
            <p:cNvPr id="9" name="矩形: 圆顶角 11"/>
            <p:cNvSpPr/>
            <p:nvPr/>
          </p:nvSpPr>
          <p:spPr>
            <a:xfrm rot="5400000">
              <a:off x="7912756" y="-210324"/>
              <a:ext cx="362430" cy="6336000"/>
            </a:xfrm>
            <a:prstGeom prst="round2SameRect">
              <a:avLst>
                <a:gd name="adj1" fmla="val 50000"/>
                <a:gd name="adj2" fmla="val 0"/>
              </a:avLst>
            </a:prstGeom>
            <a:solidFill>
              <a:srgbClr val="467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936398" y="2759619"/>
              <a:ext cx="6169263" cy="39884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步骤三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找出影响项目</a:t>
              </a:r>
              <a:r>
                <a:rPr lang="en-US" altLang="zh-CN" sz="2000" dirty="0">
                  <a:solidFill>
                    <a:schemeClr val="bg1"/>
                  </a:solidFill>
                  <a:latin typeface="微软雅黑" panose="020B0503020204020204" charset="-122"/>
                  <a:ea typeface="微软雅黑" panose="020B0503020204020204" charset="-122"/>
                </a:rPr>
                <a:t>/</a:t>
              </a:r>
              <a:r>
                <a:rPr lang="zh-CN" altLang="en-US" sz="2000" dirty="0">
                  <a:solidFill>
                    <a:schemeClr val="bg1"/>
                  </a:solidFill>
                  <a:latin typeface="微软雅黑" panose="020B0503020204020204" charset="-122"/>
                  <a:ea typeface="微软雅黑" panose="020B0503020204020204" charset="-122"/>
                </a:rPr>
                <a:t>质量的主要因素</a:t>
              </a:r>
              <a:endParaRPr lang="zh-CN" altLang="en-US" sz="2000" dirty="0">
                <a:solidFill>
                  <a:schemeClr val="bg1"/>
                </a:solidFill>
                <a:latin typeface="微软雅黑" panose="020B0503020204020204" charset="-122"/>
                <a:ea typeface="微软雅黑" panose="020B0503020204020204" charset="-122"/>
              </a:endParaRPr>
            </a:p>
          </p:txBody>
        </p:sp>
      </p:grpSp>
      <p:sp>
        <p:nvSpPr>
          <p:cNvPr id="15" name="矩形 14"/>
          <p:cNvSpPr/>
          <p:nvPr/>
        </p:nvSpPr>
        <p:spPr>
          <a:xfrm>
            <a:off x="998019" y="3802426"/>
            <a:ext cx="2965450" cy="521970"/>
          </a:xfrm>
          <a:prstGeom prst="rect">
            <a:avLst/>
          </a:prstGeom>
        </p:spPr>
        <p:txBody>
          <a:bodyPr wrap="none">
            <a:spAutoFit/>
          </a:bodyPr>
          <a:lstStyle/>
          <a:p>
            <a:pPr lvl="0"/>
            <a:r>
              <a:rPr lang="en-US" altLang="zh-CN" sz="1600" b="1" dirty="0">
                <a:solidFill>
                  <a:schemeClr val="bg1">
                    <a:lumMod val="75000"/>
                  </a:schemeClr>
                </a:solidFill>
                <a:latin typeface="微软雅黑" panose="020B0503020204020204" charset="-122"/>
                <a:ea typeface="微软雅黑" panose="020B0503020204020204" charset="-122"/>
              </a:rPr>
              <a:t>PDCA——</a:t>
            </a:r>
            <a:r>
              <a:rPr lang="en-US" altLang="zh-CN" sz="2800" b="1" dirty="0">
                <a:solidFill>
                  <a:srgbClr val="3FAF63"/>
                </a:solidFill>
                <a:latin typeface="微软雅黑" panose="020B0503020204020204" charset="-122"/>
                <a:ea typeface="微软雅黑" panose="020B0503020204020204" charset="-122"/>
              </a:rPr>
              <a:t>D</a:t>
            </a:r>
            <a:r>
              <a:rPr lang="zh-CN" altLang="en-US" sz="2800" b="1" dirty="0">
                <a:solidFill>
                  <a:srgbClr val="3FAF63"/>
                </a:solidFill>
                <a:latin typeface="微软雅黑" panose="020B0503020204020204" charset="-122"/>
                <a:ea typeface="微软雅黑" panose="020B0503020204020204" charset="-122"/>
              </a:rPr>
              <a:t>执行阶段 </a:t>
            </a:r>
            <a:endParaRPr lang="zh-CN" altLang="en-US" sz="2800" b="1" dirty="0">
              <a:solidFill>
                <a:srgbClr val="4674CA"/>
              </a:solidFill>
              <a:latin typeface="微软雅黑" panose="020B0503020204020204" charset="-122"/>
              <a:ea typeface="微软雅黑" panose="020B0503020204020204" charset="-122"/>
            </a:endParaRPr>
          </a:p>
        </p:txBody>
      </p:sp>
      <p:grpSp>
        <p:nvGrpSpPr>
          <p:cNvPr id="16" name="组合 15"/>
          <p:cNvGrpSpPr/>
          <p:nvPr/>
        </p:nvGrpSpPr>
        <p:grpSpPr>
          <a:xfrm>
            <a:off x="4514850" y="3945078"/>
            <a:ext cx="6334761" cy="398780"/>
            <a:chOff x="4936399" y="2759619"/>
            <a:chExt cx="5411170" cy="398840"/>
          </a:xfrm>
        </p:grpSpPr>
        <p:sp>
          <p:nvSpPr>
            <p:cNvPr id="19" name="矩形: 圆顶角 11"/>
            <p:cNvSpPr/>
            <p:nvPr/>
          </p:nvSpPr>
          <p:spPr>
            <a:xfrm rot="5400000">
              <a:off x="7460769" y="252091"/>
              <a:ext cx="362430" cy="5411169"/>
            </a:xfrm>
            <a:prstGeom prst="round2SameRect">
              <a:avLst>
                <a:gd name="adj1" fmla="val 50000"/>
                <a:gd name="adj2" fmla="val 0"/>
              </a:avLst>
            </a:prstGeom>
            <a:solidFill>
              <a:srgbClr val="3FA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936399" y="2759619"/>
              <a:ext cx="3697952" cy="39884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步骤五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实施对策 </a:t>
              </a:r>
              <a:endParaRPr lang="zh-CN" altLang="en-US" sz="2000" dirty="0">
                <a:solidFill>
                  <a:schemeClr val="bg1"/>
                </a:solidFill>
                <a:latin typeface="微软雅黑" panose="020B0503020204020204" charset="-122"/>
                <a:ea typeface="微软雅黑" panose="020B0503020204020204" charset="-122"/>
              </a:endParaRPr>
            </a:p>
          </p:txBody>
        </p:sp>
      </p:grpSp>
      <p:grpSp>
        <p:nvGrpSpPr>
          <p:cNvPr id="23" name="组合 22"/>
          <p:cNvGrpSpPr/>
          <p:nvPr/>
        </p:nvGrpSpPr>
        <p:grpSpPr>
          <a:xfrm>
            <a:off x="4514231" y="3321508"/>
            <a:ext cx="6336000" cy="400050"/>
            <a:chOff x="4925971" y="2759619"/>
            <a:chExt cx="6336000" cy="400110"/>
          </a:xfrm>
        </p:grpSpPr>
        <p:sp>
          <p:nvSpPr>
            <p:cNvPr id="27" name="矩形: 圆顶角 11"/>
            <p:cNvSpPr/>
            <p:nvPr/>
          </p:nvSpPr>
          <p:spPr>
            <a:xfrm rot="5400000">
              <a:off x="7912756" y="-210324"/>
              <a:ext cx="362430" cy="6336000"/>
            </a:xfrm>
            <a:prstGeom prst="round2SameRect">
              <a:avLst>
                <a:gd name="adj1" fmla="val 50000"/>
                <a:gd name="adj2" fmla="val 0"/>
              </a:avLst>
            </a:prstGeom>
            <a:solidFill>
              <a:srgbClr val="467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36398" y="2759619"/>
              <a:ext cx="6169263" cy="40011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步骤四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设定目标，制定对策 </a:t>
              </a:r>
              <a:endParaRPr lang="zh-CN" altLang="en-US" sz="2000" dirty="0">
                <a:solidFill>
                  <a:schemeClr val="bg1"/>
                </a:solidFill>
                <a:latin typeface="微软雅黑" panose="020B0503020204020204" charset="-122"/>
                <a:ea typeface="微软雅黑" panose="020B0503020204020204" charset="-122"/>
              </a:endParaRPr>
            </a:p>
          </p:txBody>
        </p:sp>
      </p:grpSp>
      <p:sp>
        <p:nvSpPr>
          <p:cNvPr id="31" name="矩形 30"/>
          <p:cNvSpPr/>
          <p:nvPr/>
        </p:nvSpPr>
        <p:spPr>
          <a:xfrm>
            <a:off x="998019" y="4444411"/>
            <a:ext cx="2845435" cy="521970"/>
          </a:xfrm>
          <a:prstGeom prst="rect">
            <a:avLst/>
          </a:prstGeom>
        </p:spPr>
        <p:txBody>
          <a:bodyPr wrap="none">
            <a:spAutoFit/>
          </a:bodyPr>
          <a:lstStyle/>
          <a:p>
            <a:pPr lvl="0"/>
            <a:r>
              <a:rPr lang="en-US" altLang="zh-CN" sz="1600" b="1" dirty="0">
                <a:solidFill>
                  <a:schemeClr val="bg1">
                    <a:lumMod val="75000"/>
                  </a:schemeClr>
                </a:solidFill>
                <a:latin typeface="微软雅黑" panose="020B0503020204020204" charset="-122"/>
                <a:ea typeface="微软雅黑" panose="020B0503020204020204" charset="-122"/>
              </a:rPr>
              <a:t>PDCA——</a:t>
            </a:r>
            <a:r>
              <a:rPr lang="en-US" altLang="zh-CN" sz="2800" b="1" dirty="0">
                <a:solidFill>
                  <a:srgbClr val="F8BF24"/>
                </a:solidFill>
                <a:latin typeface="微软雅黑" panose="020B0503020204020204" charset="-122"/>
                <a:ea typeface="微软雅黑" panose="020B0503020204020204" charset="-122"/>
              </a:rPr>
              <a:t>C</a:t>
            </a:r>
            <a:r>
              <a:rPr lang="zh-CN" altLang="en-US" sz="2800" b="1" dirty="0">
                <a:solidFill>
                  <a:srgbClr val="F8BF24"/>
                </a:solidFill>
                <a:latin typeface="微软雅黑" panose="020B0503020204020204" charset="-122"/>
                <a:ea typeface="微软雅黑" panose="020B0503020204020204" charset="-122"/>
              </a:rPr>
              <a:t>检查阶段</a:t>
            </a:r>
            <a:endParaRPr lang="zh-CN" altLang="en-US" sz="2800" b="1" dirty="0">
              <a:solidFill>
                <a:srgbClr val="F8BF24"/>
              </a:solidFill>
              <a:latin typeface="微软雅黑" panose="020B0503020204020204" charset="-122"/>
              <a:ea typeface="微软雅黑" panose="020B0503020204020204" charset="-122"/>
            </a:endParaRPr>
          </a:p>
        </p:txBody>
      </p:sp>
      <p:grpSp>
        <p:nvGrpSpPr>
          <p:cNvPr id="32" name="组合 31"/>
          <p:cNvGrpSpPr/>
          <p:nvPr/>
        </p:nvGrpSpPr>
        <p:grpSpPr>
          <a:xfrm>
            <a:off x="4514850" y="4567378"/>
            <a:ext cx="6334761" cy="398780"/>
            <a:chOff x="4936399" y="2759619"/>
            <a:chExt cx="5411170" cy="398840"/>
          </a:xfrm>
        </p:grpSpPr>
        <p:sp>
          <p:nvSpPr>
            <p:cNvPr id="33" name="矩形: 圆顶角 11"/>
            <p:cNvSpPr/>
            <p:nvPr/>
          </p:nvSpPr>
          <p:spPr>
            <a:xfrm rot="5400000">
              <a:off x="7460769" y="252091"/>
              <a:ext cx="362430" cy="5411169"/>
            </a:xfrm>
            <a:prstGeom prst="round2SameRect">
              <a:avLst>
                <a:gd name="adj1" fmla="val 50000"/>
                <a:gd name="adj2" fmla="val 0"/>
              </a:avLst>
            </a:prstGeom>
            <a:solidFill>
              <a:srgbClr val="F8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936399" y="2759619"/>
              <a:ext cx="3697952" cy="39884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步骤六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效果检查</a:t>
              </a:r>
              <a:endParaRPr lang="zh-CN" altLang="en-US" sz="2000" dirty="0">
                <a:solidFill>
                  <a:schemeClr val="bg1"/>
                </a:solidFill>
                <a:latin typeface="微软雅黑" panose="020B0503020204020204" charset="-122"/>
                <a:ea typeface="微软雅黑" panose="020B0503020204020204" charset="-122"/>
              </a:endParaRPr>
            </a:p>
          </p:txBody>
        </p:sp>
      </p:grpSp>
      <p:grpSp>
        <p:nvGrpSpPr>
          <p:cNvPr id="36" name="组合 35"/>
          <p:cNvGrpSpPr/>
          <p:nvPr/>
        </p:nvGrpSpPr>
        <p:grpSpPr>
          <a:xfrm>
            <a:off x="4514850" y="5189678"/>
            <a:ext cx="6334761" cy="706755"/>
            <a:chOff x="4936399" y="2759619"/>
            <a:chExt cx="5411170" cy="708379"/>
          </a:xfrm>
        </p:grpSpPr>
        <p:sp>
          <p:nvSpPr>
            <p:cNvPr id="37" name="矩形: 圆顶角 11"/>
            <p:cNvSpPr/>
            <p:nvPr/>
          </p:nvSpPr>
          <p:spPr>
            <a:xfrm rot="5400000">
              <a:off x="7460769" y="252091"/>
              <a:ext cx="362430" cy="5411169"/>
            </a:xfrm>
            <a:prstGeom prst="round2SameRect">
              <a:avLst>
                <a:gd name="adj1" fmla="val 50000"/>
                <a:gd name="adj2" fmla="val 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936399" y="2759619"/>
              <a:ext cx="3697952" cy="708379"/>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步骤七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有成效的措施进行标准化标准化</a:t>
              </a:r>
              <a:endParaRPr lang="zh-CN" altLang="en-US" sz="2000" dirty="0">
                <a:solidFill>
                  <a:schemeClr val="bg1"/>
                </a:solidFill>
                <a:latin typeface="微软雅黑" panose="020B0503020204020204" charset="-122"/>
                <a:ea typeface="微软雅黑" panose="020B0503020204020204" charset="-122"/>
              </a:endParaRPr>
            </a:p>
          </p:txBody>
        </p:sp>
      </p:grpSp>
      <p:grpSp>
        <p:nvGrpSpPr>
          <p:cNvPr id="39" name="组合 38"/>
          <p:cNvGrpSpPr/>
          <p:nvPr/>
        </p:nvGrpSpPr>
        <p:grpSpPr>
          <a:xfrm>
            <a:off x="4514850" y="5811343"/>
            <a:ext cx="6336665" cy="398780"/>
            <a:chOff x="4936399" y="2759619"/>
            <a:chExt cx="5412796" cy="398840"/>
          </a:xfrm>
        </p:grpSpPr>
        <p:sp>
          <p:nvSpPr>
            <p:cNvPr id="40" name="矩形: 圆顶角 24"/>
            <p:cNvSpPr/>
            <p:nvPr/>
          </p:nvSpPr>
          <p:spPr>
            <a:xfrm rot="5400000">
              <a:off x="7460769" y="252091"/>
              <a:ext cx="362430" cy="5411169"/>
            </a:xfrm>
            <a:prstGeom prst="round2SameRect">
              <a:avLst>
                <a:gd name="adj1" fmla="val 50000"/>
                <a:gd name="adj2" fmla="val 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936399" y="2759619"/>
              <a:ext cx="5412796" cy="39884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步骤八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问题总结，</a:t>
              </a:r>
              <a:r>
                <a:rPr lang="zh-CN" altLang="en-US" sz="2000" dirty="0">
                  <a:solidFill>
                    <a:schemeClr val="bg1"/>
                  </a:solidFill>
                  <a:latin typeface="微软雅黑" panose="020B0503020204020204" charset="-122"/>
                  <a:ea typeface="微软雅黑" panose="020B0503020204020204" charset="-122"/>
                  <a:sym typeface="+mn-ea"/>
                </a:rPr>
                <a:t>为新一轮的</a:t>
              </a:r>
              <a:r>
                <a:rPr lang="en-US" altLang="zh-CN" sz="2000" dirty="0">
                  <a:solidFill>
                    <a:schemeClr val="bg1"/>
                  </a:solidFill>
                  <a:latin typeface="微软雅黑" panose="020B0503020204020204" charset="-122"/>
                  <a:ea typeface="微软雅黑" panose="020B0503020204020204" charset="-122"/>
                  <a:sym typeface="+mn-ea"/>
                </a:rPr>
                <a:t>PDCA</a:t>
              </a:r>
              <a:r>
                <a:rPr lang="zh-CN" altLang="en-US" sz="2000" dirty="0">
                  <a:solidFill>
                    <a:schemeClr val="bg1"/>
                  </a:solidFill>
                  <a:latin typeface="微软雅黑" panose="020B0503020204020204" charset="-122"/>
                  <a:ea typeface="微软雅黑" panose="020B0503020204020204" charset="-122"/>
                  <a:sym typeface="+mn-ea"/>
                </a:rPr>
                <a:t>循环提供依据</a:t>
              </a:r>
              <a:r>
                <a:rPr lang="zh-CN" altLang="en-US" sz="2000" dirty="0">
                  <a:solidFill>
                    <a:schemeClr val="bg1"/>
                  </a:solidFill>
                  <a:latin typeface="微软雅黑" panose="020B0503020204020204" charset="-122"/>
                  <a:ea typeface="微软雅黑" panose="020B0503020204020204" charset="-122"/>
                </a:rPr>
                <a:t> </a:t>
              </a:r>
              <a:endParaRPr lang="zh-CN" altLang="en-US" sz="2000" dirty="0">
                <a:solidFill>
                  <a:schemeClr val="bg1"/>
                </a:solidFill>
                <a:latin typeface="微软雅黑" panose="020B0503020204020204" charset="-122"/>
                <a:ea typeface="微软雅黑" panose="020B0503020204020204" charset="-122"/>
              </a:endParaRPr>
            </a:p>
          </p:txBody>
        </p:sp>
      </p:grpSp>
      <p:sp>
        <p:nvSpPr>
          <p:cNvPr id="3" name="矩形 2"/>
          <p:cNvSpPr/>
          <p:nvPr/>
        </p:nvSpPr>
        <p:spPr>
          <a:xfrm>
            <a:off x="998019" y="5440091"/>
            <a:ext cx="2920992" cy="523220"/>
          </a:xfrm>
          <a:prstGeom prst="rect">
            <a:avLst/>
          </a:prstGeom>
        </p:spPr>
        <p:txBody>
          <a:bodyPr wrap="none">
            <a:spAutoFit/>
          </a:bodyPr>
          <a:lstStyle/>
          <a:p>
            <a:pPr lvl="0"/>
            <a:r>
              <a:rPr lang="en-US" altLang="zh-CN" sz="1600" b="1" dirty="0">
                <a:solidFill>
                  <a:schemeClr val="bg1">
                    <a:lumMod val="75000"/>
                  </a:schemeClr>
                </a:solidFill>
                <a:latin typeface="微软雅黑" panose="020B0503020204020204" charset="-122"/>
                <a:ea typeface="微软雅黑" panose="020B0503020204020204" charset="-122"/>
              </a:rPr>
              <a:t>PDCA——</a:t>
            </a:r>
            <a:r>
              <a:rPr lang="en-US" altLang="zh-CN" sz="2800" b="1" dirty="0">
                <a:solidFill>
                  <a:srgbClr val="DE5647"/>
                </a:solidFill>
                <a:latin typeface="微软雅黑" panose="020B0503020204020204" charset="-122"/>
                <a:ea typeface="微软雅黑" panose="020B0503020204020204" charset="-122"/>
              </a:rPr>
              <a:t>A</a:t>
            </a:r>
            <a:r>
              <a:rPr lang="zh-CN" altLang="en-US" sz="2800" b="1" dirty="0">
                <a:solidFill>
                  <a:srgbClr val="DE5647"/>
                </a:solidFill>
                <a:latin typeface="微软雅黑" panose="020B0503020204020204" charset="-122"/>
                <a:ea typeface="微软雅黑" panose="020B0503020204020204" charset="-122"/>
              </a:rPr>
              <a:t>处理阶段</a:t>
            </a:r>
            <a:endParaRPr lang="zh-CN" altLang="en-US" sz="2800" b="1" dirty="0">
              <a:solidFill>
                <a:srgbClr val="DE5647"/>
              </a:solidFill>
              <a:latin typeface="微软雅黑" panose="020B0503020204020204" charset="-122"/>
              <a:ea typeface="微软雅黑" panose="020B0503020204020204" charset="-122"/>
            </a:endParaRPr>
          </a:p>
        </p:txBody>
      </p:sp>
      <p:grpSp>
        <p:nvGrpSpPr>
          <p:cNvPr id="4" name="组合 3"/>
          <p:cNvGrpSpPr/>
          <p:nvPr/>
        </p:nvGrpSpPr>
        <p:grpSpPr>
          <a:xfrm>
            <a:off x="4524375" y="1453515"/>
            <a:ext cx="6326506" cy="398780"/>
            <a:chOff x="4936399" y="2759619"/>
            <a:chExt cx="5411170" cy="398840"/>
          </a:xfrm>
        </p:grpSpPr>
        <p:sp>
          <p:nvSpPr>
            <p:cNvPr id="10" name="矩形: 圆顶角 11"/>
            <p:cNvSpPr/>
            <p:nvPr/>
          </p:nvSpPr>
          <p:spPr>
            <a:xfrm rot="5400000">
              <a:off x="7460769" y="252091"/>
              <a:ext cx="362430" cy="5411169"/>
            </a:xfrm>
            <a:prstGeom prst="round2SameRect">
              <a:avLst>
                <a:gd name="adj1" fmla="val 50000"/>
                <a:gd name="adj2" fmla="val 0"/>
              </a:avLst>
            </a:prstGeom>
            <a:solidFill>
              <a:srgbClr val="4674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936399" y="2759619"/>
              <a:ext cx="3697952" cy="398840"/>
            </a:xfrm>
            <a:prstGeom prst="rect">
              <a:avLst/>
            </a:prstGeom>
          </p:spPr>
          <p:txBody>
            <a:bodyPr wrap="square">
              <a:spAutoFit/>
            </a:bodyPr>
            <a:lstStyle/>
            <a:p>
              <a:r>
                <a:rPr lang="zh-CN" altLang="en-US" sz="2000" dirty="0">
                  <a:solidFill>
                    <a:schemeClr val="bg1"/>
                  </a:solidFill>
                  <a:latin typeface="微软雅黑" panose="020B0503020204020204" charset="-122"/>
                  <a:ea typeface="微软雅黑" panose="020B0503020204020204" charset="-122"/>
                </a:rPr>
                <a:t>　步骤一 </a:t>
              </a:r>
              <a:r>
                <a:rPr lang="en-US" altLang="zh-CN" sz="2000" dirty="0">
                  <a:solidFill>
                    <a:schemeClr val="bg1"/>
                  </a:solidFill>
                  <a:latin typeface="微软雅黑" panose="020B0503020204020204" charset="-122"/>
                  <a:ea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rPr>
                <a:t>分析现状，找出问题 </a:t>
              </a:r>
              <a:endParaRPr lang="zh-CN" altLang="en-US" sz="2000" dirty="0">
                <a:solidFill>
                  <a:schemeClr val="bg1"/>
                </a:solidFill>
                <a:latin typeface="微软雅黑" panose="020B0503020204020204" charset="-122"/>
                <a:ea typeface="微软雅黑" panose="020B0503020204020204" charset="-122"/>
              </a:endParaRPr>
            </a:p>
          </p:txBody>
        </p:sp>
      </p:grpSp>
      <p:sp>
        <p:nvSpPr>
          <p:cNvPr id="12"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特点一</a:t>
            </a:r>
            <a:endParaRPr lang="zh-CN" altLang="en-US">
              <a:sym typeface="+mn-ea"/>
            </a:endParaRPr>
          </a:p>
        </p:txBody>
      </p:sp>
      <p:sp>
        <p:nvSpPr>
          <p:cNvPr id="3" name="矩形 2"/>
          <p:cNvSpPr/>
          <p:nvPr/>
        </p:nvSpPr>
        <p:spPr>
          <a:xfrm>
            <a:off x="1038514" y="2142363"/>
            <a:ext cx="4902304" cy="400110"/>
          </a:xfrm>
          <a:prstGeom prst="rect">
            <a:avLst/>
          </a:prstGeom>
        </p:spPr>
        <p:txBody>
          <a:bodyPr wrap="none">
            <a:spAutoFit/>
          </a:bodyPr>
          <a:lstStyle/>
          <a:p>
            <a:r>
              <a:rPr lang="en-US" altLang="zh-CN" sz="2000" b="1" dirty="0">
                <a:solidFill>
                  <a:schemeClr val="accent2"/>
                </a:solidFill>
                <a:latin typeface="微软雅黑" panose="020B0503020204020204" charset="-122"/>
                <a:ea typeface="微软雅黑" panose="020B0503020204020204" charset="-122"/>
              </a:rPr>
              <a:t>(1)</a:t>
            </a:r>
            <a:r>
              <a:rPr lang="zh-CN" altLang="en-US" sz="2000" b="1" dirty="0">
                <a:solidFill>
                  <a:schemeClr val="accent2"/>
                </a:solidFill>
                <a:latin typeface="微软雅黑" panose="020B0503020204020204" charset="-122"/>
                <a:ea typeface="微软雅黑" panose="020B0503020204020204" charset="-122"/>
              </a:rPr>
              <a:t>大环套小环，小环保大环，推动大循环</a:t>
            </a:r>
            <a:endParaRPr lang="zh-CN" altLang="en-US" sz="2000" b="1" dirty="0">
              <a:solidFill>
                <a:schemeClr val="accent2"/>
              </a:solidFill>
              <a:latin typeface="微软雅黑" panose="020B0503020204020204" charset="-122"/>
              <a:ea typeface="微软雅黑" panose="020B0503020204020204" charset="-122"/>
            </a:endParaRPr>
          </a:p>
        </p:txBody>
      </p:sp>
      <p:sp>
        <p:nvSpPr>
          <p:cNvPr id="4" name="矩形 3"/>
          <p:cNvSpPr/>
          <p:nvPr/>
        </p:nvSpPr>
        <p:spPr>
          <a:xfrm>
            <a:off x="1305145" y="2542473"/>
            <a:ext cx="5025317" cy="2748280"/>
          </a:xfrm>
          <a:prstGeom prst="rect">
            <a:avLst/>
          </a:prstGeom>
        </p:spPr>
        <p:txBody>
          <a:bodyPr wrap="square">
            <a:spAutoFit/>
          </a:bodyPr>
          <a:lstStyle/>
          <a:p>
            <a:pPr>
              <a:lnSpc>
                <a:spcPct val="120000"/>
              </a:lnSpc>
            </a:pPr>
            <a:r>
              <a:rPr lang="en-US" altLang="zh-CN" dirty="0">
                <a:solidFill>
                  <a:schemeClr val="tx1">
                    <a:lumMod val="65000"/>
                    <a:lumOff val="35000"/>
                  </a:schemeClr>
                </a:solidFill>
                <a:latin typeface="微软雅黑" panose="020B0503020204020204" charset="-122"/>
                <a:ea typeface="微软雅黑" panose="020B0503020204020204" charset="-122"/>
              </a:rPr>
              <a:t>   </a:t>
            </a:r>
            <a:r>
              <a:rPr lang="zh-CN" altLang="en-US" dirty="0">
                <a:solidFill>
                  <a:schemeClr val="tx1">
                    <a:lumMod val="65000"/>
                    <a:lumOff val="35000"/>
                  </a:schemeClr>
                </a:solidFill>
                <a:latin typeface="微软雅黑" panose="020B0503020204020204" charset="-122"/>
                <a:ea typeface="微软雅黑" panose="020B0503020204020204" charset="-122"/>
              </a:rPr>
              <a:t>各级部门根据自己的方针目标，都有自己的</a:t>
            </a:r>
            <a:r>
              <a:rPr lang="en-US" altLang="zh-CN" dirty="0">
                <a:solidFill>
                  <a:schemeClr val="tx1">
                    <a:lumMod val="65000"/>
                    <a:lumOff val="35000"/>
                  </a:schemeClr>
                </a:solidFill>
                <a:latin typeface="微软雅黑" panose="020B0503020204020204" charset="-122"/>
                <a:ea typeface="微软雅黑" panose="020B0503020204020204" charset="-122"/>
              </a:rPr>
              <a:t>PDCA</a:t>
            </a:r>
            <a:r>
              <a:rPr lang="zh-CN" altLang="en-US" dirty="0">
                <a:solidFill>
                  <a:schemeClr val="tx1">
                    <a:lumMod val="65000"/>
                    <a:lumOff val="35000"/>
                  </a:schemeClr>
                </a:solidFill>
                <a:latin typeface="微软雅黑" panose="020B0503020204020204" charset="-122"/>
                <a:ea typeface="微软雅黑" panose="020B0503020204020204" charset="-122"/>
              </a:rPr>
              <a:t>循环，层层循环，形成大环套小环，小环里面又套更小的环。</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a:lnSpc>
                <a:spcPct val="120000"/>
              </a:lnSpc>
            </a:pPr>
            <a:r>
              <a:rPr lang="zh-CN" altLang="en-US" dirty="0">
                <a:solidFill>
                  <a:schemeClr val="tx1">
                    <a:lumMod val="65000"/>
                    <a:lumOff val="35000"/>
                  </a:schemeClr>
                </a:solidFill>
                <a:latin typeface="微软雅黑" panose="020B0503020204020204" charset="-122"/>
                <a:ea typeface="微软雅黑" panose="020B0503020204020204" charset="-122"/>
              </a:rPr>
              <a:t>   大环是小环的母体和依据，小环是大环的分解和保证。</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a:lnSpc>
                <a:spcPct val="120000"/>
              </a:lnSpc>
            </a:pPr>
            <a:r>
              <a:rPr lang="zh-CN" altLang="en-US" dirty="0">
                <a:solidFill>
                  <a:schemeClr val="tx1">
                    <a:lumMod val="65000"/>
                    <a:lumOff val="35000"/>
                  </a:schemeClr>
                </a:solidFill>
                <a:latin typeface="微软雅黑" panose="020B0503020204020204" charset="-122"/>
                <a:ea typeface="微软雅黑" panose="020B0503020204020204" charset="-122"/>
              </a:rPr>
              <a:t>   各级部门的小环都围绕着总目标朝着同一方向转动。通过循环把各项工作有机地联系起来，彼此协同，互相促进。</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nvGrpSpPr>
          <p:cNvPr id="15" name="组合 14"/>
          <p:cNvGrpSpPr/>
          <p:nvPr/>
        </p:nvGrpSpPr>
        <p:grpSpPr>
          <a:xfrm>
            <a:off x="6870700" y="1556385"/>
            <a:ext cx="4740910" cy="4720590"/>
            <a:chOff x="5842" y="2645"/>
            <a:chExt cx="7466" cy="7434"/>
          </a:xfrm>
        </p:grpSpPr>
        <p:grpSp>
          <p:nvGrpSpPr>
            <p:cNvPr id="7" name="组合 6"/>
            <p:cNvGrpSpPr/>
            <p:nvPr/>
          </p:nvGrpSpPr>
          <p:grpSpPr>
            <a:xfrm>
              <a:off x="6261" y="3011"/>
              <a:ext cx="6702" cy="6702"/>
              <a:chOff x="3810000" y="1682307"/>
              <a:chExt cx="4572000" cy="4572000"/>
            </a:xfrm>
          </p:grpSpPr>
          <p:sp>
            <p:nvSpPr>
              <p:cNvPr id="11" name="Oval 5"/>
              <p:cNvSpPr>
                <a:spLocks noChangeArrowheads="1"/>
              </p:cNvSpPr>
              <p:nvPr/>
            </p:nvSpPr>
            <p:spPr bwMode="auto">
              <a:xfrm>
                <a:off x="3810000" y="1682307"/>
                <a:ext cx="4572000" cy="4572000"/>
              </a:xfrm>
              <a:prstGeom prst="ellipse">
                <a:avLst/>
              </a:prstGeom>
              <a:noFill/>
              <a:ln w="28575">
                <a:solidFill>
                  <a:srgbClr val="DE5647"/>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Franklin Gothic Book" panose="020B0503020102020204"/>
                  <a:ea typeface="宋体" panose="02010600030101010101" pitchFamily="2" charset="-122"/>
                </a:endParaRPr>
              </a:p>
            </p:txBody>
          </p:sp>
          <p:sp>
            <p:nvSpPr>
              <p:cNvPr id="12" name="Line 6"/>
              <p:cNvSpPr>
                <a:spLocks noChangeShapeType="1"/>
              </p:cNvSpPr>
              <p:nvPr/>
            </p:nvSpPr>
            <p:spPr bwMode="auto">
              <a:xfrm>
                <a:off x="3810000" y="3991707"/>
                <a:ext cx="4572000" cy="0"/>
              </a:xfrm>
              <a:prstGeom prst="line">
                <a:avLst/>
              </a:prstGeom>
              <a:noFill/>
              <a:ln w="28575">
                <a:solidFill>
                  <a:srgbClr val="DE5647"/>
                </a:solidFill>
                <a:miter lim="800000"/>
              </a:ln>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Franklin Gothic Book" panose="020B0503020102020204"/>
                  <a:ea typeface="黑体" panose="02010609060101010101" charset="-122"/>
                </a:endParaRPr>
              </a:p>
            </p:txBody>
          </p:sp>
          <p:sp>
            <p:nvSpPr>
              <p:cNvPr id="13" name="Line 7"/>
              <p:cNvSpPr>
                <a:spLocks noChangeShapeType="1"/>
              </p:cNvSpPr>
              <p:nvPr/>
            </p:nvSpPr>
            <p:spPr bwMode="auto">
              <a:xfrm>
                <a:off x="6096000" y="1682307"/>
                <a:ext cx="0" cy="4572000"/>
              </a:xfrm>
              <a:prstGeom prst="line">
                <a:avLst/>
              </a:prstGeom>
              <a:noFill/>
              <a:ln w="28575">
                <a:solidFill>
                  <a:srgbClr val="DE5647"/>
                </a:solidFill>
                <a:miter lim="800000"/>
              </a:ln>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Franklin Gothic Book" panose="020B0503020102020204"/>
                  <a:ea typeface="黑体" panose="02010609060101010101" charset="-122"/>
                </a:endParaRPr>
              </a:p>
            </p:txBody>
          </p:sp>
        </p:grpSp>
        <p:sp>
          <p:nvSpPr>
            <p:cNvPr id="8" name="文本框 7"/>
            <p:cNvSpPr txBox="1"/>
            <p:nvPr/>
          </p:nvSpPr>
          <p:spPr>
            <a:xfrm>
              <a:off x="8983" y="5628"/>
              <a:ext cx="616" cy="921"/>
            </a:xfrm>
            <a:prstGeom prst="rect">
              <a:avLst/>
            </a:prstGeom>
            <a:noFill/>
          </p:spPr>
          <p:txBody>
            <a:bodyPr wrap="none" rtlCol="0">
              <a:spAutoFit/>
            </a:bodyPr>
            <a:lstStyle/>
            <a:p>
              <a:r>
                <a:rPr lang="en-US" altLang="zh-CN" sz="3200" dirty="0">
                  <a:solidFill>
                    <a:srgbClr val="4674CA"/>
                  </a:solidFill>
                  <a:latin typeface="Impact" panose="020B0806030902050204" pitchFamily="34" charset="0"/>
                </a:rPr>
                <a:t>P</a:t>
              </a:r>
              <a:endParaRPr lang="zh-CN" altLang="en-US" sz="3200" dirty="0">
                <a:solidFill>
                  <a:srgbClr val="4674CA"/>
                </a:solidFill>
                <a:latin typeface="Impact" panose="020B0806030902050204" pitchFamily="34" charset="0"/>
              </a:endParaRPr>
            </a:p>
          </p:txBody>
        </p:sp>
        <p:sp>
          <p:nvSpPr>
            <p:cNvPr id="41" name="文本框 40"/>
            <p:cNvSpPr txBox="1"/>
            <p:nvPr/>
          </p:nvSpPr>
          <p:spPr>
            <a:xfrm>
              <a:off x="9622" y="5623"/>
              <a:ext cx="649" cy="921"/>
            </a:xfrm>
            <a:prstGeom prst="rect">
              <a:avLst/>
            </a:prstGeom>
            <a:noFill/>
          </p:spPr>
          <p:txBody>
            <a:bodyPr wrap="none" rtlCol="0">
              <a:spAutoFit/>
            </a:bodyPr>
            <a:lstStyle/>
            <a:p>
              <a:r>
                <a:rPr lang="en-US" altLang="zh-CN" sz="3200" dirty="0">
                  <a:solidFill>
                    <a:srgbClr val="3FAF63"/>
                  </a:solidFill>
                  <a:latin typeface="Impact" panose="020B0806030902050204" pitchFamily="34" charset="0"/>
                </a:rPr>
                <a:t>D</a:t>
              </a:r>
              <a:endParaRPr lang="zh-CN" altLang="en-US" sz="3200" dirty="0">
                <a:solidFill>
                  <a:srgbClr val="3FAF63"/>
                </a:solidFill>
                <a:latin typeface="Impact" panose="020B0806030902050204" pitchFamily="34" charset="0"/>
              </a:endParaRPr>
            </a:p>
          </p:txBody>
        </p:sp>
        <p:sp>
          <p:nvSpPr>
            <p:cNvPr id="42" name="文本框 41"/>
            <p:cNvSpPr txBox="1"/>
            <p:nvPr/>
          </p:nvSpPr>
          <p:spPr>
            <a:xfrm>
              <a:off x="9617" y="6354"/>
              <a:ext cx="649" cy="921"/>
            </a:xfrm>
            <a:prstGeom prst="rect">
              <a:avLst/>
            </a:prstGeom>
            <a:noFill/>
          </p:spPr>
          <p:txBody>
            <a:bodyPr wrap="none" rtlCol="0">
              <a:spAutoFit/>
            </a:bodyPr>
            <a:lstStyle/>
            <a:p>
              <a:r>
                <a:rPr lang="en-US" altLang="zh-CN" sz="3200" dirty="0">
                  <a:solidFill>
                    <a:srgbClr val="F8BF24"/>
                  </a:solidFill>
                  <a:latin typeface="Impact" panose="020B0806030902050204" pitchFamily="34" charset="0"/>
                </a:rPr>
                <a:t>C</a:t>
              </a:r>
              <a:endParaRPr lang="zh-CN" altLang="en-US" sz="3200" dirty="0">
                <a:solidFill>
                  <a:srgbClr val="F8BF24"/>
                </a:solidFill>
                <a:latin typeface="Impact" panose="020B0806030902050204" pitchFamily="34" charset="0"/>
              </a:endParaRPr>
            </a:p>
          </p:txBody>
        </p:sp>
        <p:sp>
          <p:nvSpPr>
            <p:cNvPr id="43" name="文本框 42"/>
            <p:cNvSpPr txBox="1"/>
            <p:nvPr/>
          </p:nvSpPr>
          <p:spPr>
            <a:xfrm>
              <a:off x="8933" y="6354"/>
              <a:ext cx="619" cy="921"/>
            </a:xfrm>
            <a:prstGeom prst="rect">
              <a:avLst/>
            </a:prstGeom>
            <a:noFill/>
          </p:spPr>
          <p:txBody>
            <a:bodyPr wrap="none" rtlCol="0">
              <a:spAutoFit/>
            </a:bodyPr>
            <a:lstStyle/>
            <a:p>
              <a:r>
                <a:rPr lang="en-US" altLang="zh-CN" sz="3200" dirty="0">
                  <a:solidFill>
                    <a:srgbClr val="DE5647"/>
                  </a:solidFill>
                  <a:latin typeface="Impact" panose="020B0806030902050204" pitchFamily="34" charset="0"/>
                </a:rPr>
                <a:t>A</a:t>
              </a:r>
              <a:endParaRPr lang="zh-CN" altLang="en-US" sz="3200" dirty="0">
                <a:solidFill>
                  <a:srgbClr val="DE5647"/>
                </a:solidFill>
                <a:latin typeface="Impact" panose="020B0806030902050204" pitchFamily="34" charset="0"/>
              </a:endParaRPr>
            </a:p>
          </p:txBody>
        </p:sp>
        <p:grpSp>
          <p:nvGrpSpPr>
            <p:cNvPr id="40" name="组合 39"/>
            <p:cNvGrpSpPr/>
            <p:nvPr/>
          </p:nvGrpSpPr>
          <p:grpSpPr>
            <a:xfrm>
              <a:off x="10988" y="4537"/>
              <a:ext cx="1859" cy="1860"/>
              <a:chOff x="4418868" y="4118752"/>
              <a:chExt cx="1180299" cy="1180942"/>
            </a:xfrm>
          </p:grpSpPr>
          <p:grpSp>
            <p:nvGrpSpPr>
              <p:cNvPr id="44" name="组合 43"/>
              <p:cNvGrpSpPr/>
              <p:nvPr/>
            </p:nvGrpSpPr>
            <p:grpSpPr>
              <a:xfrm>
                <a:off x="4418868" y="4118752"/>
                <a:ext cx="1180299" cy="1180942"/>
                <a:chOff x="3017838" y="2474914"/>
                <a:chExt cx="2909887" cy="2911475"/>
              </a:xfrm>
            </p:grpSpPr>
            <p:sp>
              <p:nvSpPr>
                <p:cNvPr id="45" name="MH_Other_1"/>
                <p:cNvSpPr/>
                <p:nvPr>
                  <p:custDataLst>
                    <p:tags r:id="rId1"/>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46" name="MH_Other_2"/>
                <p:cNvSpPr/>
                <p:nvPr>
                  <p:custDataLst>
                    <p:tags r:id="rId2"/>
                  </p:custDataLst>
                </p:nvPr>
              </p:nvSpPr>
              <p:spPr>
                <a:xfrm>
                  <a:off x="3201990" y="2474914"/>
                  <a:ext cx="1616075" cy="127476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47" name="MH_Other_3"/>
                <p:cNvSpPr/>
                <p:nvPr>
                  <p:custDataLst>
                    <p:tags r:id="rId3"/>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48" name="MH_Other_4"/>
                <p:cNvSpPr/>
                <p:nvPr>
                  <p:custDataLst>
                    <p:tags r:id="rId4"/>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49" name="MH_Other_5"/>
                <p:cNvSpPr/>
                <p:nvPr>
                  <p:custDataLst>
                    <p:tags r:id="rId5"/>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800" dirty="0">
                    <a:solidFill>
                      <a:srgbClr val="FFFFFF"/>
                    </a:solidFill>
                    <a:latin typeface="Arial" panose="020B0604020202020204" pitchFamily="34" charset="0"/>
                    <a:cs typeface="Arial" panose="020B0604020202020204" pitchFamily="34" charset="0"/>
                  </a:endParaRPr>
                </a:p>
              </p:txBody>
            </p:sp>
          </p:grpSp>
          <p:sp>
            <p:nvSpPr>
              <p:cNvPr id="9" name="矩形 8"/>
              <p:cNvSpPr/>
              <p:nvPr/>
            </p:nvSpPr>
            <p:spPr>
              <a:xfrm>
                <a:off x="4677400" y="4200431"/>
                <a:ext cx="287258" cy="313932"/>
              </a:xfrm>
              <a:prstGeom prst="rect">
                <a:avLst/>
              </a:prstGeom>
            </p:spPr>
            <p:txBody>
              <a:bodyPr wrap="square">
                <a:spAutoFit/>
              </a:bodyPr>
              <a:lstStyle/>
              <a:p>
                <a:pPr lvl="0" algn="ctr">
                  <a:lnSpc>
                    <a:spcPct val="120000"/>
                  </a:lnSpc>
                  <a:spcBef>
                    <a:spcPts val="450"/>
                  </a:spcBef>
                  <a:spcAft>
                    <a:spcPts val="450"/>
                  </a:spcAft>
                  <a:defRPr/>
                </a:pPr>
                <a:r>
                  <a:rPr lang="en-US" altLang="zh-CN" sz="1200"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 name="矩形 9"/>
              <p:cNvSpPr/>
              <p:nvPr/>
            </p:nvSpPr>
            <p:spPr>
              <a:xfrm>
                <a:off x="5202331" y="4306143"/>
                <a:ext cx="295273" cy="313932"/>
              </a:xfrm>
              <a:prstGeom prst="rect">
                <a:avLst/>
              </a:prstGeom>
            </p:spPr>
            <p:txBody>
              <a:bodyPr wrap="none">
                <a:spAutoFit/>
              </a:bodyPr>
              <a:lstStyle/>
              <a:p>
                <a:pPr lvl="0" algn="ctr">
                  <a:lnSpc>
                    <a:spcPct val="120000"/>
                  </a:lnSpc>
                  <a:spcBef>
                    <a:spcPts val="450"/>
                  </a:spcBef>
                  <a:spcAft>
                    <a:spcPts val="450"/>
                  </a:spcAft>
                  <a:defRPr/>
                </a:pPr>
                <a:r>
                  <a:rPr lang="en-US" altLang="zh-CN" sz="1200"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4" name="矩形 13"/>
              <p:cNvSpPr/>
              <p:nvPr/>
            </p:nvSpPr>
            <p:spPr>
              <a:xfrm>
                <a:off x="5087096" y="4906561"/>
                <a:ext cx="295273" cy="313932"/>
              </a:xfrm>
              <a:prstGeom prst="rect">
                <a:avLst/>
              </a:prstGeom>
            </p:spPr>
            <p:txBody>
              <a:bodyPr wrap="none">
                <a:spAutoFit/>
              </a:bodyPr>
              <a:lstStyle/>
              <a:p>
                <a:pPr lvl="0" algn="ctr">
                  <a:lnSpc>
                    <a:spcPct val="120000"/>
                  </a:lnSpc>
                  <a:spcBef>
                    <a:spcPts val="450"/>
                  </a:spcBef>
                  <a:spcAft>
                    <a:spcPts val="450"/>
                  </a:spcAft>
                  <a:defRPr/>
                </a:pPr>
                <a:r>
                  <a:rPr lang="en-US" altLang="zh-CN" sz="1200"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39" name="矩形 38"/>
              <p:cNvSpPr/>
              <p:nvPr/>
            </p:nvSpPr>
            <p:spPr>
              <a:xfrm>
                <a:off x="4502908" y="4762707"/>
                <a:ext cx="287258" cy="313932"/>
              </a:xfrm>
              <a:prstGeom prst="rect">
                <a:avLst/>
              </a:prstGeom>
            </p:spPr>
            <p:txBody>
              <a:bodyPr wrap="none">
                <a:spAutoFit/>
              </a:bodyPr>
              <a:lstStyle/>
              <a:p>
                <a:pPr lvl="0" algn="ctr">
                  <a:lnSpc>
                    <a:spcPct val="120000"/>
                  </a:lnSpc>
                  <a:spcBef>
                    <a:spcPts val="450"/>
                  </a:spcBef>
                  <a:spcAft>
                    <a:spcPts val="450"/>
                  </a:spcAft>
                  <a:defRPr/>
                </a:pPr>
                <a:r>
                  <a:rPr lang="en-US" altLang="zh-CN" sz="1200"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sz="12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grpSp>
          <p:nvGrpSpPr>
            <p:cNvPr id="57" name="组合 56"/>
            <p:cNvGrpSpPr/>
            <p:nvPr/>
          </p:nvGrpSpPr>
          <p:grpSpPr>
            <a:xfrm>
              <a:off x="6699" y="3486"/>
              <a:ext cx="2913" cy="2915"/>
              <a:chOff x="4418868" y="4118752"/>
              <a:chExt cx="1180299" cy="1180942"/>
            </a:xfrm>
          </p:grpSpPr>
          <p:grpSp>
            <p:nvGrpSpPr>
              <p:cNvPr id="58" name="组合 57"/>
              <p:cNvGrpSpPr/>
              <p:nvPr/>
            </p:nvGrpSpPr>
            <p:grpSpPr>
              <a:xfrm>
                <a:off x="4418868" y="4118752"/>
                <a:ext cx="1180299" cy="1180942"/>
                <a:chOff x="3017838" y="2474914"/>
                <a:chExt cx="2909887" cy="2911475"/>
              </a:xfrm>
            </p:grpSpPr>
            <p:sp>
              <p:nvSpPr>
                <p:cNvPr id="63" name="MH_Other_1"/>
                <p:cNvSpPr/>
                <p:nvPr>
                  <p:custDataLst>
                    <p:tags r:id="rId6"/>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4" name="MH_Other_2"/>
                <p:cNvSpPr/>
                <p:nvPr>
                  <p:custDataLst>
                    <p:tags r:id="rId7"/>
                  </p:custDataLst>
                </p:nvPr>
              </p:nvSpPr>
              <p:spPr>
                <a:xfrm>
                  <a:off x="3201990" y="2474914"/>
                  <a:ext cx="1616075" cy="127476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5" name="MH_Other_3"/>
                <p:cNvSpPr/>
                <p:nvPr>
                  <p:custDataLst>
                    <p:tags r:id="rId8"/>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6" name="MH_Other_4"/>
                <p:cNvSpPr/>
                <p:nvPr>
                  <p:custDataLst>
                    <p:tags r:id="rId9"/>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7" name="MH_Other_5"/>
                <p:cNvSpPr/>
                <p:nvPr>
                  <p:custDataLst>
                    <p:tags r:id="rId10"/>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050" dirty="0">
                    <a:solidFill>
                      <a:srgbClr val="FFFFFF"/>
                    </a:solidFill>
                    <a:latin typeface="Arial" panose="020B0604020202020204" pitchFamily="34" charset="0"/>
                    <a:cs typeface="Arial" panose="020B0604020202020204" pitchFamily="34" charset="0"/>
                  </a:endParaRPr>
                </a:p>
              </p:txBody>
            </p:sp>
          </p:grpSp>
          <p:sp>
            <p:nvSpPr>
              <p:cNvPr id="59" name="矩形 58"/>
              <p:cNvSpPr/>
              <p:nvPr/>
            </p:nvSpPr>
            <p:spPr>
              <a:xfrm>
                <a:off x="4677400" y="4200431"/>
                <a:ext cx="287258" cy="270989"/>
              </a:xfrm>
              <a:prstGeom prst="rect">
                <a:avLst/>
              </a:prstGeom>
            </p:spPr>
            <p:txBody>
              <a:bodyPr wrap="squar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0" name="矩形 59"/>
              <p:cNvSpPr/>
              <p:nvPr/>
            </p:nvSpPr>
            <p:spPr>
              <a:xfrm>
                <a:off x="5237874" y="4306143"/>
                <a:ext cx="224188" cy="270989"/>
              </a:xfrm>
              <a:prstGeom prst="rect">
                <a:avLst/>
              </a:prstGeom>
            </p:spPr>
            <p:txBody>
              <a:bodyPr wrap="non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1" name="矩形 60"/>
              <p:cNvSpPr/>
              <p:nvPr/>
            </p:nvSpPr>
            <p:spPr>
              <a:xfrm>
                <a:off x="5122638" y="4906561"/>
                <a:ext cx="224188" cy="270989"/>
              </a:xfrm>
              <a:prstGeom prst="rect">
                <a:avLst/>
              </a:prstGeom>
            </p:spPr>
            <p:txBody>
              <a:bodyPr wrap="non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62" name="矩形 61"/>
              <p:cNvSpPr/>
              <p:nvPr/>
            </p:nvSpPr>
            <p:spPr>
              <a:xfrm>
                <a:off x="4538534" y="4762707"/>
                <a:ext cx="216006" cy="270989"/>
              </a:xfrm>
              <a:prstGeom prst="rect">
                <a:avLst/>
              </a:prstGeom>
            </p:spPr>
            <p:txBody>
              <a:bodyPr wrap="non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grpSp>
          <p:nvGrpSpPr>
            <p:cNvPr id="68" name="组合 67"/>
            <p:cNvGrpSpPr/>
            <p:nvPr/>
          </p:nvGrpSpPr>
          <p:grpSpPr>
            <a:xfrm>
              <a:off x="9645" y="6328"/>
              <a:ext cx="2913" cy="2915"/>
              <a:chOff x="4418868" y="4118752"/>
              <a:chExt cx="1180299" cy="1180942"/>
            </a:xfrm>
          </p:grpSpPr>
          <p:grpSp>
            <p:nvGrpSpPr>
              <p:cNvPr id="69" name="组合 68"/>
              <p:cNvGrpSpPr/>
              <p:nvPr/>
            </p:nvGrpSpPr>
            <p:grpSpPr>
              <a:xfrm>
                <a:off x="4418868" y="4118752"/>
                <a:ext cx="1180299" cy="1180942"/>
                <a:chOff x="3017838" y="2474914"/>
                <a:chExt cx="2909887" cy="2911475"/>
              </a:xfrm>
            </p:grpSpPr>
            <p:sp>
              <p:nvSpPr>
                <p:cNvPr id="74" name="MH_Other_1"/>
                <p:cNvSpPr/>
                <p:nvPr>
                  <p:custDataLst>
                    <p:tags r:id="rId11"/>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5" name="MH_Other_2"/>
                <p:cNvSpPr/>
                <p:nvPr>
                  <p:custDataLst>
                    <p:tags r:id="rId12"/>
                  </p:custDataLst>
                </p:nvPr>
              </p:nvSpPr>
              <p:spPr>
                <a:xfrm>
                  <a:off x="3201990" y="2474914"/>
                  <a:ext cx="1616075" cy="127476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6" name="MH_Other_3"/>
                <p:cNvSpPr/>
                <p:nvPr>
                  <p:custDataLst>
                    <p:tags r:id="rId13"/>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7" name="MH_Other_4"/>
                <p:cNvSpPr/>
                <p:nvPr>
                  <p:custDataLst>
                    <p:tags r:id="rId14"/>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8" name="MH_Other_5"/>
                <p:cNvSpPr/>
                <p:nvPr>
                  <p:custDataLst>
                    <p:tags r:id="rId15"/>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050" dirty="0">
                    <a:solidFill>
                      <a:srgbClr val="FFFFFF"/>
                    </a:solidFill>
                    <a:latin typeface="Arial" panose="020B0604020202020204" pitchFamily="34" charset="0"/>
                    <a:cs typeface="Arial" panose="020B0604020202020204" pitchFamily="34" charset="0"/>
                  </a:endParaRPr>
                </a:p>
              </p:txBody>
            </p:sp>
          </p:grpSp>
          <p:sp>
            <p:nvSpPr>
              <p:cNvPr id="70" name="矩形 69"/>
              <p:cNvSpPr/>
              <p:nvPr/>
            </p:nvSpPr>
            <p:spPr>
              <a:xfrm>
                <a:off x="4677400" y="4200431"/>
                <a:ext cx="287258" cy="270989"/>
              </a:xfrm>
              <a:prstGeom prst="rect">
                <a:avLst/>
              </a:prstGeom>
            </p:spPr>
            <p:txBody>
              <a:bodyPr wrap="squar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1" name="矩形 70"/>
              <p:cNvSpPr/>
              <p:nvPr/>
            </p:nvSpPr>
            <p:spPr>
              <a:xfrm>
                <a:off x="5237874" y="4306143"/>
                <a:ext cx="224188" cy="270989"/>
              </a:xfrm>
              <a:prstGeom prst="rect">
                <a:avLst/>
              </a:prstGeom>
            </p:spPr>
            <p:txBody>
              <a:bodyPr wrap="non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2" name="矩形 71"/>
              <p:cNvSpPr/>
              <p:nvPr/>
            </p:nvSpPr>
            <p:spPr>
              <a:xfrm>
                <a:off x="5122638" y="4906561"/>
                <a:ext cx="224188" cy="270989"/>
              </a:xfrm>
              <a:prstGeom prst="rect">
                <a:avLst/>
              </a:prstGeom>
            </p:spPr>
            <p:txBody>
              <a:bodyPr wrap="non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73" name="矩形 72"/>
              <p:cNvSpPr/>
              <p:nvPr/>
            </p:nvSpPr>
            <p:spPr>
              <a:xfrm>
                <a:off x="4538534" y="4762707"/>
                <a:ext cx="216006" cy="270989"/>
              </a:xfrm>
              <a:prstGeom prst="rect">
                <a:avLst/>
              </a:prstGeom>
            </p:spPr>
            <p:txBody>
              <a:bodyPr wrap="none">
                <a:spAutoFit/>
              </a:bodyPr>
              <a:lstStyle/>
              <a:p>
                <a:pPr lvl="0" algn="ctr">
                  <a:lnSpc>
                    <a:spcPct val="120000"/>
                  </a:lnSpc>
                  <a:spcBef>
                    <a:spcPts val="450"/>
                  </a:spcBef>
                  <a:spcAft>
                    <a:spcPts val="450"/>
                  </a:spcAft>
                  <a:defRPr/>
                </a:pPr>
                <a:r>
                  <a:rPr lang="en-US" altLang="zh-CN"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sp>
          <p:nvSpPr>
            <p:cNvPr id="50" name="弧形 49"/>
            <p:cNvSpPr/>
            <p:nvPr/>
          </p:nvSpPr>
          <p:spPr>
            <a:xfrm>
              <a:off x="5890" y="2645"/>
              <a:ext cx="7419" cy="7419"/>
            </a:xfrm>
            <a:prstGeom prst="arc">
              <a:avLst>
                <a:gd name="adj1" fmla="val 16778856"/>
                <a:gd name="adj2" fmla="val 4928942"/>
              </a:avLst>
            </a:prstGeom>
            <a:ln w="34925">
              <a:solidFill>
                <a:srgbClr val="DE5647"/>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78"/>
            <p:cNvSpPr/>
            <p:nvPr/>
          </p:nvSpPr>
          <p:spPr>
            <a:xfrm flipH="1">
              <a:off x="5842" y="2661"/>
              <a:ext cx="7419" cy="7419"/>
            </a:xfrm>
            <a:prstGeom prst="arc">
              <a:avLst>
                <a:gd name="adj1" fmla="val 16200000"/>
                <a:gd name="adj2" fmla="val 4928942"/>
              </a:avLst>
            </a:prstGeom>
            <a:ln w="34925">
              <a:solidFill>
                <a:srgbClr val="DE5647"/>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特点二</a:t>
            </a:r>
            <a:endParaRPr lang="zh-CN" altLang="en-US">
              <a:sym typeface="+mn-ea"/>
            </a:endParaRPr>
          </a:p>
        </p:txBody>
      </p:sp>
      <p:sp>
        <p:nvSpPr>
          <p:cNvPr id="16" name="矩形 15"/>
          <p:cNvSpPr/>
          <p:nvPr/>
        </p:nvSpPr>
        <p:spPr>
          <a:xfrm>
            <a:off x="1009703" y="1939872"/>
            <a:ext cx="6303352" cy="1014730"/>
          </a:xfrm>
          <a:prstGeom prst="rect">
            <a:avLst/>
          </a:prstGeom>
        </p:spPr>
        <p:txBody>
          <a:bodyPr wrap="square">
            <a:spAutoFit/>
          </a:bodyPr>
          <a:lstStyle/>
          <a:p>
            <a:r>
              <a:rPr lang="en-US" altLang="zh-CN" sz="2000" b="1" dirty="0">
                <a:solidFill>
                  <a:schemeClr val="accent2"/>
                </a:solidFill>
                <a:latin typeface="微软雅黑" panose="020B0503020204020204" charset="-122"/>
                <a:ea typeface="微软雅黑" panose="020B0503020204020204" charset="-122"/>
              </a:rPr>
              <a:t>( 2 )PDCA</a:t>
            </a:r>
            <a:r>
              <a:rPr lang="zh-CN" altLang="en-US" sz="2000" b="1" dirty="0">
                <a:solidFill>
                  <a:schemeClr val="accent2"/>
                </a:solidFill>
                <a:latin typeface="微软雅黑" panose="020B0503020204020204" charset="-122"/>
                <a:ea typeface="微软雅黑" panose="020B0503020204020204" charset="-122"/>
              </a:rPr>
              <a:t>循环是爬楼梯上升式的循环，一个循环运转结束，质量就会提高一步，然后再制定下一个循环，再运转、再提高，不断前进，不断提高。 </a:t>
            </a:r>
            <a:endParaRPr lang="zh-CN" altLang="en-US" sz="2000" b="1" dirty="0">
              <a:solidFill>
                <a:schemeClr val="accent2"/>
              </a:solidFill>
              <a:latin typeface="微软雅黑" panose="020B0503020204020204" charset="-122"/>
              <a:ea typeface="微软雅黑" panose="020B0503020204020204" charset="-122"/>
            </a:endParaRPr>
          </a:p>
        </p:txBody>
      </p:sp>
      <p:grpSp>
        <p:nvGrpSpPr>
          <p:cNvPr id="28" name="组合 27"/>
          <p:cNvGrpSpPr/>
          <p:nvPr/>
        </p:nvGrpSpPr>
        <p:grpSpPr>
          <a:xfrm>
            <a:off x="4590482" y="1412682"/>
            <a:ext cx="6507330" cy="4770782"/>
            <a:chOff x="4052002" y="1534602"/>
            <a:chExt cx="6507330" cy="4770782"/>
          </a:xfrm>
        </p:grpSpPr>
        <p:grpSp>
          <p:nvGrpSpPr>
            <p:cNvPr id="81" name="组合 80"/>
            <p:cNvGrpSpPr/>
            <p:nvPr/>
          </p:nvGrpSpPr>
          <p:grpSpPr>
            <a:xfrm>
              <a:off x="4310126" y="4277801"/>
              <a:ext cx="1487045" cy="1487855"/>
              <a:chOff x="4418868" y="4118752"/>
              <a:chExt cx="1180299" cy="1180942"/>
            </a:xfrm>
          </p:grpSpPr>
          <p:grpSp>
            <p:nvGrpSpPr>
              <p:cNvPr id="82" name="组合 81"/>
              <p:cNvGrpSpPr/>
              <p:nvPr/>
            </p:nvGrpSpPr>
            <p:grpSpPr>
              <a:xfrm>
                <a:off x="4418868" y="4118752"/>
                <a:ext cx="1180299" cy="1180942"/>
                <a:chOff x="3017838" y="2474914"/>
                <a:chExt cx="2909887" cy="2911475"/>
              </a:xfrm>
            </p:grpSpPr>
            <p:sp>
              <p:nvSpPr>
                <p:cNvPr id="87" name="MH_Other_1"/>
                <p:cNvSpPr/>
                <p:nvPr>
                  <p:custDataLst>
                    <p:tags r:id="rId1"/>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88" name="MH_Other_2"/>
                <p:cNvSpPr/>
                <p:nvPr>
                  <p:custDataLst>
                    <p:tags r:id="rId2"/>
                  </p:custDataLst>
                </p:nvPr>
              </p:nvSpPr>
              <p:spPr>
                <a:xfrm>
                  <a:off x="3201990" y="2474914"/>
                  <a:ext cx="1616075" cy="127476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89" name="MH_Other_3"/>
                <p:cNvSpPr/>
                <p:nvPr>
                  <p:custDataLst>
                    <p:tags r:id="rId3"/>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90" name="MH_Other_4"/>
                <p:cNvSpPr/>
                <p:nvPr>
                  <p:custDataLst>
                    <p:tags r:id="rId4"/>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91" name="MH_Other_5"/>
                <p:cNvSpPr/>
                <p:nvPr>
                  <p:custDataLst>
                    <p:tags r:id="rId5"/>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000" dirty="0">
                    <a:solidFill>
                      <a:srgbClr val="FFFFFF"/>
                    </a:solidFill>
                    <a:latin typeface="Arial" panose="020B0604020202020204" pitchFamily="34" charset="0"/>
                    <a:cs typeface="Arial" panose="020B0604020202020204" pitchFamily="34" charset="0"/>
                  </a:endParaRPr>
                </a:p>
              </p:txBody>
            </p:sp>
          </p:grpSp>
          <p:sp>
            <p:nvSpPr>
              <p:cNvPr id="83" name="矩形 82"/>
              <p:cNvSpPr/>
              <p:nvPr/>
            </p:nvSpPr>
            <p:spPr>
              <a:xfrm>
                <a:off x="4677400" y="4200431"/>
                <a:ext cx="287258" cy="307803"/>
              </a:xfrm>
              <a:prstGeom prst="rect">
                <a:avLst/>
              </a:prstGeom>
            </p:spPr>
            <p:txBody>
              <a:bodyPr wrap="squar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84" name="矩形 83"/>
              <p:cNvSpPr/>
              <p:nvPr/>
            </p:nvSpPr>
            <p:spPr>
              <a:xfrm>
                <a:off x="5218154" y="4306143"/>
                <a:ext cx="263629"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85" name="矩形 84"/>
              <p:cNvSpPr/>
              <p:nvPr/>
            </p:nvSpPr>
            <p:spPr>
              <a:xfrm>
                <a:off x="5102918" y="4906561"/>
                <a:ext cx="263629"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86" name="矩形 85"/>
              <p:cNvSpPr/>
              <p:nvPr/>
            </p:nvSpPr>
            <p:spPr>
              <a:xfrm>
                <a:off x="4519176" y="4762707"/>
                <a:ext cx="254723"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grpSp>
          <p:nvGrpSpPr>
            <p:cNvPr id="92" name="组合 91"/>
            <p:cNvGrpSpPr/>
            <p:nvPr/>
          </p:nvGrpSpPr>
          <p:grpSpPr>
            <a:xfrm>
              <a:off x="6084501" y="3219936"/>
              <a:ext cx="1487045" cy="1487855"/>
              <a:chOff x="4418868" y="4118752"/>
              <a:chExt cx="1180299" cy="1180942"/>
            </a:xfrm>
          </p:grpSpPr>
          <p:grpSp>
            <p:nvGrpSpPr>
              <p:cNvPr id="93" name="组合 92"/>
              <p:cNvGrpSpPr/>
              <p:nvPr/>
            </p:nvGrpSpPr>
            <p:grpSpPr>
              <a:xfrm>
                <a:off x="4418868" y="4118752"/>
                <a:ext cx="1180299" cy="1180942"/>
                <a:chOff x="3017838" y="2474914"/>
                <a:chExt cx="2909887" cy="2911475"/>
              </a:xfrm>
            </p:grpSpPr>
            <p:sp>
              <p:nvSpPr>
                <p:cNvPr id="98" name="MH_Other_1"/>
                <p:cNvSpPr/>
                <p:nvPr>
                  <p:custDataLst>
                    <p:tags r:id="rId6"/>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99" name="MH_Other_2"/>
                <p:cNvSpPr/>
                <p:nvPr>
                  <p:custDataLst>
                    <p:tags r:id="rId7"/>
                  </p:custDataLst>
                </p:nvPr>
              </p:nvSpPr>
              <p:spPr>
                <a:xfrm>
                  <a:off x="3201990" y="2474914"/>
                  <a:ext cx="1616075" cy="127476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0" name="MH_Other_3"/>
                <p:cNvSpPr/>
                <p:nvPr>
                  <p:custDataLst>
                    <p:tags r:id="rId8"/>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1" name="MH_Other_4"/>
                <p:cNvSpPr/>
                <p:nvPr>
                  <p:custDataLst>
                    <p:tags r:id="rId9"/>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2" name="MH_Other_5"/>
                <p:cNvSpPr/>
                <p:nvPr>
                  <p:custDataLst>
                    <p:tags r:id="rId10"/>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000" dirty="0">
                    <a:solidFill>
                      <a:srgbClr val="FFFFFF"/>
                    </a:solidFill>
                    <a:latin typeface="Arial" panose="020B0604020202020204" pitchFamily="34" charset="0"/>
                    <a:cs typeface="Arial" panose="020B0604020202020204" pitchFamily="34" charset="0"/>
                  </a:endParaRPr>
                </a:p>
              </p:txBody>
            </p:sp>
          </p:grpSp>
          <p:sp>
            <p:nvSpPr>
              <p:cNvPr id="94" name="矩形 93"/>
              <p:cNvSpPr/>
              <p:nvPr/>
            </p:nvSpPr>
            <p:spPr>
              <a:xfrm>
                <a:off x="4677400" y="4200431"/>
                <a:ext cx="287258" cy="307803"/>
              </a:xfrm>
              <a:prstGeom prst="rect">
                <a:avLst/>
              </a:prstGeom>
            </p:spPr>
            <p:txBody>
              <a:bodyPr wrap="squar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95" name="矩形 94"/>
              <p:cNvSpPr/>
              <p:nvPr/>
            </p:nvSpPr>
            <p:spPr>
              <a:xfrm>
                <a:off x="5218154" y="4306143"/>
                <a:ext cx="263629"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96" name="矩形 95"/>
              <p:cNvSpPr/>
              <p:nvPr/>
            </p:nvSpPr>
            <p:spPr>
              <a:xfrm>
                <a:off x="5102918" y="4906561"/>
                <a:ext cx="263629"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97" name="矩形 96"/>
              <p:cNvSpPr/>
              <p:nvPr/>
            </p:nvSpPr>
            <p:spPr>
              <a:xfrm>
                <a:off x="4519176" y="4762707"/>
                <a:ext cx="254723"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grpSp>
          <p:nvGrpSpPr>
            <p:cNvPr id="103" name="组合 102"/>
            <p:cNvGrpSpPr/>
            <p:nvPr/>
          </p:nvGrpSpPr>
          <p:grpSpPr>
            <a:xfrm>
              <a:off x="7849445" y="2162071"/>
              <a:ext cx="1487045" cy="1487855"/>
              <a:chOff x="4418868" y="4118752"/>
              <a:chExt cx="1180299" cy="1180942"/>
            </a:xfrm>
          </p:grpSpPr>
          <p:grpSp>
            <p:nvGrpSpPr>
              <p:cNvPr id="104" name="组合 103"/>
              <p:cNvGrpSpPr/>
              <p:nvPr/>
            </p:nvGrpSpPr>
            <p:grpSpPr>
              <a:xfrm>
                <a:off x="4418868" y="4118752"/>
                <a:ext cx="1180299" cy="1180942"/>
                <a:chOff x="3017838" y="2474914"/>
                <a:chExt cx="2909887" cy="2911475"/>
              </a:xfrm>
            </p:grpSpPr>
            <p:sp>
              <p:nvSpPr>
                <p:cNvPr id="109" name="MH_Other_1"/>
                <p:cNvSpPr/>
                <p:nvPr>
                  <p:custDataLst>
                    <p:tags r:id="rId11"/>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10" name="MH_Other_2"/>
                <p:cNvSpPr/>
                <p:nvPr>
                  <p:custDataLst>
                    <p:tags r:id="rId12"/>
                  </p:custDataLst>
                </p:nvPr>
              </p:nvSpPr>
              <p:spPr>
                <a:xfrm>
                  <a:off x="3201990" y="2474914"/>
                  <a:ext cx="1616075" cy="1274763"/>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11" name="MH_Other_3"/>
                <p:cNvSpPr/>
                <p:nvPr>
                  <p:custDataLst>
                    <p:tags r:id="rId13"/>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12" name="MH_Other_4"/>
                <p:cNvSpPr/>
                <p:nvPr>
                  <p:custDataLst>
                    <p:tags r:id="rId14"/>
                  </p:custDataLst>
                </p:nvPr>
              </p:nvSpPr>
              <p:spPr>
                <a:xfrm>
                  <a:off x="4119564" y="4111626"/>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13" name="MH_Other_5"/>
                <p:cNvSpPr/>
                <p:nvPr>
                  <p:custDataLst>
                    <p:tags r:id="rId15"/>
                  </p:custDataLst>
                </p:nvPr>
              </p:nvSpPr>
              <p:spPr>
                <a:xfrm rot="3577600">
                  <a:off x="3433764" y="2936876"/>
                  <a:ext cx="2066925" cy="206692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anchor="ctr">
                  <a:prstTxWarp prst="textArchUp">
                    <a:avLst/>
                  </a:prstTxWarp>
                </a:bodyPr>
                <a:lstStyle/>
                <a:p>
                  <a:pPr algn="ctr">
                    <a:defRPr/>
                  </a:pPr>
                  <a:endParaRPr lang="zh-CN" altLang="en-US" sz="1000" dirty="0">
                    <a:solidFill>
                      <a:srgbClr val="FFFFFF"/>
                    </a:solidFill>
                    <a:latin typeface="Arial" panose="020B0604020202020204" pitchFamily="34" charset="0"/>
                    <a:cs typeface="Arial" panose="020B0604020202020204" pitchFamily="34" charset="0"/>
                  </a:endParaRPr>
                </a:p>
              </p:txBody>
            </p:sp>
          </p:grpSp>
          <p:sp>
            <p:nvSpPr>
              <p:cNvPr id="105" name="矩形 104"/>
              <p:cNvSpPr/>
              <p:nvPr/>
            </p:nvSpPr>
            <p:spPr>
              <a:xfrm>
                <a:off x="4677400" y="4200431"/>
                <a:ext cx="287258" cy="307803"/>
              </a:xfrm>
              <a:prstGeom prst="rect">
                <a:avLst/>
              </a:prstGeom>
            </p:spPr>
            <p:txBody>
              <a:bodyPr wrap="squar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P</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6" name="矩形 105"/>
              <p:cNvSpPr/>
              <p:nvPr/>
            </p:nvSpPr>
            <p:spPr>
              <a:xfrm>
                <a:off x="5218154" y="4306143"/>
                <a:ext cx="263629"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D</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7" name="矩形 106"/>
              <p:cNvSpPr/>
              <p:nvPr/>
            </p:nvSpPr>
            <p:spPr>
              <a:xfrm>
                <a:off x="5102918" y="4906561"/>
                <a:ext cx="263629"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C</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108" name="矩形 107"/>
              <p:cNvSpPr/>
              <p:nvPr/>
            </p:nvSpPr>
            <p:spPr>
              <a:xfrm>
                <a:off x="4519176" y="4762707"/>
                <a:ext cx="254723" cy="307803"/>
              </a:xfrm>
              <a:prstGeom prst="rect">
                <a:avLst/>
              </a:prstGeom>
            </p:spPr>
            <p:txBody>
              <a:bodyPr wrap="none">
                <a:spAutoFit/>
              </a:bodyPr>
              <a:lstStyle/>
              <a:p>
                <a:pPr lvl="0" algn="ctr">
                  <a:lnSpc>
                    <a:spcPct val="120000"/>
                  </a:lnSpc>
                  <a:spcBef>
                    <a:spcPts val="450"/>
                  </a:spcBef>
                  <a:spcAft>
                    <a:spcPts val="450"/>
                  </a:spcAft>
                  <a:defRPr/>
                </a:pPr>
                <a:r>
                  <a:rPr lang="en-US" altLang="zh-CN" sz="1600" dirty="0">
                    <a:solidFill>
                      <a:srgbClr val="FFFFFF"/>
                    </a:solidFill>
                    <a:latin typeface="Arial" panose="020B0604020202020204" pitchFamily="34" charset="0"/>
                    <a:ea typeface="方正舒体" panose="02010601030101010101" pitchFamily="2" charset="-122"/>
                    <a:cs typeface="Arial" panose="020B0604020202020204" pitchFamily="34" charset="0"/>
                  </a:rPr>
                  <a:t>A</a:t>
                </a:r>
                <a:endParaRPr lang="zh-CN" altLang="en-US" sz="16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sp>
          <p:nvSpPr>
            <p:cNvPr id="17" name="任意多边形: 形状 13"/>
            <p:cNvSpPr/>
            <p:nvPr/>
          </p:nvSpPr>
          <p:spPr>
            <a:xfrm>
              <a:off x="4063117" y="2393343"/>
              <a:ext cx="6416702" cy="3307742"/>
            </a:xfrm>
            <a:custGeom>
              <a:avLst/>
              <a:gdLst>
                <a:gd name="connsiteX0" fmla="*/ 0 w 6416702"/>
                <a:gd name="connsiteY0" fmla="*/ 3307742 h 3307742"/>
                <a:gd name="connsiteX1" fmla="*/ 2075290 w 6416702"/>
                <a:gd name="connsiteY1" fmla="*/ 3307742 h 3307742"/>
                <a:gd name="connsiteX2" fmla="*/ 2075290 w 6416702"/>
                <a:gd name="connsiteY2" fmla="*/ 2353586 h 3307742"/>
                <a:gd name="connsiteX3" fmla="*/ 3609892 w 6416702"/>
                <a:gd name="connsiteY3" fmla="*/ 2353586 h 3307742"/>
                <a:gd name="connsiteX4" fmla="*/ 3609892 w 6416702"/>
                <a:gd name="connsiteY4" fmla="*/ 1296062 h 3307742"/>
                <a:gd name="connsiteX5" fmla="*/ 5375081 w 6416702"/>
                <a:gd name="connsiteY5" fmla="*/ 1296062 h 3307742"/>
                <a:gd name="connsiteX6" fmla="*/ 5375081 w 6416702"/>
                <a:gd name="connsiteY6" fmla="*/ 0 h 3307742"/>
                <a:gd name="connsiteX7" fmla="*/ 6416702 w 6416702"/>
                <a:gd name="connsiteY7" fmla="*/ 0 h 330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702" h="3307742">
                  <a:moveTo>
                    <a:pt x="0" y="3307742"/>
                  </a:moveTo>
                  <a:lnTo>
                    <a:pt x="2075290" y="3307742"/>
                  </a:lnTo>
                  <a:lnTo>
                    <a:pt x="2075290" y="2353586"/>
                  </a:lnTo>
                  <a:lnTo>
                    <a:pt x="3609892" y="2353586"/>
                  </a:lnTo>
                  <a:lnTo>
                    <a:pt x="3609892" y="1296062"/>
                  </a:lnTo>
                  <a:lnTo>
                    <a:pt x="5375081" y="1296062"/>
                  </a:lnTo>
                  <a:lnTo>
                    <a:pt x="5375081" y="0"/>
                  </a:lnTo>
                  <a:lnTo>
                    <a:pt x="6416702" y="0"/>
                  </a:lnTo>
                </a:path>
              </a:pathLst>
            </a:custGeom>
            <a:no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0"/>
            </p:cNvCxnSpPr>
            <p:nvPr/>
          </p:nvCxnSpPr>
          <p:spPr>
            <a:xfrm>
              <a:off x="4063117" y="5701085"/>
              <a:ext cx="0" cy="60429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4052002" y="6297434"/>
              <a:ext cx="6427817" cy="0"/>
            </a:xfrm>
            <a:prstGeom prst="line">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479819" y="2091193"/>
              <a:ext cx="0" cy="4133887"/>
            </a:xfrm>
            <a:prstGeom prst="line">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596964" y="5809982"/>
              <a:ext cx="100540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原有水平</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7" name="文本框 126"/>
            <p:cNvSpPr txBox="1"/>
            <p:nvPr/>
          </p:nvSpPr>
          <p:spPr>
            <a:xfrm>
              <a:off x="6410222" y="4801492"/>
              <a:ext cx="100540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现有水平</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28" name="文本框 127"/>
            <p:cNvSpPr txBox="1"/>
            <p:nvPr/>
          </p:nvSpPr>
          <p:spPr>
            <a:xfrm>
              <a:off x="8020279" y="3758481"/>
              <a:ext cx="100540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目标水平</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22" name="任意多边形: 形状 21"/>
            <p:cNvSpPr/>
            <p:nvPr/>
          </p:nvSpPr>
          <p:spPr>
            <a:xfrm>
              <a:off x="4993419" y="3522428"/>
              <a:ext cx="954157" cy="652007"/>
            </a:xfrm>
            <a:custGeom>
              <a:avLst/>
              <a:gdLst>
                <a:gd name="connsiteX0" fmla="*/ 0 w 954157"/>
                <a:gd name="connsiteY0" fmla="*/ 652007 h 652007"/>
                <a:gd name="connsiteX1" fmla="*/ 429371 w 954157"/>
                <a:gd name="connsiteY1" fmla="*/ 222636 h 652007"/>
                <a:gd name="connsiteX2" fmla="*/ 954157 w 954157"/>
                <a:gd name="connsiteY2" fmla="*/ 0 h 652007"/>
              </a:gdLst>
              <a:ahLst/>
              <a:cxnLst>
                <a:cxn ang="0">
                  <a:pos x="connsiteX0" y="connsiteY0"/>
                </a:cxn>
                <a:cxn ang="0">
                  <a:pos x="connsiteX1" y="connsiteY1"/>
                </a:cxn>
                <a:cxn ang="0">
                  <a:pos x="connsiteX2" y="connsiteY2"/>
                </a:cxn>
              </a:cxnLst>
              <a:rect l="l" t="t" r="r" b="b"/>
              <a:pathLst>
                <a:path w="954157" h="652007">
                  <a:moveTo>
                    <a:pt x="0" y="652007"/>
                  </a:moveTo>
                  <a:cubicBezTo>
                    <a:pt x="135172" y="491655"/>
                    <a:pt x="270345" y="331304"/>
                    <a:pt x="429371" y="222636"/>
                  </a:cubicBezTo>
                  <a:cubicBezTo>
                    <a:pt x="588397" y="113968"/>
                    <a:pt x="771277" y="56984"/>
                    <a:pt x="954157" y="0"/>
                  </a:cubicBezTo>
                </a:path>
              </a:pathLst>
            </a:custGeom>
            <a:noFill/>
            <a:ln>
              <a:solidFill>
                <a:schemeClr val="tx1">
                  <a:lumMod val="65000"/>
                  <a:lumOff val="3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形状 128"/>
            <p:cNvSpPr/>
            <p:nvPr/>
          </p:nvSpPr>
          <p:spPr>
            <a:xfrm>
              <a:off x="6846967" y="2531397"/>
              <a:ext cx="954157" cy="652007"/>
            </a:xfrm>
            <a:custGeom>
              <a:avLst/>
              <a:gdLst>
                <a:gd name="connsiteX0" fmla="*/ 0 w 954157"/>
                <a:gd name="connsiteY0" fmla="*/ 652007 h 652007"/>
                <a:gd name="connsiteX1" fmla="*/ 429371 w 954157"/>
                <a:gd name="connsiteY1" fmla="*/ 222636 h 652007"/>
                <a:gd name="connsiteX2" fmla="*/ 954157 w 954157"/>
                <a:gd name="connsiteY2" fmla="*/ 0 h 652007"/>
              </a:gdLst>
              <a:ahLst/>
              <a:cxnLst>
                <a:cxn ang="0">
                  <a:pos x="connsiteX0" y="connsiteY0"/>
                </a:cxn>
                <a:cxn ang="0">
                  <a:pos x="connsiteX1" y="connsiteY1"/>
                </a:cxn>
                <a:cxn ang="0">
                  <a:pos x="connsiteX2" y="connsiteY2"/>
                </a:cxn>
              </a:cxnLst>
              <a:rect l="l" t="t" r="r" b="b"/>
              <a:pathLst>
                <a:path w="954157" h="652007">
                  <a:moveTo>
                    <a:pt x="0" y="652007"/>
                  </a:moveTo>
                  <a:cubicBezTo>
                    <a:pt x="135172" y="491655"/>
                    <a:pt x="270345" y="331304"/>
                    <a:pt x="429371" y="222636"/>
                  </a:cubicBezTo>
                  <a:cubicBezTo>
                    <a:pt x="588397" y="113968"/>
                    <a:pt x="771277" y="56984"/>
                    <a:pt x="954157" y="0"/>
                  </a:cubicBezTo>
                </a:path>
              </a:pathLst>
            </a:custGeom>
            <a:noFill/>
            <a:ln>
              <a:solidFill>
                <a:schemeClr val="tx1">
                  <a:lumMod val="65000"/>
                  <a:lumOff val="3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817997" y="1534602"/>
              <a:ext cx="1741335" cy="775693"/>
              <a:chOff x="8817997" y="1534602"/>
              <a:chExt cx="1741335" cy="775693"/>
            </a:xfrm>
          </p:grpSpPr>
          <p:sp>
            <p:nvSpPr>
              <p:cNvPr id="24" name="椭圆 23"/>
              <p:cNvSpPr/>
              <p:nvPr/>
            </p:nvSpPr>
            <p:spPr>
              <a:xfrm>
                <a:off x="8942528" y="1969890"/>
                <a:ext cx="336044" cy="33604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9400528" y="1826027"/>
                <a:ext cx="336044" cy="33604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829828" y="1616011"/>
                <a:ext cx="336044" cy="33604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8817997" y="1534602"/>
                <a:ext cx="1741335" cy="775693"/>
              </a:xfrm>
              <a:custGeom>
                <a:avLst/>
                <a:gdLst>
                  <a:gd name="connsiteX0" fmla="*/ 0 w 1741335"/>
                  <a:gd name="connsiteY0" fmla="*/ 771276 h 775693"/>
                  <a:gd name="connsiteX1" fmla="*/ 524786 w 1741335"/>
                  <a:gd name="connsiteY1" fmla="*/ 731520 h 775693"/>
                  <a:gd name="connsiteX2" fmla="*/ 1160890 w 1741335"/>
                  <a:gd name="connsiteY2" fmla="*/ 453224 h 775693"/>
                  <a:gd name="connsiteX3" fmla="*/ 1741335 w 1741335"/>
                  <a:gd name="connsiteY3" fmla="*/ 0 h 775693"/>
                </a:gdLst>
                <a:ahLst/>
                <a:cxnLst>
                  <a:cxn ang="0">
                    <a:pos x="connsiteX0" y="connsiteY0"/>
                  </a:cxn>
                  <a:cxn ang="0">
                    <a:pos x="connsiteX1" y="connsiteY1"/>
                  </a:cxn>
                  <a:cxn ang="0">
                    <a:pos x="connsiteX2" y="connsiteY2"/>
                  </a:cxn>
                  <a:cxn ang="0">
                    <a:pos x="connsiteX3" y="connsiteY3"/>
                  </a:cxn>
                </a:cxnLst>
                <a:rect l="l" t="t" r="r" b="b"/>
                <a:pathLst>
                  <a:path w="1741335" h="775693">
                    <a:moveTo>
                      <a:pt x="0" y="771276"/>
                    </a:moveTo>
                    <a:cubicBezTo>
                      <a:pt x="165652" y="777902"/>
                      <a:pt x="331304" y="784529"/>
                      <a:pt x="524786" y="731520"/>
                    </a:cubicBezTo>
                    <a:cubicBezTo>
                      <a:pt x="718268" y="678511"/>
                      <a:pt x="958132" y="575144"/>
                      <a:pt x="1160890" y="453224"/>
                    </a:cubicBezTo>
                    <a:cubicBezTo>
                      <a:pt x="1363648" y="331304"/>
                      <a:pt x="1552491" y="165652"/>
                      <a:pt x="1741335" y="0"/>
                    </a:cubicBezTo>
                  </a:path>
                </a:pathLst>
              </a:custGeom>
              <a:noFill/>
              <a:ln>
                <a:solidFill>
                  <a:schemeClr val="tx1">
                    <a:lumMod val="65000"/>
                    <a:lumOff val="3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9860011" y="3980699"/>
              <a:ext cx="350408" cy="830997"/>
            </a:xfrm>
            <a:prstGeom prst="rect">
              <a:avLst/>
            </a:prstGeom>
            <a:noFill/>
          </p:spPr>
          <p:txBody>
            <a:bodyPr wrap="square" rtlCol="0">
              <a:spAutoFit/>
            </a:bodyPr>
            <a:lstStyle/>
            <a:p>
              <a:r>
                <a:rPr lang="zh-CN" altLang="en-US" sz="2400" dirty="0">
                  <a:solidFill>
                    <a:schemeClr val="tx1">
                      <a:lumMod val="75000"/>
                      <a:lumOff val="25000"/>
                    </a:schemeClr>
                  </a:solidFill>
                  <a:latin typeface="微软雅黑" panose="020B0503020204020204" charset="-122"/>
                  <a:ea typeface="微软雅黑" panose="020B0503020204020204" charset="-122"/>
                </a:rPr>
                <a:t>改</a:t>
              </a:r>
              <a:endParaRPr lang="en-US" altLang="zh-CN" sz="2400" dirty="0">
                <a:solidFill>
                  <a:schemeClr val="tx1">
                    <a:lumMod val="75000"/>
                    <a:lumOff val="25000"/>
                  </a:schemeClr>
                </a:solidFill>
                <a:latin typeface="微软雅黑" panose="020B0503020204020204" charset="-122"/>
                <a:ea typeface="微软雅黑" panose="020B0503020204020204" charset="-122"/>
              </a:endParaRPr>
            </a:p>
            <a:p>
              <a:r>
                <a:rPr lang="zh-CN" altLang="en-US" sz="2400" dirty="0">
                  <a:solidFill>
                    <a:schemeClr val="tx1">
                      <a:lumMod val="75000"/>
                      <a:lumOff val="25000"/>
                    </a:schemeClr>
                  </a:solidFill>
                  <a:latin typeface="微软雅黑" panose="020B0503020204020204" charset="-122"/>
                  <a:ea typeface="微软雅黑" panose="020B0503020204020204" charset="-122"/>
                </a:rPr>
                <a:t>进</a:t>
              </a:r>
              <a:endParaRPr lang="zh-CN" altLang="en-US" sz="2400" dirty="0">
                <a:solidFill>
                  <a:schemeClr val="tx1">
                    <a:lumMod val="75000"/>
                    <a:lumOff val="25000"/>
                  </a:schemeClr>
                </a:solidFill>
                <a:latin typeface="微软雅黑" panose="020B0503020204020204" charset="-122"/>
                <a:ea typeface="微软雅黑" panose="020B0503020204020204" charset="-122"/>
              </a:endParaRPr>
            </a:p>
          </p:txBody>
        </p:sp>
        <p:sp>
          <p:nvSpPr>
            <p:cNvPr id="133" name="文本框 132"/>
            <p:cNvSpPr txBox="1"/>
            <p:nvPr/>
          </p:nvSpPr>
          <p:spPr>
            <a:xfrm rot="19913331">
              <a:off x="7569039" y="4873166"/>
              <a:ext cx="2043158" cy="461665"/>
            </a:xfrm>
            <a:prstGeom prst="rect">
              <a:avLst/>
            </a:prstGeom>
            <a:solidFill>
              <a:schemeClr val="accent5"/>
            </a:solidFill>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阶梯式进步</a:t>
              </a:r>
              <a:endParaRPr lang="zh-CN" altLang="en-US" sz="2400" dirty="0">
                <a:solidFill>
                  <a:schemeClr val="bg1"/>
                </a:solidFill>
                <a:latin typeface="微软雅黑" panose="020B0503020204020204" charset="-122"/>
                <a:ea typeface="微软雅黑" panose="020B0503020204020204" charset="-122"/>
              </a:endParaRPr>
            </a:p>
          </p:txBody>
        </p:sp>
      </p:gr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特点三</a:t>
            </a:r>
            <a:endParaRPr lang="zh-CN" altLang="en-US">
              <a:sym typeface="+mn-ea"/>
            </a:endParaRPr>
          </a:p>
        </p:txBody>
      </p:sp>
      <p:sp>
        <p:nvSpPr>
          <p:cNvPr id="60" name="矩形 59"/>
          <p:cNvSpPr/>
          <p:nvPr/>
        </p:nvSpPr>
        <p:spPr>
          <a:xfrm>
            <a:off x="1038514" y="1279472"/>
            <a:ext cx="3562297" cy="400110"/>
          </a:xfrm>
          <a:prstGeom prst="rect">
            <a:avLst/>
          </a:prstGeom>
        </p:spPr>
        <p:txBody>
          <a:bodyPr wrap="square">
            <a:spAutoFit/>
          </a:bodyPr>
          <a:lstStyle/>
          <a:p>
            <a:r>
              <a:rPr lang="en-US" altLang="zh-CN" sz="2000" b="1" dirty="0">
                <a:solidFill>
                  <a:schemeClr val="accent2"/>
                </a:solidFill>
                <a:latin typeface="微软雅黑" panose="020B0503020204020204" charset="-122"/>
                <a:ea typeface="微软雅黑" panose="020B0503020204020204" charset="-122"/>
              </a:rPr>
              <a:t>( 3 ) PDCA</a:t>
            </a:r>
            <a:r>
              <a:rPr lang="zh-CN" altLang="en-US" sz="2000" b="1" dirty="0">
                <a:solidFill>
                  <a:schemeClr val="accent2"/>
                </a:solidFill>
                <a:latin typeface="微软雅黑" panose="020B0503020204020204" charset="-122"/>
                <a:ea typeface="微软雅黑" panose="020B0503020204020204" charset="-122"/>
              </a:rPr>
              <a:t>循环的特点</a:t>
            </a:r>
            <a:endParaRPr lang="zh-CN" altLang="en-US" sz="2000" b="1" dirty="0">
              <a:solidFill>
                <a:schemeClr val="accent2"/>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5392665" y="1910080"/>
            <a:ext cx="6132926" cy="4268707"/>
          </a:xfrm>
          <a:prstGeom prst="rect">
            <a:avLst/>
          </a:prstGeom>
        </p:spPr>
      </p:pic>
      <p:grpSp>
        <p:nvGrpSpPr>
          <p:cNvPr id="12" name="组合 11"/>
          <p:cNvGrpSpPr/>
          <p:nvPr/>
        </p:nvGrpSpPr>
        <p:grpSpPr>
          <a:xfrm>
            <a:off x="1137920" y="2239694"/>
            <a:ext cx="4084320" cy="1209040"/>
            <a:chOff x="1209040" y="3237914"/>
            <a:chExt cx="4084320" cy="1209040"/>
          </a:xfrm>
        </p:grpSpPr>
        <p:sp>
          <p:nvSpPr>
            <p:cNvPr id="5" name="矩形 4"/>
            <p:cNvSpPr/>
            <p:nvPr/>
          </p:nvSpPr>
          <p:spPr>
            <a:xfrm>
              <a:off x="1209040" y="3248074"/>
              <a:ext cx="4084320" cy="1198880"/>
            </a:xfrm>
            <a:prstGeom prst="rect">
              <a:avLst/>
            </a:prstGeom>
          </p:spPr>
          <p:txBody>
            <a:bodyPr wrap="square">
              <a:spAutoFit/>
            </a:bodyPr>
            <a:lstStyle/>
            <a:p>
              <a:pPr>
                <a:lnSpc>
                  <a:spcPct val="120000"/>
                </a:lnSpc>
              </a:pPr>
              <a:r>
                <a:rPr lang="en-US" altLang="zh-CN" sz="2000" b="1" dirty="0">
                  <a:solidFill>
                    <a:schemeClr val="tx1">
                      <a:lumMod val="75000"/>
                      <a:lumOff val="25000"/>
                    </a:schemeClr>
                  </a:solidFill>
                  <a:latin typeface="微软雅黑" panose="020B0503020204020204" charset="-122"/>
                  <a:ea typeface="微软雅黑" panose="020B0503020204020204" charset="-122"/>
                </a:rPr>
                <a:t>PDCA</a:t>
              </a:r>
              <a:r>
                <a:rPr lang="zh-CN" altLang="en-US" sz="2000" b="1" dirty="0">
                  <a:solidFill>
                    <a:schemeClr val="tx1">
                      <a:lumMod val="75000"/>
                      <a:lumOff val="25000"/>
                    </a:schemeClr>
                  </a:solidFill>
                  <a:latin typeface="微软雅黑" panose="020B0503020204020204" charset="-122"/>
                  <a:ea typeface="微软雅黑" panose="020B0503020204020204" charset="-122"/>
                </a:rPr>
                <a:t>循环是综合性循环</a:t>
              </a:r>
              <a:endParaRPr lang="en-US" altLang="zh-CN" sz="2000" b="1" dirty="0">
                <a:solidFill>
                  <a:schemeClr val="tx1">
                    <a:lumMod val="75000"/>
                    <a:lumOff val="25000"/>
                  </a:schemeClr>
                </a:solidFill>
                <a:latin typeface="微软雅黑" panose="020B0503020204020204" charset="-122"/>
                <a:ea typeface="微软雅黑" panose="020B0503020204020204" charset="-122"/>
              </a:endParaRPr>
            </a:p>
            <a:p>
              <a:pPr>
                <a:lnSpc>
                  <a:spcPct val="120000"/>
                </a:lnSpc>
              </a:pPr>
              <a:r>
                <a:rPr lang="en-US" altLang="zh-CN" sz="2000" dirty="0">
                  <a:solidFill>
                    <a:schemeClr val="tx1">
                      <a:lumMod val="75000"/>
                      <a:lumOff val="25000"/>
                    </a:schemeClr>
                  </a:solidFill>
                  <a:latin typeface="微软雅黑" panose="020B0503020204020204" charset="-122"/>
                  <a:ea typeface="微软雅黑" panose="020B0503020204020204" charset="-122"/>
                </a:rPr>
                <a:t>4</a:t>
              </a:r>
              <a:r>
                <a:rPr lang="zh-CN" altLang="en-US" sz="2000" dirty="0">
                  <a:solidFill>
                    <a:schemeClr val="tx1">
                      <a:lumMod val="75000"/>
                      <a:lumOff val="25000"/>
                    </a:schemeClr>
                  </a:solidFill>
                  <a:latin typeface="微软雅黑" panose="020B0503020204020204" charset="-122"/>
                  <a:ea typeface="微软雅黑" panose="020B0503020204020204" charset="-122"/>
                </a:rPr>
                <a:t>个阶段是相对的，它们之间不是截然分开的</a:t>
              </a:r>
              <a:r>
                <a:rPr lang="en-US" altLang="zh-CN" sz="2000" dirty="0">
                  <a:solidFill>
                    <a:schemeClr val="tx1">
                      <a:lumMod val="75000"/>
                      <a:lumOff val="25000"/>
                    </a:schemeClr>
                  </a:solidFill>
                  <a:latin typeface="微软雅黑" panose="020B0503020204020204" charset="-122"/>
                  <a:ea typeface="微软雅黑" panose="020B0503020204020204" charset="-122"/>
                </a:rPr>
                <a:t>.</a:t>
              </a:r>
              <a:endParaRPr lang="en-US" altLang="zh-CN" sz="2000" dirty="0">
                <a:solidFill>
                  <a:schemeClr val="tx1">
                    <a:lumMod val="75000"/>
                    <a:lumOff val="25000"/>
                  </a:schemeClr>
                </a:solidFill>
                <a:latin typeface="微软雅黑" panose="020B0503020204020204" charset="-122"/>
                <a:ea typeface="微软雅黑" panose="020B0503020204020204" charset="-122"/>
              </a:endParaRPr>
            </a:p>
          </p:txBody>
        </p:sp>
        <p:cxnSp>
          <p:nvCxnSpPr>
            <p:cNvPr id="10" name="直接连接符 9"/>
            <p:cNvCxnSpPr/>
            <p:nvPr/>
          </p:nvCxnSpPr>
          <p:spPr>
            <a:xfrm>
              <a:off x="1330960" y="3237914"/>
              <a:ext cx="278384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209040" y="4404637"/>
              <a:ext cx="398272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137920" y="3487420"/>
            <a:ext cx="3827145" cy="2453640"/>
          </a:xfrm>
          <a:prstGeom prst="rect">
            <a:avLst/>
          </a:prstGeom>
          <a:noFill/>
        </p:spPr>
        <p:txBody>
          <a:bodyPr wrap="square" rtlCol="0" anchor="t">
            <a:spAutoFit/>
          </a:bodyPr>
          <a:lstStyle/>
          <a:p>
            <a:pPr>
              <a:lnSpc>
                <a:spcPct val="120000"/>
              </a:lnSpc>
            </a:pPr>
            <a:r>
              <a:rPr lang="en-US" altLang="zh-CN" sz="2000" b="1" dirty="0">
                <a:solidFill>
                  <a:schemeClr val="tx1">
                    <a:lumMod val="75000"/>
                    <a:lumOff val="25000"/>
                  </a:schemeClr>
                </a:solidFill>
                <a:latin typeface="微软雅黑" panose="020B0503020204020204" charset="-122"/>
                <a:ea typeface="微软雅黑" panose="020B0503020204020204" charset="-122"/>
                <a:sym typeface="+mn-ea"/>
              </a:rPr>
              <a:t>如PDCA的处理阶段：</a:t>
            </a:r>
            <a:endParaRPr lang="zh-CN" altLang="en-US" dirty="0">
              <a:latin typeface="微软雅黑" panose="020B0503020204020204" charset="-122"/>
              <a:ea typeface="微软雅黑" panose="020B0503020204020204" charset="-122"/>
              <a:sym typeface="+mn-ea"/>
            </a:endParaRPr>
          </a:p>
          <a:p>
            <a:pPr>
              <a:lnSpc>
                <a:spcPct val="120000"/>
              </a:lnSpc>
            </a:pPr>
            <a:r>
              <a:rPr lang="zh-CN" altLang="en-US" dirty="0">
                <a:latin typeface="微软雅黑" panose="020B0503020204020204" charset="-122"/>
                <a:ea typeface="微软雅黑" panose="020B0503020204020204" charset="-122"/>
                <a:sym typeface="+mn-ea"/>
              </a:rPr>
              <a:t>    因为处理阶段就是</a:t>
            </a:r>
            <a:r>
              <a:rPr lang="zh-CN" altLang="en-US" dirty="0">
                <a:solidFill>
                  <a:schemeClr val="accent5"/>
                </a:solidFill>
                <a:latin typeface="微软雅黑" panose="020B0503020204020204" charset="-122"/>
                <a:ea typeface="微软雅黑" panose="020B0503020204020204" charset="-122"/>
                <a:sym typeface="+mn-ea"/>
              </a:rPr>
              <a:t>解决存在问题，总结经验和吸取教训的阶段</a:t>
            </a:r>
            <a:r>
              <a:rPr lang="zh-CN" altLang="en-US"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sym typeface="+mn-ea"/>
            </a:endParaRPr>
          </a:p>
          <a:p>
            <a:pPr>
              <a:lnSpc>
                <a:spcPct val="120000"/>
              </a:lnSpc>
            </a:pPr>
            <a:r>
              <a:rPr lang="zh-CN" altLang="en-US" dirty="0">
                <a:latin typeface="微软雅黑" panose="020B0503020204020204" charset="-122"/>
                <a:ea typeface="微软雅黑" panose="020B0503020204020204" charset="-122"/>
                <a:sym typeface="+mn-ea"/>
              </a:rPr>
              <a:t>    该阶段的重点又在于修订标准，包括技术标准和管理制度。没有标准化和制度化，就不可能使</a:t>
            </a:r>
            <a:r>
              <a:rPr lang="en-US" altLang="zh-CN" dirty="0">
                <a:latin typeface="微软雅黑" panose="020B0503020204020204" charset="-122"/>
                <a:ea typeface="微软雅黑" panose="020B0503020204020204" charset="-122"/>
                <a:sym typeface="+mn-ea"/>
              </a:rPr>
              <a:t>PDCA</a:t>
            </a:r>
            <a:r>
              <a:rPr lang="zh-CN" altLang="en-US" dirty="0">
                <a:latin typeface="微软雅黑" panose="020B0503020204020204" charset="-122"/>
                <a:ea typeface="微软雅黑" panose="020B0503020204020204" charset="-122"/>
                <a:sym typeface="+mn-ea"/>
              </a:rPr>
              <a:t>循环转动向前。 </a:t>
            </a:r>
            <a:endParaRPr lang="zh-CN" altLang="en-US"/>
          </a:p>
        </p:txBody>
      </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a:t>
            </a:r>
            <a:r>
              <a:rPr lang="en-US" altLang="zh-CN"/>
              <a:t>·</a:t>
            </a:r>
            <a:r>
              <a:rPr lang="zh-CN" altLang="en-US"/>
              <a:t>绩效管理</a:t>
            </a:r>
            <a:endParaRPr lang="zh-CN" altLang="en-US"/>
          </a:p>
        </p:txBody>
      </p:sp>
      <p:sp>
        <p:nvSpPr>
          <p:cNvPr id="16" name="矩形 15"/>
          <p:cNvSpPr/>
          <p:nvPr/>
        </p:nvSpPr>
        <p:spPr>
          <a:xfrm>
            <a:off x="552450" y="1998345"/>
            <a:ext cx="5970270" cy="2861310"/>
          </a:xfrm>
          <a:prstGeom prst="rect">
            <a:avLst/>
          </a:prstGeom>
        </p:spPr>
        <p:txBody>
          <a:bodyPr wrap="square">
            <a:spAutoFit/>
          </a:bodyPr>
          <a:lstStyle/>
          <a:p>
            <a:r>
              <a:rPr lang="en-US" altLang="zh-CN" sz="2000" dirty="0">
                <a:solidFill>
                  <a:schemeClr val="tx1"/>
                </a:solidFill>
                <a:latin typeface="微软雅黑" panose="020B0503020204020204" charset="-122"/>
                <a:ea typeface="微软雅黑" panose="020B0503020204020204" charset="-122"/>
              </a:rPr>
              <a:t>    </a:t>
            </a:r>
            <a:r>
              <a:rPr lang="en-US" altLang="zh-CN" sz="2000" dirty="0">
                <a:solidFill>
                  <a:schemeClr val="accent2"/>
                </a:solidFill>
                <a:latin typeface="微软雅黑" panose="020B0503020204020204" charset="-122"/>
                <a:ea typeface="微软雅黑" panose="020B0503020204020204" charset="-122"/>
              </a:rPr>
              <a:t>PDCA</a:t>
            </a:r>
            <a:r>
              <a:rPr lang="zh-CN" altLang="en-US" sz="2000" dirty="0">
                <a:solidFill>
                  <a:schemeClr val="accent2"/>
                </a:solidFill>
                <a:latin typeface="微软雅黑" panose="020B0503020204020204" charset="-122"/>
                <a:ea typeface="微软雅黑" panose="020B0503020204020204" charset="-122"/>
              </a:rPr>
              <a:t>循环可用于项目推进，质量管理还可用于绩效管理等工作多方面。</a:t>
            </a:r>
            <a:endParaRPr lang="zh-CN" altLang="en-US" sz="2000" dirty="0">
              <a:solidFill>
                <a:schemeClr val="accent2"/>
              </a:solidFill>
              <a:latin typeface="微软雅黑" panose="020B0503020204020204" charset="-122"/>
              <a:ea typeface="微软雅黑" panose="020B0503020204020204" charset="-122"/>
            </a:endParaRPr>
          </a:p>
          <a:p>
            <a:endParaRPr lang="zh-CN" altLang="en-US" sz="2000" dirty="0">
              <a:solidFill>
                <a:schemeClr val="tx1"/>
              </a:solidFill>
              <a:latin typeface="微软雅黑" panose="020B0503020204020204" charset="-122"/>
              <a:ea typeface="微软雅黑" panose="020B0503020204020204" charset="-122"/>
              <a:sym typeface="+mn-ea"/>
            </a:endParaRPr>
          </a:p>
          <a:p>
            <a:r>
              <a:rPr lang="zh-CN" altLang="en-US" sz="2000" dirty="0">
                <a:solidFill>
                  <a:schemeClr val="tx1"/>
                </a:solidFill>
                <a:latin typeface="微软雅黑" panose="020B0503020204020204" charset="-122"/>
                <a:ea typeface="微软雅黑" panose="020B0503020204020204" charset="-122"/>
                <a:sym typeface="+mn-ea"/>
              </a:rPr>
              <a:t>    通过</a:t>
            </a:r>
            <a:r>
              <a:rPr lang="zh-CN" altLang="en-US" sz="2000" dirty="0">
                <a:solidFill>
                  <a:schemeClr val="accent5"/>
                </a:solidFill>
                <a:latin typeface="微软雅黑" panose="020B0503020204020204" charset="-122"/>
                <a:ea typeface="微软雅黑" panose="020B0503020204020204" charset="-122"/>
                <a:sym typeface="+mn-ea"/>
              </a:rPr>
              <a:t>绩效计划、绩效执行、绩效评估、绩效应用（PDCA）</a:t>
            </a:r>
            <a:r>
              <a:rPr lang="zh-CN" altLang="en-US" sz="2000" dirty="0">
                <a:solidFill>
                  <a:schemeClr val="tx1"/>
                </a:solidFill>
                <a:latin typeface="微软雅黑" panose="020B0503020204020204" charset="-122"/>
                <a:ea typeface="微软雅黑" panose="020B0503020204020204" charset="-122"/>
                <a:sym typeface="+mn-ea"/>
              </a:rPr>
              <a:t>四个不断循环的流程，持续评价追踪员工的成绩，并将评价结果应用于企业日常经营管理活动中激励员工进行持续的绩效提升，最终保障企业战略达成。</a:t>
            </a:r>
            <a:endParaRPr lang="zh-CN" altLang="en-US" sz="2000">
              <a:solidFill>
                <a:schemeClr val="tx1"/>
              </a:solidFill>
            </a:endParaRPr>
          </a:p>
          <a:p>
            <a:endParaRPr lang="zh-CN" altLang="en-US" sz="2000" dirty="0">
              <a:solidFill>
                <a:schemeClr val="tx1"/>
              </a:solidFill>
              <a:latin typeface="微软雅黑" panose="020B0503020204020204" charset="-122"/>
              <a:ea typeface="微软雅黑" panose="020B0503020204020204" charset="-122"/>
            </a:endParaRPr>
          </a:p>
        </p:txBody>
      </p:sp>
      <p:pic>
        <p:nvPicPr>
          <p:cNvPr id="80" name="图片 7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0708" y="1688247"/>
            <a:ext cx="4301857" cy="3480919"/>
          </a:xfrm>
          <a:prstGeom prst="rect">
            <a:avLst/>
          </a:prstGeom>
          <a:effectLst>
            <a:softEdge rad="190500"/>
          </a:effectLst>
        </p:spPr>
      </p:pic>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应用</a:t>
            </a:r>
            <a:r>
              <a:rPr lang="en-US" altLang="zh-CN">
                <a:sym typeface="+mn-ea"/>
              </a:rPr>
              <a:t>·</a:t>
            </a:r>
            <a:r>
              <a:rPr lang="zh-CN" altLang="en-US">
                <a:sym typeface="+mn-ea"/>
              </a:rPr>
              <a:t>绩效管理</a:t>
            </a:r>
            <a:endParaRPr lang="zh-CN" altLang="en-US"/>
          </a:p>
        </p:txBody>
      </p:sp>
      <p:grpSp>
        <p:nvGrpSpPr>
          <p:cNvPr id="34" name="组合 33"/>
          <p:cNvGrpSpPr/>
          <p:nvPr/>
        </p:nvGrpSpPr>
        <p:grpSpPr>
          <a:xfrm>
            <a:off x="3990675" y="1889760"/>
            <a:ext cx="3637945" cy="3628501"/>
            <a:chOff x="3017838" y="2474913"/>
            <a:chExt cx="2909887" cy="2902333"/>
          </a:xfrm>
        </p:grpSpPr>
        <p:sp>
          <p:nvSpPr>
            <p:cNvPr id="35" name="MH_Other_1"/>
            <p:cNvSpPr/>
            <p:nvPr>
              <p:custDataLst>
                <p:tags r:id="rId1"/>
              </p:custDataLst>
            </p:nvPr>
          </p:nvSpPr>
          <p:spPr>
            <a:xfrm>
              <a:off x="4652963" y="2670175"/>
              <a:ext cx="1274762" cy="1612900"/>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chemeClr val="accent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a:lnSpc>
                  <a:spcPct val="120000"/>
                </a:lnSpc>
                <a:spcBef>
                  <a:spcPts val="450"/>
                </a:spcBef>
                <a:spcAft>
                  <a:spcPts val="450"/>
                </a:spcAft>
                <a:defRPr/>
              </a:pPr>
              <a:r>
                <a:rPr lang="en-US" altLang="zh-CN" sz="1400" dirty="0">
                  <a:solidFill>
                    <a:srgbClr val="FFFFFF"/>
                  </a:solidFill>
                  <a:latin typeface="Arial" panose="020B0604020202020204" pitchFamily="34" charset="0"/>
                  <a:ea typeface="方正舒体" panose="02010601030101010101" pitchFamily="2" charset="-122"/>
                  <a:cs typeface="Arial" panose="020B0604020202020204" pitchFamily="34" charset="0"/>
                </a:rPr>
                <a:t>Do</a:t>
              </a:r>
              <a:endParaRPr lang="zh-CN" altLang="en-US" sz="1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36" name="MH_Other_2"/>
            <p:cNvSpPr/>
            <p:nvPr>
              <p:custDataLst>
                <p:tags r:id="rId2"/>
              </p:custDataLst>
            </p:nvPr>
          </p:nvSpPr>
          <p:spPr>
            <a:xfrm>
              <a:off x="3201989" y="2474913"/>
              <a:ext cx="1616075" cy="1274762"/>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chemeClr val="accent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a:lnSpc>
                  <a:spcPct val="120000"/>
                </a:lnSpc>
                <a:spcBef>
                  <a:spcPts val="450"/>
                </a:spcBef>
                <a:spcAft>
                  <a:spcPts val="450"/>
                </a:spcAft>
                <a:defRPr/>
              </a:pPr>
              <a:r>
                <a:rPr lang="en-US" altLang="zh-CN" sz="1400" dirty="0">
                  <a:solidFill>
                    <a:srgbClr val="FFFFFF"/>
                  </a:solidFill>
                  <a:latin typeface="Arial" panose="020B0604020202020204" pitchFamily="34" charset="0"/>
                  <a:ea typeface="方正舒体" panose="02010601030101010101" pitchFamily="2" charset="-122"/>
                  <a:cs typeface="Arial" panose="020B0604020202020204" pitchFamily="34" charset="0"/>
                </a:rPr>
                <a:t>Plan</a:t>
              </a:r>
              <a:endParaRPr lang="zh-CN" altLang="en-US" sz="1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49" name="MH_Other_3"/>
            <p:cNvSpPr/>
            <p:nvPr>
              <p:custDataLst>
                <p:tags r:id="rId3"/>
              </p:custDataLst>
            </p:nvPr>
          </p:nvSpPr>
          <p:spPr>
            <a:xfrm>
              <a:off x="3017838" y="3586164"/>
              <a:ext cx="1274762" cy="1616075"/>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a:lnSpc>
                  <a:spcPct val="120000"/>
                </a:lnSpc>
                <a:spcBef>
                  <a:spcPts val="450"/>
                </a:spcBef>
                <a:spcAft>
                  <a:spcPts val="450"/>
                </a:spcAft>
                <a:defRPr/>
              </a:pPr>
              <a:r>
                <a:rPr lang="en-US" altLang="zh-CN" sz="1400" dirty="0">
                  <a:solidFill>
                    <a:srgbClr val="FFFFFF"/>
                  </a:solidFill>
                  <a:latin typeface="Arial" panose="020B0604020202020204" pitchFamily="34" charset="0"/>
                  <a:ea typeface="方正舒体" panose="02010601030101010101" pitchFamily="2" charset="-122"/>
                  <a:cs typeface="Arial" panose="020B0604020202020204" pitchFamily="34" charset="0"/>
                </a:rPr>
                <a:t>Action</a:t>
              </a:r>
              <a:endParaRPr lang="zh-CN" altLang="en-US" sz="1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sp>
          <p:nvSpPr>
            <p:cNvPr id="50" name="MH_Other_4"/>
            <p:cNvSpPr/>
            <p:nvPr>
              <p:custDataLst>
                <p:tags r:id="rId4"/>
              </p:custDataLst>
            </p:nvPr>
          </p:nvSpPr>
          <p:spPr>
            <a:xfrm>
              <a:off x="4119564" y="4102483"/>
              <a:ext cx="1614487" cy="1274763"/>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a:lnSpc>
                  <a:spcPct val="120000"/>
                </a:lnSpc>
                <a:spcBef>
                  <a:spcPts val="450"/>
                </a:spcBef>
                <a:spcAft>
                  <a:spcPts val="450"/>
                </a:spcAft>
                <a:defRPr/>
              </a:pPr>
              <a:r>
                <a:rPr lang="en-US" altLang="zh-CN" sz="1400" dirty="0">
                  <a:solidFill>
                    <a:srgbClr val="FFFFFF"/>
                  </a:solidFill>
                  <a:latin typeface="Arial" panose="020B0604020202020204" pitchFamily="34" charset="0"/>
                  <a:ea typeface="方正舒体" panose="02010601030101010101" pitchFamily="2" charset="-122"/>
                  <a:cs typeface="Arial" panose="020B0604020202020204" pitchFamily="34" charset="0"/>
                </a:rPr>
                <a:t>Check</a:t>
              </a:r>
              <a:endParaRPr lang="zh-CN" altLang="en-US" sz="1400" dirty="0">
                <a:solidFill>
                  <a:srgbClr val="FFFFFF"/>
                </a:solidFill>
                <a:latin typeface="Arial" panose="020B0604020202020204" pitchFamily="34" charset="0"/>
                <a:ea typeface="方正舒体" panose="02010601030101010101" pitchFamily="2" charset="-122"/>
                <a:cs typeface="Arial" panose="020B0604020202020204" pitchFamily="34" charset="0"/>
              </a:endParaRPr>
            </a:p>
          </p:txBody>
        </p:sp>
      </p:grpSp>
      <p:sp>
        <p:nvSpPr>
          <p:cNvPr id="5" name="文本框 4"/>
          <p:cNvSpPr txBox="1"/>
          <p:nvPr/>
        </p:nvSpPr>
        <p:spPr>
          <a:xfrm>
            <a:off x="950595" y="2133600"/>
            <a:ext cx="3401695" cy="645160"/>
          </a:xfrm>
          <a:prstGeom prst="rect">
            <a:avLst/>
          </a:prstGeom>
          <a:noFill/>
        </p:spPr>
        <p:txBody>
          <a:bodyPr wrap="none" rtlCol="0" anchor="t">
            <a:spAutoFit/>
          </a:bodyPr>
          <a:lstStyle/>
          <a:p>
            <a:r>
              <a:rPr lang="en-US" altLang="zh-CN">
                <a:solidFill>
                  <a:schemeClr val="accent6"/>
                </a:solidFill>
                <a:latin typeface="微软雅黑" panose="020B0503020204020204" charset="-122"/>
                <a:ea typeface="微软雅黑" panose="020B0503020204020204" charset="-122"/>
                <a:cs typeface="微软雅黑" panose="020B0503020204020204" charset="-122"/>
                <a:sym typeface="+mn-ea"/>
              </a:rPr>
              <a:t>                            </a:t>
            </a:r>
            <a:r>
              <a:rPr lang="zh-CN" altLang="en-US">
                <a:solidFill>
                  <a:schemeClr val="accent6"/>
                </a:solidFill>
                <a:latin typeface="微软雅黑" panose="020B0503020204020204" charset="-122"/>
                <a:ea typeface="微软雅黑" panose="020B0503020204020204" charset="-122"/>
                <a:cs typeface="微软雅黑" panose="020B0503020204020204" charset="-122"/>
                <a:sym typeface="+mn-ea"/>
              </a:rPr>
              <a:t>P 计划阶段</a:t>
            </a:r>
            <a:endParaRPr lang="zh-CN" altLang="en-US">
              <a:solidFill>
                <a:schemeClr val="accent6"/>
              </a:solidFill>
              <a:latin typeface="微软雅黑" panose="020B0503020204020204" charset="-122"/>
              <a:ea typeface="微软雅黑" panose="020B0503020204020204" charset="-122"/>
              <a:cs typeface="微软雅黑" panose="020B0503020204020204" charset="-122"/>
              <a:sym typeface="+mn-ea"/>
            </a:endParaRPr>
          </a:p>
          <a:p>
            <a:r>
              <a:rPr lang="zh-CN" altLang="en-US">
                <a:latin typeface="微软雅黑" panose="020B0503020204020204" charset="-122"/>
                <a:ea typeface="微软雅黑" panose="020B0503020204020204" charset="-122"/>
                <a:cs typeface="微软雅黑" panose="020B0503020204020204" charset="-122"/>
                <a:sym typeface="+mn-ea"/>
              </a:rPr>
              <a:t>设定目标、通晒目标、沟通目标</a:t>
            </a:r>
            <a:endParaRPr lang="zh-CN" altLang="en-US"/>
          </a:p>
        </p:txBody>
      </p:sp>
      <p:sp>
        <p:nvSpPr>
          <p:cNvPr id="6" name="文本框 5"/>
          <p:cNvSpPr txBox="1"/>
          <p:nvPr/>
        </p:nvSpPr>
        <p:spPr>
          <a:xfrm>
            <a:off x="7386320" y="2133600"/>
            <a:ext cx="3383280" cy="645160"/>
          </a:xfrm>
          <a:prstGeom prst="rect">
            <a:avLst/>
          </a:prstGeom>
          <a:noFill/>
        </p:spPr>
        <p:txBody>
          <a:bodyPr wrap="none" rtlCol="0" anchor="t">
            <a:spAutoFit/>
          </a:bodyPr>
          <a:lstStyle/>
          <a:p>
            <a:r>
              <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rPr>
              <a:t>D 执行阶段</a:t>
            </a:r>
            <a:endParaRPr lang="zh-CN" altLang="en-US">
              <a:solidFill>
                <a:schemeClr val="accent5"/>
              </a:solidFill>
              <a:latin typeface="微软雅黑" panose="020B0503020204020204" charset="-122"/>
              <a:ea typeface="微软雅黑" panose="020B0503020204020204" charset="-122"/>
              <a:cs typeface="微软雅黑" panose="020B0503020204020204" charset="-122"/>
              <a:sym typeface="+mn-ea"/>
            </a:endParaRPr>
          </a:p>
          <a:p>
            <a:r>
              <a:rPr lang="zh-CN" altLang="en-US">
                <a:latin typeface="微软雅黑" panose="020B0503020204020204" charset="-122"/>
                <a:ea typeface="微软雅黑" panose="020B0503020204020204" charset="-122"/>
                <a:cs typeface="微软雅黑" panose="020B0503020204020204" charset="-122"/>
                <a:sym typeface="+mn-ea"/>
              </a:rPr>
              <a:t>持续追踪、有效反馈、绩效辅导</a:t>
            </a:r>
            <a:endParaRPr lang="zh-CN" altLang="en-US"/>
          </a:p>
        </p:txBody>
      </p:sp>
      <p:sp>
        <p:nvSpPr>
          <p:cNvPr id="7" name="文本框 6"/>
          <p:cNvSpPr txBox="1"/>
          <p:nvPr/>
        </p:nvSpPr>
        <p:spPr>
          <a:xfrm>
            <a:off x="7386320" y="4260215"/>
            <a:ext cx="4380865" cy="922020"/>
          </a:xfrm>
          <a:prstGeom prst="rect">
            <a:avLst/>
          </a:prstGeom>
          <a:noFill/>
        </p:spPr>
        <p:txBody>
          <a:bodyPr wrap="square" rtlCol="0" anchor="t">
            <a:spAutoFit/>
          </a:bodyPr>
          <a:lstStyle/>
          <a:p>
            <a:r>
              <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rPr>
              <a:t>C 评估阶段</a:t>
            </a:r>
            <a:endParaRPr lang="zh-CN" altLang="en-US">
              <a:solidFill>
                <a:schemeClr val="accent2"/>
              </a:solidFill>
              <a:latin typeface="微软雅黑" panose="020B0503020204020204" charset="-122"/>
              <a:ea typeface="微软雅黑" panose="020B0503020204020204" charset="-122"/>
              <a:cs typeface="微软雅黑" panose="020B0503020204020204" charset="-122"/>
              <a:sym typeface="+mn-ea"/>
            </a:endParaRPr>
          </a:p>
          <a:p>
            <a:r>
              <a:rPr lang="zh-CN" altLang="en-US">
                <a:latin typeface="微软雅黑" panose="020B0503020204020204" charset="-122"/>
                <a:ea typeface="微软雅黑" panose="020B0503020204020204" charset="-122"/>
                <a:cs typeface="微软雅黑" panose="020B0503020204020204" charset="-122"/>
                <a:sym typeface="+mn-ea"/>
              </a:rPr>
              <a:t>日常结果随时沟通；打分/排序/进系统；绩效review面谈</a:t>
            </a:r>
            <a:endParaRPr lang="zh-CN" altLang="en-US"/>
          </a:p>
        </p:txBody>
      </p:sp>
      <p:sp>
        <p:nvSpPr>
          <p:cNvPr id="8" name="文本框 7"/>
          <p:cNvSpPr txBox="1"/>
          <p:nvPr/>
        </p:nvSpPr>
        <p:spPr>
          <a:xfrm>
            <a:off x="951230" y="4260215"/>
            <a:ext cx="3269615" cy="922020"/>
          </a:xfrm>
          <a:prstGeom prst="rect">
            <a:avLst/>
          </a:prstGeom>
          <a:noFill/>
        </p:spPr>
        <p:txBody>
          <a:bodyPr wrap="square" rtlCol="0" anchor="t">
            <a:spAutoFit/>
          </a:bodyPr>
          <a:lstStyle/>
          <a:p>
            <a:r>
              <a:rPr lang="en-US" altLang="zh-CN">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A 应用阶段</a:t>
            </a:r>
            <a:endParaRPr lang="zh-CN" altLang="en-US">
              <a:solidFill>
                <a:srgbClr val="FF0000"/>
              </a:solidFill>
              <a:latin typeface="微软雅黑" panose="020B0503020204020204" charset="-122"/>
              <a:ea typeface="微软雅黑" panose="020B0503020204020204" charset="-122"/>
              <a:cs typeface="微软雅黑" panose="020B0503020204020204" charset="-122"/>
              <a:sym typeface="+mn-ea"/>
            </a:endParaRPr>
          </a:p>
          <a:p>
            <a:r>
              <a:rPr lang="zh-CN" altLang="en-US">
                <a:latin typeface="微软雅黑" panose="020B0503020204020204" charset="-122"/>
                <a:ea typeface="微软雅黑" panose="020B0503020204020204" charset="-122"/>
                <a:cs typeface="微软雅黑" panose="020B0503020204020204" charset="-122"/>
                <a:sym typeface="+mn-ea"/>
              </a:rPr>
              <a:t>激励、晋升、关键项目任命、绩效提升计划</a:t>
            </a:r>
            <a:endParaRPr lang="zh-CN" altLang="en-US"/>
          </a:p>
        </p:txBody>
      </p:sp>
      <p:sp>
        <p:nvSpPr>
          <p:cNvPr id="11"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rPr>
              <a:t>PDCA</a:t>
            </a:r>
            <a:r>
              <a:rPr lang="zh-CN" altLang="en-US">
                <a:solidFill>
                  <a:schemeClr val="bg1">
                    <a:lumMod val="50000"/>
                  </a:schemeClr>
                </a:solidFill>
              </a:rPr>
              <a:t>戴明环</a:t>
            </a:r>
            <a:endParaRPr lang="zh-CN" altLang="en-US">
              <a:solidFill>
                <a:schemeClr val="bg1">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思维测试二</a:t>
            </a:r>
            <a:endParaRPr lang="zh-CN" altLang="en-US"/>
          </a:p>
        </p:txBody>
      </p:sp>
      <p:grpSp>
        <p:nvGrpSpPr>
          <p:cNvPr id="24" name="组合 23"/>
          <p:cNvGrpSpPr/>
          <p:nvPr/>
        </p:nvGrpSpPr>
        <p:grpSpPr>
          <a:xfrm>
            <a:off x="3474720" y="1647825"/>
            <a:ext cx="5311775" cy="4203065"/>
            <a:chOff x="2764" y="2690"/>
            <a:chExt cx="5908" cy="5781"/>
          </a:xfrm>
        </p:grpSpPr>
        <p:pic>
          <p:nvPicPr>
            <p:cNvPr id="5" name="图片 4" descr="2021513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02" y="4090"/>
              <a:ext cx="1229" cy="1255"/>
            </a:xfrm>
            <a:prstGeom prst="rect">
              <a:avLst/>
            </a:prstGeom>
          </p:spPr>
        </p:pic>
        <p:pic>
          <p:nvPicPr>
            <p:cNvPr id="7" name="图片 6" descr="471399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0" y="7215"/>
              <a:ext cx="1229" cy="1256"/>
            </a:xfrm>
            <a:prstGeom prst="rect">
              <a:avLst/>
            </a:prstGeom>
          </p:spPr>
        </p:pic>
        <p:pic>
          <p:nvPicPr>
            <p:cNvPr id="10" name="图片 9" descr="2021514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8" y="2978"/>
              <a:ext cx="1228" cy="1255"/>
            </a:xfrm>
            <a:prstGeom prst="rect">
              <a:avLst/>
            </a:prstGeom>
          </p:spPr>
        </p:pic>
        <p:pic>
          <p:nvPicPr>
            <p:cNvPr id="11" name="图片 10" descr="2021514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4" y="6956"/>
              <a:ext cx="1228" cy="1255"/>
            </a:xfrm>
            <a:prstGeom prst="rect">
              <a:avLst/>
            </a:prstGeom>
          </p:spPr>
        </p:pic>
        <p:pic>
          <p:nvPicPr>
            <p:cNvPr id="16" name="图片 15" descr="2021515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 y="5846"/>
              <a:ext cx="1228" cy="1255"/>
            </a:xfrm>
            <a:prstGeom prst="rect">
              <a:avLst/>
            </a:prstGeom>
          </p:spPr>
        </p:pic>
        <p:pic>
          <p:nvPicPr>
            <p:cNvPr id="19" name="图片 18" descr="2021512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 y="4907"/>
              <a:ext cx="1133" cy="1157"/>
            </a:xfrm>
            <a:prstGeom prst="rect">
              <a:avLst/>
            </a:prstGeom>
          </p:spPr>
        </p:pic>
        <p:pic>
          <p:nvPicPr>
            <p:cNvPr id="25" name="图片 24" descr="20147030"/>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97" y="2690"/>
              <a:ext cx="1228" cy="1255"/>
            </a:xfrm>
            <a:prstGeom prst="rect">
              <a:avLst/>
            </a:prstGeom>
          </p:spPr>
        </p:pic>
        <p:pic>
          <p:nvPicPr>
            <p:cNvPr id="26" name="图片 25" descr="2021515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64" y="4764"/>
              <a:ext cx="1228" cy="1255"/>
            </a:xfrm>
            <a:prstGeom prst="rect">
              <a:avLst/>
            </a:prstGeom>
          </p:spPr>
        </p:pic>
        <p:pic>
          <p:nvPicPr>
            <p:cNvPr id="27" name="图片 26" descr="20215130"/>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44" y="6501"/>
              <a:ext cx="1228" cy="1255"/>
            </a:xfrm>
            <a:prstGeom prst="rect">
              <a:avLst/>
            </a:prstGeom>
          </p:spPr>
        </p:pic>
      </p:grpSp>
      <p:sp>
        <p:nvSpPr>
          <p:cNvPr id="34" name="文本框 33"/>
          <p:cNvSpPr txBox="1"/>
          <p:nvPr/>
        </p:nvSpPr>
        <p:spPr>
          <a:xfrm>
            <a:off x="1758950" y="1480185"/>
            <a:ext cx="718185" cy="4399915"/>
          </a:xfrm>
          <a:prstGeom prst="rect">
            <a:avLst/>
          </a:prstGeom>
          <a:noFill/>
        </p:spPr>
        <p:txBody>
          <a:bodyPr wrap="square" rtlCol="0">
            <a:spAutoFit/>
          </a:bodyPr>
          <a:lstStyle/>
          <a:p>
            <a:pPr algn="ctr"/>
            <a:r>
              <a:rPr lang="en-US" altLang="zh-CN" sz="2800">
                <a:solidFill>
                  <a:schemeClr val="tx1"/>
                </a:solidFill>
              </a:rPr>
              <a:t>10</a:t>
            </a:r>
            <a:r>
              <a:rPr lang="zh-CN" altLang="en-US" sz="2800">
                <a:solidFill>
                  <a:schemeClr val="tx1"/>
                </a:solidFill>
              </a:rPr>
              <a:t>秒记忆这组图</a:t>
            </a:r>
            <a:endParaRPr lang="zh-CN" altLang="en-US" sz="2800">
              <a:solidFill>
                <a:schemeClr val="tx1"/>
              </a:solidFill>
            </a:endParaRPr>
          </a:p>
          <a:p>
            <a:pPr algn="ctr"/>
            <a:r>
              <a:rPr lang="zh-CN" altLang="en-US" sz="2800">
                <a:solidFill>
                  <a:schemeClr val="tx1"/>
                </a:solidFill>
              </a:rPr>
              <a:t>片内容</a:t>
            </a:r>
            <a:endParaRPr lang="zh-CN" altLang="en-US" sz="2800">
              <a:solidFill>
                <a:schemeClr val="tx1"/>
              </a:solidFill>
            </a:endParaRPr>
          </a:p>
        </p:txBody>
      </p:sp>
      <p:sp>
        <p:nvSpPr>
          <p:cNvPr id="18"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引言</a:t>
            </a:r>
            <a:endParaRPr lang="zh-CN" altLang="en-US">
              <a:solidFill>
                <a:schemeClr val="bg1">
                  <a:lumMod val="50000"/>
                </a:schemeClr>
              </a:solidFill>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855980" y="584200"/>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en-US" altLang="zh-CN" b="1">
                <a:solidFill>
                  <a:schemeClr val="accent5"/>
                </a:solidFill>
                <a:latin typeface="微软雅黑" panose="020B0503020204020204" charset="-122"/>
                <a:ea typeface="微软雅黑" panose="020B0503020204020204" charset="-122"/>
                <a:sym typeface="微软雅黑" panose="020B0503020204020204" charset="-122"/>
              </a:rPr>
              <a:t>OSIR/P</a:t>
            </a:r>
            <a:r>
              <a:rPr lang="zh-CN" altLang="en-US" b="1">
                <a:solidFill>
                  <a:schemeClr val="accent5"/>
                </a:solidFill>
                <a:latin typeface="微软雅黑" panose="020B0503020204020204" charset="-122"/>
                <a:ea typeface="微软雅黑" panose="020B0503020204020204" charset="-122"/>
                <a:sym typeface="微软雅黑" panose="020B0503020204020204" charset="-122"/>
              </a:rPr>
              <a:t>原则</a:t>
            </a:r>
            <a:endParaRPr lang="zh-CN" altLang="en-US"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635635" y="3072765"/>
            <a:ext cx="9949815" cy="1753235"/>
          </a:xfrm>
          <a:prstGeom prst="rect">
            <a:avLst/>
          </a:prstGeom>
          <a:noFill/>
        </p:spPr>
        <p:txBody>
          <a:bodyPr wrap="square" rtlCol="0" anchor="t">
            <a:spAutoFit/>
          </a:bodyPr>
          <a:p>
            <a:r>
              <a:rPr lang="en-US" altLang="zh-CN" b="1">
                <a:solidFill>
                  <a:schemeClr val="accent2"/>
                </a:solidFill>
                <a:latin typeface="等线" panose="02010600030101010101" charset="-122"/>
                <a:ea typeface="等线" panose="02010600030101010101" charset="-122"/>
                <a:cs typeface="等线 Light" panose="02010600030101010101" charset="-122"/>
              </a:rPr>
              <a:t>OSIR/P </a:t>
            </a:r>
            <a:r>
              <a:rPr lang="zh-CN" altLang="en-US">
                <a:latin typeface="等线 Light" panose="02010600030101010101" charset="-122"/>
                <a:ea typeface="等线 Light" panose="02010600030101010101" charset="-122"/>
                <a:cs typeface="等线 Light" panose="02010600030101010101" charset="-122"/>
              </a:rPr>
              <a:t>是一种以为目标</a:t>
            </a:r>
            <a:r>
              <a:rPr lang="en-US" altLang="zh-CN">
                <a:latin typeface="等线 Light" panose="02010600030101010101" charset="-122"/>
                <a:ea typeface="等线 Light" panose="02010600030101010101" charset="-122"/>
                <a:cs typeface="等线 Light" panose="02010600030101010101" charset="-122"/>
              </a:rPr>
              <a:t>(</a:t>
            </a:r>
            <a:r>
              <a:rPr lang="zh-CN" altLang="en-US">
                <a:latin typeface="等线 Light" panose="02010600030101010101" charset="-122"/>
                <a:ea typeface="等线 Light" panose="02010600030101010101" charset="-122"/>
                <a:cs typeface="等线 Light" panose="02010600030101010101" charset="-122"/>
              </a:rPr>
              <a:t>结果</a:t>
            </a:r>
            <a:r>
              <a:rPr lang="en-US" altLang="zh-CN">
                <a:latin typeface="等线 Light" panose="02010600030101010101" charset="-122"/>
                <a:ea typeface="等线 Light" panose="02010600030101010101" charset="-122"/>
                <a:cs typeface="等线 Light" panose="02010600030101010101" charset="-122"/>
              </a:rPr>
              <a:t>)</a:t>
            </a:r>
            <a:r>
              <a:rPr lang="zh-CN" altLang="en-US">
                <a:latin typeface="等线 Light" panose="02010600030101010101" charset="-122"/>
                <a:ea typeface="等线 Light" panose="02010600030101010101" charset="-122"/>
                <a:cs typeface="等线 Light" panose="02010600030101010101" charset="-122"/>
              </a:rPr>
              <a:t>为中心，围绕整个目标进行拆解分析，可靠的流程化步骤，保障最终达到预期的管理和表达方法论。</a:t>
            </a:r>
            <a:endParaRPr lang="zh-CN" altLang="en-US">
              <a:latin typeface="等线 Light" panose="02010600030101010101" charset="-122"/>
              <a:ea typeface="等线 Light" panose="02010600030101010101" charset="-122"/>
              <a:cs typeface="等线 Light" panose="02010600030101010101" charset="-122"/>
            </a:endParaRPr>
          </a:p>
          <a:p>
            <a:endParaRPr lang="zh-CN" altLang="en-US">
              <a:latin typeface="等线 Light" panose="02010600030101010101" charset="-122"/>
              <a:ea typeface="等线 Light" panose="02010600030101010101" charset="-122"/>
              <a:cs typeface="等线 Light" panose="02010600030101010101" charset="-122"/>
            </a:endParaRPr>
          </a:p>
          <a:p>
            <a:r>
              <a:rPr lang="en-US" altLang="zh-CN">
                <a:latin typeface="等线 Light" panose="02010600030101010101" charset="-122"/>
                <a:ea typeface="等线 Light" panose="02010600030101010101" charset="-122"/>
                <a:cs typeface="等线 Light" panose="02010600030101010101" charset="-122"/>
              </a:rPr>
              <a:t>OSIR/P</a:t>
            </a:r>
            <a:r>
              <a:rPr lang="zh-CN" altLang="en-US">
                <a:latin typeface="等线 Light" panose="02010600030101010101" charset="-122"/>
                <a:ea typeface="等线 Light" panose="02010600030101010101" charset="-122"/>
                <a:cs typeface="等线 Light" panose="02010600030101010101" charset="-122"/>
              </a:rPr>
              <a:t>是指在工作或者生活的核心一点就是“以终为始”，“目标驱动”（OSIR/P模式），不能用“手段”代替了“目标”，围绕目标进行工作开展、工作结果复盘的可靠管理</a:t>
            </a:r>
            <a:r>
              <a:rPr lang="en-US" altLang="zh-CN">
                <a:latin typeface="等线 Light" panose="02010600030101010101" charset="-122"/>
                <a:ea typeface="等线 Light" panose="02010600030101010101" charset="-122"/>
                <a:cs typeface="等线 Light" panose="02010600030101010101" charset="-122"/>
              </a:rPr>
              <a:t>(</a:t>
            </a:r>
            <a:r>
              <a:rPr lang="zh-CN" altLang="en-US">
                <a:latin typeface="等线 Light" panose="02010600030101010101" charset="-122"/>
                <a:ea typeface="等线 Light" panose="02010600030101010101" charset="-122"/>
                <a:cs typeface="等线 Light" panose="02010600030101010101" charset="-122"/>
              </a:rPr>
              <a:t>表达</a:t>
            </a:r>
            <a:r>
              <a:rPr lang="en-US" altLang="zh-CN">
                <a:latin typeface="等线 Light" panose="02010600030101010101" charset="-122"/>
                <a:ea typeface="等线 Light" panose="02010600030101010101" charset="-122"/>
                <a:cs typeface="等线 Light" panose="02010600030101010101" charset="-122"/>
              </a:rPr>
              <a:t>)</a:t>
            </a:r>
            <a:r>
              <a:rPr lang="zh-CN" altLang="en-US">
                <a:latin typeface="等线 Light" panose="02010600030101010101" charset="-122"/>
                <a:ea typeface="等线 Light" panose="02010600030101010101" charset="-122"/>
                <a:cs typeface="等线 Light" panose="02010600030101010101" charset="-122"/>
              </a:rPr>
              <a:t>的方法论。</a:t>
            </a:r>
            <a:endParaRPr lang="zh-CN" altLang="en-US">
              <a:latin typeface="等线 Light" panose="02010600030101010101" charset="-122"/>
              <a:ea typeface="等线 Light" panose="02010600030101010101" charset="-122"/>
              <a:cs typeface="等线 Light" panose="02010600030101010101" charset="-122"/>
            </a:endParaRPr>
          </a:p>
          <a:p>
            <a:endParaRPr lang="en-US" altLang="zh-CN">
              <a:latin typeface="等线 Light" panose="02010600030101010101" charset="-122"/>
              <a:ea typeface="等线 Light" panose="02010600030101010101" charset="-122"/>
              <a:cs typeface="等线 Light" panose="02010600030101010101" charset="-122"/>
            </a:endParaRPr>
          </a:p>
        </p:txBody>
      </p:sp>
      <p:sp>
        <p:nvSpPr>
          <p:cNvPr id="5" name="标题 1"/>
          <p:cNvSpPr>
            <a:spLocks noGrp="1"/>
          </p:cNvSpPr>
          <p:nvPr/>
        </p:nvSpPr>
        <p:spPr>
          <a:xfrm>
            <a:off x="838200" y="1660525"/>
            <a:ext cx="10515600" cy="601345"/>
          </a:xfrm>
          <a:prstGeom prst="rect">
            <a:avLst/>
          </a:prstGeom>
        </p:spPr>
        <p:txBody>
          <a:bodyPr vert="horz" lIns="91440" tIns="45720" rIns="91440" bIns="45720" rtlCol="0" anchor="ctr" anchorCtr="0">
            <a:normAutofit fontScale="90000"/>
          </a:bodyPr>
          <a:lstStyle>
            <a:lvl1pPr algn="l" defTabSz="914400" rtl="0" eaLnBrk="1" latinLnBrk="0" hangingPunct="1">
              <a:lnSpc>
                <a:spcPct val="90000"/>
              </a:lnSpc>
              <a:spcBef>
                <a:spcPct val="0"/>
              </a:spcBef>
              <a:defRPr sz="2800" kern="1200">
                <a:solidFill>
                  <a:schemeClr val="tx1"/>
                </a:solidFill>
                <a:latin typeface="微软雅黑" panose="020B0503020204020204" charset="-122"/>
                <a:ea typeface="微软雅黑" panose="020B0503020204020204" charset="-122"/>
                <a:cs typeface="+mj-cs"/>
              </a:defRPr>
            </a:lvl1pPr>
          </a:lstStyle>
          <a:p>
            <a:r>
              <a:rPr lang="zh-CN" altLang="en-US" sz="2000"/>
              <a:t>方法论价值：</a:t>
            </a:r>
            <a:r>
              <a:rPr lang="zh-CN" sz="2000"/>
              <a:t>一种以目标为导线，在项目</a:t>
            </a:r>
            <a:r>
              <a:rPr lang="en-US" altLang="zh-CN" sz="2000"/>
              <a:t>(</a:t>
            </a:r>
            <a:r>
              <a:rPr lang="zh-CN" altLang="en-US" sz="2000"/>
              <a:t>活动</a:t>
            </a:r>
            <a:r>
              <a:rPr lang="en-US" altLang="zh-CN" sz="2000"/>
              <a:t>)</a:t>
            </a:r>
            <a:r>
              <a:rPr lang="zh-CN" sz="2000"/>
              <a:t>开展过程中系统规划和项目结束复盘的有效方法论</a:t>
            </a:r>
            <a:endParaRPr lang="zh-CN" sz="2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原则介绍</a:t>
            </a:r>
            <a:endParaRPr lang="zh-CN" altLang="en-US"/>
          </a:p>
        </p:txBody>
      </p:sp>
      <p:grpSp>
        <p:nvGrpSpPr>
          <p:cNvPr id="13" name="组合 12"/>
          <p:cNvGrpSpPr/>
          <p:nvPr/>
        </p:nvGrpSpPr>
        <p:grpSpPr>
          <a:xfrm>
            <a:off x="3597910" y="1220470"/>
            <a:ext cx="4995545" cy="4994275"/>
            <a:chOff x="1568" y="2633"/>
            <a:chExt cx="6988" cy="6986"/>
          </a:xfrm>
        </p:grpSpPr>
        <p:grpSp>
          <p:nvGrpSpPr>
            <p:cNvPr id="10" name="组合 9"/>
            <p:cNvGrpSpPr/>
            <p:nvPr/>
          </p:nvGrpSpPr>
          <p:grpSpPr>
            <a:xfrm>
              <a:off x="1568" y="2633"/>
              <a:ext cx="6988" cy="6986"/>
              <a:chOff x="1260" y="2633"/>
              <a:chExt cx="6988" cy="6986"/>
            </a:xfrm>
          </p:grpSpPr>
          <p:grpSp>
            <p:nvGrpSpPr>
              <p:cNvPr id="48" name="组合 47"/>
              <p:cNvGrpSpPr/>
              <p:nvPr/>
            </p:nvGrpSpPr>
            <p:grpSpPr>
              <a:xfrm>
                <a:off x="1260" y="2633"/>
                <a:ext cx="6988" cy="6987"/>
                <a:chOff x="1260" y="1703"/>
                <a:chExt cx="6988" cy="6987"/>
              </a:xfrm>
            </p:grpSpPr>
            <p:grpSp>
              <p:nvGrpSpPr>
                <p:cNvPr id="26" name="组合 25"/>
                <p:cNvGrpSpPr/>
                <p:nvPr/>
              </p:nvGrpSpPr>
              <p:grpSpPr>
                <a:xfrm>
                  <a:off x="1710" y="2151"/>
                  <a:ext cx="6093" cy="6091"/>
                  <a:chOff x="7073" y="2854"/>
                  <a:chExt cx="4775" cy="4774"/>
                </a:xfrm>
              </p:grpSpPr>
              <p:sp>
                <p:nvSpPr>
                  <p:cNvPr id="19" name="任意多边形 18"/>
                  <p:cNvSpPr/>
                  <p:nvPr/>
                </p:nvSpPr>
                <p:spPr>
                  <a:xfrm>
                    <a:off x="7073" y="2855"/>
                    <a:ext cx="2387" cy="238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87" h="2386">
                        <a:moveTo>
                          <a:pt x="2386" y="0"/>
                        </a:moveTo>
                        <a:lnTo>
                          <a:pt x="2387" y="0"/>
                        </a:lnTo>
                        <a:lnTo>
                          <a:pt x="2387" y="1227"/>
                        </a:lnTo>
                        <a:lnTo>
                          <a:pt x="2386" y="1227"/>
                        </a:lnTo>
                        <a:cubicBezTo>
                          <a:pt x="1746" y="1227"/>
                          <a:pt x="1227" y="1746"/>
                          <a:pt x="1227" y="2386"/>
                        </a:cubicBezTo>
                        <a:lnTo>
                          <a:pt x="0" y="2386"/>
                        </a:lnTo>
                        <a:cubicBezTo>
                          <a:pt x="0" y="1068"/>
                          <a:pt x="1068" y="0"/>
                          <a:pt x="238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22"/>
                  <p:cNvSpPr/>
                  <p:nvPr/>
                </p:nvSpPr>
                <p:spPr>
                  <a:xfrm rot="5400000">
                    <a:off x="9460" y="2854"/>
                    <a:ext cx="2387" cy="238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87" h="2386">
                        <a:moveTo>
                          <a:pt x="2386" y="0"/>
                        </a:moveTo>
                        <a:lnTo>
                          <a:pt x="2387" y="0"/>
                        </a:lnTo>
                        <a:lnTo>
                          <a:pt x="2387" y="1227"/>
                        </a:lnTo>
                        <a:lnTo>
                          <a:pt x="2386" y="1227"/>
                        </a:lnTo>
                        <a:cubicBezTo>
                          <a:pt x="1746" y="1227"/>
                          <a:pt x="1227" y="1746"/>
                          <a:pt x="1227" y="2386"/>
                        </a:cubicBezTo>
                        <a:lnTo>
                          <a:pt x="0" y="2386"/>
                        </a:lnTo>
                        <a:cubicBezTo>
                          <a:pt x="0" y="1068"/>
                          <a:pt x="1068" y="0"/>
                          <a:pt x="23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23"/>
                  <p:cNvSpPr/>
                  <p:nvPr/>
                </p:nvSpPr>
                <p:spPr>
                  <a:xfrm rot="10800000">
                    <a:off x="9461" y="5242"/>
                    <a:ext cx="2387" cy="238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87" h="2386">
                        <a:moveTo>
                          <a:pt x="2386" y="0"/>
                        </a:moveTo>
                        <a:lnTo>
                          <a:pt x="2387" y="0"/>
                        </a:lnTo>
                        <a:lnTo>
                          <a:pt x="2387" y="1227"/>
                        </a:lnTo>
                        <a:lnTo>
                          <a:pt x="2386" y="1227"/>
                        </a:lnTo>
                        <a:cubicBezTo>
                          <a:pt x="1746" y="1227"/>
                          <a:pt x="1227" y="1746"/>
                          <a:pt x="1227" y="2386"/>
                        </a:cubicBezTo>
                        <a:lnTo>
                          <a:pt x="0" y="2386"/>
                        </a:lnTo>
                        <a:cubicBezTo>
                          <a:pt x="0" y="1068"/>
                          <a:pt x="1068" y="0"/>
                          <a:pt x="23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24"/>
                  <p:cNvSpPr/>
                  <p:nvPr/>
                </p:nvSpPr>
                <p:spPr>
                  <a:xfrm rot="16200000">
                    <a:off x="7073" y="5241"/>
                    <a:ext cx="2387" cy="238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87" h="2386">
                        <a:moveTo>
                          <a:pt x="2386" y="0"/>
                        </a:moveTo>
                        <a:lnTo>
                          <a:pt x="2387" y="0"/>
                        </a:lnTo>
                        <a:lnTo>
                          <a:pt x="2387" y="1227"/>
                        </a:lnTo>
                        <a:lnTo>
                          <a:pt x="2386" y="1227"/>
                        </a:lnTo>
                        <a:cubicBezTo>
                          <a:pt x="1746" y="1227"/>
                          <a:pt x="1227" y="1746"/>
                          <a:pt x="1227" y="2386"/>
                        </a:cubicBezTo>
                        <a:lnTo>
                          <a:pt x="0" y="2386"/>
                        </a:lnTo>
                        <a:cubicBezTo>
                          <a:pt x="0" y="1068"/>
                          <a:pt x="1068" y="0"/>
                          <a:pt x="2386"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4" name="弧形 33"/>
                <p:cNvSpPr/>
                <p:nvPr/>
              </p:nvSpPr>
              <p:spPr>
                <a:xfrm>
                  <a:off x="1260" y="1703"/>
                  <a:ext cx="6986" cy="6986"/>
                </a:xfrm>
                <a:prstGeom prst="arc">
                  <a:avLst>
                    <a:gd name="adj1" fmla="val 16691966"/>
                    <a:gd name="adj2" fmla="val 20982293"/>
                  </a:avLst>
                </a:prstGeom>
                <a:noFill/>
                <a:ln w="38100">
                  <a:solidFill>
                    <a:schemeClr val="bg1">
                      <a:lumMod val="75000"/>
                    </a:schemeClr>
                  </a:solidFill>
                  <a:prstDash val="sysDash"/>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342" y="3165"/>
                  <a:ext cx="1782" cy="902"/>
                </a:xfrm>
                <a:prstGeom prst="rect">
                  <a:avLst/>
                </a:prstGeom>
                <a:noFill/>
              </p:spPr>
              <p:txBody>
                <a:bodyPr wrap="square" rtlCol="0">
                  <a:spAutoFit/>
                </a:bodyPr>
                <a:lstStyle/>
                <a:p>
                  <a:pPr algn="ctr"/>
                  <a:r>
                    <a:rPr lang="zh-CN" altLang="en-US" b="1">
                      <a:solidFill>
                        <a:schemeClr val="bg1"/>
                      </a:solidFill>
                    </a:rPr>
                    <a:t>Object</a:t>
                  </a:r>
                  <a:endParaRPr lang="zh-CN" altLang="en-US" b="1">
                    <a:solidFill>
                      <a:schemeClr val="bg1"/>
                    </a:solidFill>
                  </a:endParaRPr>
                </a:p>
                <a:p>
                  <a:pPr algn="ctr"/>
                  <a:r>
                    <a:rPr lang="zh-CN" altLang="en-US" b="1">
                      <a:solidFill>
                        <a:schemeClr val="bg1"/>
                      </a:solidFill>
                    </a:rPr>
                    <a:t>目标</a:t>
                  </a:r>
                  <a:endParaRPr lang="zh-CN" altLang="en-US" b="1">
                    <a:solidFill>
                      <a:schemeClr val="bg1"/>
                    </a:solidFill>
                  </a:endParaRPr>
                </a:p>
              </p:txBody>
            </p:sp>
            <p:sp>
              <p:nvSpPr>
                <p:cNvPr id="45" name="弧形 44"/>
                <p:cNvSpPr/>
                <p:nvPr/>
              </p:nvSpPr>
              <p:spPr>
                <a:xfrm rot="5400000">
                  <a:off x="1262" y="1704"/>
                  <a:ext cx="6986" cy="6986"/>
                </a:xfrm>
                <a:prstGeom prst="arc">
                  <a:avLst>
                    <a:gd name="adj1" fmla="val 16691966"/>
                    <a:gd name="adj2" fmla="val 20982293"/>
                  </a:avLst>
                </a:prstGeom>
                <a:noFill/>
                <a:ln w="38100">
                  <a:solidFill>
                    <a:schemeClr val="bg1">
                      <a:lumMod val="75000"/>
                    </a:schemeClr>
                  </a:solidFill>
                  <a:prstDash val="sysDash"/>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p:cNvSpPr/>
                <p:nvPr/>
              </p:nvSpPr>
              <p:spPr>
                <a:xfrm rot="10800000">
                  <a:off x="1262" y="1703"/>
                  <a:ext cx="6986" cy="6986"/>
                </a:xfrm>
                <a:prstGeom prst="arc">
                  <a:avLst>
                    <a:gd name="adj1" fmla="val 16691966"/>
                    <a:gd name="adj2" fmla="val 20982293"/>
                  </a:avLst>
                </a:prstGeom>
                <a:noFill/>
                <a:ln w="38100">
                  <a:solidFill>
                    <a:schemeClr val="bg1">
                      <a:lumMod val="75000"/>
                    </a:schemeClr>
                  </a:solidFill>
                  <a:prstDash val="sysDash"/>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弧形 46"/>
                <p:cNvSpPr/>
                <p:nvPr/>
              </p:nvSpPr>
              <p:spPr>
                <a:xfrm rot="16200000">
                  <a:off x="1262" y="1703"/>
                  <a:ext cx="6986" cy="6986"/>
                </a:xfrm>
                <a:prstGeom prst="arc">
                  <a:avLst>
                    <a:gd name="adj1" fmla="val 16691966"/>
                    <a:gd name="adj2" fmla="val 20982293"/>
                  </a:avLst>
                </a:prstGeom>
                <a:noFill/>
                <a:ln w="38100">
                  <a:gradFill>
                    <a:gsLst>
                      <a:gs pos="100000">
                        <a:schemeClr val="bg1">
                          <a:lumMod val="75000"/>
                        </a:schemeClr>
                      </a:gs>
                      <a:gs pos="0">
                        <a:schemeClr val="bg1">
                          <a:lumMod val="75000"/>
                          <a:alpha val="100000"/>
                        </a:schemeClr>
                      </a:gs>
                    </a:gsLst>
                    <a:lin ang="5400000" scaled="1"/>
                  </a:gradFill>
                  <a:prstDash val="sysDash"/>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3527" y="4901"/>
                <a:ext cx="2452" cy="245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OSIR</a:t>
                </a:r>
                <a:endParaRPr lang="en-US" altLang="zh-CN" sz="2800" b="1"/>
              </a:p>
            </p:txBody>
          </p:sp>
        </p:grpSp>
        <p:sp>
          <p:nvSpPr>
            <p:cNvPr id="3" name="文本框 2"/>
            <p:cNvSpPr txBox="1"/>
            <p:nvPr/>
          </p:nvSpPr>
          <p:spPr>
            <a:xfrm>
              <a:off x="5694" y="4097"/>
              <a:ext cx="1782" cy="902"/>
            </a:xfrm>
            <a:prstGeom prst="rect">
              <a:avLst/>
            </a:prstGeom>
            <a:noFill/>
          </p:spPr>
          <p:txBody>
            <a:bodyPr wrap="square" rtlCol="0">
              <a:spAutoFit/>
            </a:bodyPr>
            <a:lstStyle/>
            <a:p>
              <a:pPr algn="ctr"/>
              <a:r>
                <a:rPr lang="zh-CN" altLang="en-US" b="1">
                  <a:solidFill>
                    <a:schemeClr val="bg1"/>
                  </a:solidFill>
                </a:rPr>
                <a:t>Status </a:t>
              </a:r>
              <a:endParaRPr lang="zh-CN" altLang="en-US" b="1">
                <a:solidFill>
                  <a:schemeClr val="bg1"/>
                </a:solidFill>
              </a:endParaRPr>
            </a:p>
            <a:p>
              <a:pPr algn="ctr"/>
              <a:r>
                <a:rPr lang="zh-CN" altLang="en-US" b="1">
                  <a:solidFill>
                    <a:schemeClr val="bg1"/>
                  </a:solidFill>
                </a:rPr>
                <a:t>现状</a:t>
              </a:r>
              <a:endParaRPr lang="zh-CN" altLang="en-US" b="1">
                <a:solidFill>
                  <a:schemeClr val="bg1"/>
                </a:solidFill>
              </a:endParaRPr>
            </a:p>
          </p:txBody>
        </p:sp>
        <p:sp>
          <p:nvSpPr>
            <p:cNvPr id="8" name="文本框 7"/>
            <p:cNvSpPr txBox="1"/>
            <p:nvPr/>
          </p:nvSpPr>
          <p:spPr>
            <a:xfrm>
              <a:off x="5694" y="7141"/>
              <a:ext cx="1782" cy="902"/>
            </a:xfrm>
            <a:prstGeom prst="rect">
              <a:avLst/>
            </a:prstGeom>
            <a:noFill/>
          </p:spPr>
          <p:txBody>
            <a:bodyPr wrap="square" rtlCol="0">
              <a:spAutoFit/>
            </a:bodyPr>
            <a:lstStyle/>
            <a:p>
              <a:pPr algn="ctr"/>
              <a:r>
                <a:rPr lang="zh-CN" altLang="en-US" b="1">
                  <a:solidFill>
                    <a:schemeClr val="bg1"/>
                  </a:solidFill>
                </a:rPr>
                <a:t>Issue </a:t>
              </a:r>
              <a:endParaRPr lang="zh-CN" altLang="en-US" b="1">
                <a:solidFill>
                  <a:schemeClr val="bg1"/>
                </a:solidFill>
              </a:endParaRPr>
            </a:p>
            <a:p>
              <a:pPr algn="ctr"/>
              <a:r>
                <a:rPr lang="zh-CN" altLang="en-US" b="1">
                  <a:solidFill>
                    <a:schemeClr val="bg1"/>
                  </a:solidFill>
                </a:rPr>
                <a:t>问题</a:t>
              </a:r>
              <a:endParaRPr lang="zh-CN" altLang="en-US" b="1">
                <a:solidFill>
                  <a:schemeClr val="bg1"/>
                </a:solidFill>
              </a:endParaRPr>
            </a:p>
          </p:txBody>
        </p:sp>
        <p:sp>
          <p:nvSpPr>
            <p:cNvPr id="11" name="文本框 10"/>
            <p:cNvSpPr txBox="1"/>
            <p:nvPr/>
          </p:nvSpPr>
          <p:spPr>
            <a:xfrm>
              <a:off x="2019" y="7262"/>
              <a:ext cx="3436" cy="1419"/>
            </a:xfrm>
            <a:prstGeom prst="rect">
              <a:avLst/>
            </a:prstGeom>
            <a:noFill/>
          </p:spPr>
          <p:txBody>
            <a:bodyPr wrap="square" rtlCol="0">
              <a:spAutoFit/>
            </a:bodyPr>
            <a:lstStyle/>
            <a:p>
              <a:pPr algn="ctr"/>
              <a:r>
                <a:rPr lang="zh-CN" altLang="en-US" b="1">
                  <a:solidFill>
                    <a:schemeClr val="bg1"/>
                  </a:solidFill>
                  <a:latin typeface="微软雅黑" panose="020B0503020204020204" charset="-122"/>
                  <a:ea typeface="微软雅黑" panose="020B0503020204020204" charset="-122"/>
                  <a:cs typeface="微软雅黑" panose="020B0503020204020204" charset="-122"/>
                  <a:sym typeface="+mn-ea"/>
                </a:rPr>
                <a:t>方案</a:t>
              </a:r>
              <a:endParaRPr lang="zh-CN" altLang="en-US" sz="14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400" b="1">
                  <a:solidFill>
                    <a:schemeClr val="bg1"/>
                  </a:solidFill>
                  <a:latin typeface="微软雅黑" panose="020B0503020204020204" charset="-122"/>
                  <a:ea typeface="微软雅黑" panose="020B0503020204020204" charset="-122"/>
                  <a:cs typeface="微软雅黑" panose="020B0503020204020204" charset="-122"/>
                </a:rPr>
                <a:t>Recommendation</a:t>
              </a:r>
              <a:endParaRPr lang="zh-CN" altLang="en-US" sz="14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sz="1400" b="1">
                  <a:solidFill>
                    <a:schemeClr val="bg1"/>
                  </a:solidFill>
                  <a:latin typeface="微软雅黑" panose="020B0503020204020204" charset="-122"/>
                  <a:ea typeface="微软雅黑" panose="020B0503020204020204" charset="-122"/>
                  <a:cs typeface="微软雅黑" panose="020B0503020204020204" charset="-122"/>
                </a:rPr>
                <a:t>计划</a:t>
              </a:r>
              <a:endParaRPr lang="zh-CN" altLang="en-US" sz="1400" b="1">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Plan</a:t>
              </a:r>
              <a:endParaRPr lang="en-US" altLang="zh-CN" sz="1400" b="1">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4"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a:t>
            </a:r>
            <a:r>
              <a:rPr lang="zh-CN" altLang="en-US">
                <a:solidFill>
                  <a:schemeClr val="bg1">
                    <a:lumMod val="50000"/>
                  </a:schemeClr>
                </a:solidFill>
                <a:sym typeface="+mn-ea"/>
              </a:rPr>
              <a:t>原则</a:t>
            </a:r>
            <a:endParaRPr lang="zh-CN" altLang="en-US">
              <a:solidFill>
                <a:schemeClr val="bg1">
                  <a:lumMod val="50000"/>
                </a:schemeClr>
              </a:solidFill>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工作汇报应用</a:t>
            </a:r>
            <a:endParaRPr lang="zh-CN" altLang="en-US">
              <a:sym typeface="+mn-ea"/>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03461" y="992029"/>
            <a:ext cx="3076742" cy="3964661"/>
          </a:xfrm>
          <a:prstGeom prst="rect">
            <a:avLst/>
          </a:prstGeom>
        </p:spPr>
      </p:pic>
      <p:grpSp>
        <p:nvGrpSpPr>
          <p:cNvPr id="6" name="组合 5"/>
          <p:cNvGrpSpPr/>
          <p:nvPr/>
        </p:nvGrpSpPr>
        <p:grpSpPr>
          <a:xfrm>
            <a:off x="1646209" y="2055462"/>
            <a:ext cx="4552160" cy="376989"/>
            <a:chOff x="1038514" y="1307432"/>
            <a:chExt cx="4552160" cy="376989"/>
          </a:xfrm>
        </p:grpSpPr>
        <p:sp>
          <p:nvSpPr>
            <p:cNvPr id="5" name="矩形: 圆角 4"/>
            <p:cNvSpPr/>
            <p:nvPr/>
          </p:nvSpPr>
          <p:spPr>
            <a:xfrm>
              <a:off x="1038514" y="1307432"/>
              <a:ext cx="4552160" cy="376989"/>
            </a:xfrm>
            <a:prstGeom prst="roundRect">
              <a:avLst>
                <a:gd name="adj" fmla="val 5000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cs typeface="微软雅黑" panose="020B0503020204020204" charset="-122"/>
                </a:rPr>
                <a:t>O：（Object）目标</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44769" y="1307432"/>
              <a:ext cx="309880" cy="368300"/>
            </a:xfrm>
            <a:prstGeom prst="rect">
              <a:avLst/>
            </a:prstGeom>
          </p:spPr>
          <p:txBody>
            <a:bodyPr wrap="none">
              <a:spAutoFit/>
            </a:bodyPr>
            <a:lstStyle/>
            <a:p>
              <a:endParaRPr lang="zh-CN" altLang="en-US" dirty="0">
                <a:solidFill>
                  <a:schemeClr val="bg1"/>
                </a:solidFill>
                <a:latin typeface="微软雅黑" panose="020B0503020204020204" charset="-122"/>
                <a:ea typeface="微软雅黑" panose="020B0503020204020204" charset="-122"/>
              </a:endParaRPr>
            </a:p>
          </p:txBody>
        </p:sp>
      </p:grpSp>
      <p:sp>
        <p:nvSpPr>
          <p:cNvPr id="4" name="文本框 3"/>
          <p:cNvSpPr txBox="1"/>
          <p:nvPr/>
        </p:nvSpPr>
        <p:spPr>
          <a:xfrm>
            <a:off x="1752600" y="2988945"/>
            <a:ext cx="4446270" cy="1198880"/>
          </a:xfrm>
          <a:prstGeom prst="rect">
            <a:avLst/>
          </a:prstGeom>
          <a:noFill/>
        </p:spPr>
        <p:txBody>
          <a:bodyPr wrap="square" rtlCol="0" anchor="t">
            <a:spAutoFit/>
          </a:bodyPr>
          <a:lstStyle/>
          <a:p>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在汇报的开始可以回顾一下我们最初的目的和目标是什么，明确一下我们做的是什么事情，要达到的目标是什么，目标的描述尽量要符合SMART原则。</a:t>
            </a: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a:t>
            </a:r>
            <a:r>
              <a:rPr lang="zh-CN" altLang="en-US">
                <a:solidFill>
                  <a:schemeClr val="bg1">
                    <a:lumMod val="50000"/>
                  </a:schemeClr>
                </a:solidFill>
                <a:sym typeface="+mn-ea"/>
              </a:rPr>
              <a:t>原则</a:t>
            </a:r>
            <a:endParaRPr lang="zh-CN" altLang="en-US">
              <a:solidFill>
                <a:schemeClr val="bg1">
                  <a:lumMod val="50000"/>
                </a:schemeClr>
              </a:solidFill>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工作汇报应用</a:t>
            </a:r>
            <a:endParaRPr lang="zh-CN" altLang="en-US"/>
          </a:p>
        </p:txBody>
      </p:sp>
      <p:grpSp>
        <p:nvGrpSpPr>
          <p:cNvPr id="6" name="组合 5"/>
          <p:cNvGrpSpPr/>
          <p:nvPr/>
        </p:nvGrpSpPr>
        <p:grpSpPr>
          <a:xfrm>
            <a:off x="737524" y="1413477"/>
            <a:ext cx="4552160" cy="376989"/>
            <a:chOff x="1038514" y="1307432"/>
            <a:chExt cx="4552160" cy="376989"/>
          </a:xfrm>
        </p:grpSpPr>
        <p:sp>
          <p:nvSpPr>
            <p:cNvPr id="5" name="矩形: 圆角 4"/>
            <p:cNvSpPr/>
            <p:nvPr/>
          </p:nvSpPr>
          <p:spPr>
            <a:xfrm>
              <a:off x="1038514" y="1307432"/>
              <a:ext cx="4552160" cy="376989"/>
            </a:xfrm>
            <a:prstGeom prst="roundRect">
              <a:avLst>
                <a:gd name="adj" fmla="val 5000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cs typeface="微软雅黑" panose="020B0503020204020204" charset="-122"/>
                </a:rPr>
                <a:t>S: (Situation/Status) 现状</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44769" y="1307432"/>
              <a:ext cx="309880" cy="368300"/>
            </a:xfrm>
            <a:prstGeom prst="rect">
              <a:avLst/>
            </a:prstGeom>
          </p:spPr>
          <p:txBody>
            <a:bodyPr wrap="none">
              <a:spAutoFit/>
            </a:bodyPr>
            <a:lstStyle/>
            <a:p>
              <a:endParaRPr lang="zh-CN" altLang="en-US" dirty="0">
                <a:solidFill>
                  <a:schemeClr val="bg1"/>
                </a:solidFill>
                <a:latin typeface="微软雅黑" panose="020B0503020204020204" charset="-122"/>
                <a:ea typeface="微软雅黑" panose="020B0503020204020204" charset="-122"/>
              </a:endParaRPr>
            </a:p>
          </p:txBody>
        </p:sp>
      </p:grpSp>
      <p:sp>
        <p:nvSpPr>
          <p:cNvPr id="4" name="文本框 3"/>
          <p:cNvSpPr txBox="1"/>
          <p:nvPr/>
        </p:nvSpPr>
        <p:spPr>
          <a:xfrm>
            <a:off x="843280" y="1942465"/>
            <a:ext cx="4446270" cy="4030980"/>
          </a:xfrm>
          <a:prstGeom prst="rect">
            <a:avLst/>
          </a:prstGeom>
          <a:noFill/>
        </p:spPr>
        <p:txBody>
          <a:bodyPr wrap="square" rtlCol="0" anchor="t">
            <a:spAutoFit/>
          </a:bodyPr>
          <a:lstStyle/>
          <a:p>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在介绍完我们原来想要实现的目标之后介绍我们现在的现状是什么样的，在介绍现状的时候有四个小技巧：</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a. 用数据说话：</a:t>
            </a:r>
            <a:r>
              <a:rPr lang="zh-CN" altLang="en-US" sz="1600">
                <a:latin typeface="微软雅黑" panose="020B0503020204020204" charset="-122"/>
                <a:ea typeface="微软雅黑" panose="020B0503020204020204" charset="-122"/>
                <a:cs typeface="微软雅黑" panose="020B0503020204020204" charset="-122"/>
              </a:rPr>
              <a:t>准确的数据往往更有说服力</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b. 有图有真相：</a:t>
            </a:r>
            <a:r>
              <a:rPr lang="zh-CN" altLang="en-US" sz="1600">
                <a:latin typeface="微软雅黑" panose="020B0503020204020204" charset="-122"/>
                <a:ea typeface="微软雅黑" panose="020B0503020204020204" charset="-122"/>
                <a:cs typeface="微软雅黑" panose="020B0503020204020204" charset="-122"/>
              </a:rPr>
              <a:t>可以附带一些照片，更具有说服力</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c. 善用对比：</a:t>
            </a:r>
            <a:r>
              <a:rPr lang="zh-CN" altLang="en-US" sz="1600">
                <a:latin typeface="微软雅黑" panose="020B0503020204020204" charset="-122"/>
                <a:ea typeface="微软雅黑" panose="020B0503020204020204" charset="-122"/>
                <a:cs typeface="微软雅黑" panose="020B0503020204020204" charset="-122"/>
              </a:rPr>
              <a:t>可以对比在之前是什么样的，我们做了哪些事情之后，现在是什么样的。比如在进行入模子培训之前新员工半年离职率是40%，在我们进行了入模子培训之后，新员工半年离职率是20%，降低了20个百分点。</a:t>
            </a:r>
            <a:endParaRPr lang="zh-CN" altLang="en-US" sz="16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d. 归类、提炼：</a:t>
            </a:r>
            <a:r>
              <a:rPr lang="zh-CN" altLang="en-US" sz="1600">
                <a:latin typeface="微软雅黑" panose="020B0503020204020204" charset="-122"/>
                <a:ea typeface="微软雅黑" panose="020B0503020204020204" charset="-122"/>
                <a:cs typeface="微软雅黑" panose="020B0503020204020204" charset="-122"/>
              </a:rPr>
              <a:t>可以将一类事情、目标进行归类提炼，避免出现刚在说事情A，接着说事情B，一会又跳到事情A的情况。</a:t>
            </a:r>
            <a:endParaRPr lang="zh-CN" altLang="en-US" sz="1600">
              <a:latin typeface="微软雅黑" panose="020B0503020204020204" charset="-122"/>
              <a:ea typeface="微软雅黑" panose="020B0503020204020204" charset="-122"/>
              <a:cs typeface="微软雅黑" panose="020B0503020204020204" charset="-122"/>
            </a:endParaRPr>
          </a:p>
        </p:txBody>
      </p:sp>
      <p:grpSp>
        <p:nvGrpSpPr>
          <p:cNvPr id="14" name="组合 13"/>
          <p:cNvGrpSpPr/>
          <p:nvPr/>
        </p:nvGrpSpPr>
        <p:grpSpPr>
          <a:xfrm>
            <a:off x="6011968" y="1781859"/>
            <a:ext cx="5328008" cy="3996006"/>
            <a:chOff x="6711591" y="1856154"/>
            <a:chExt cx="5328008" cy="3996006"/>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11591" y="1856154"/>
              <a:ext cx="5328008" cy="3996006"/>
            </a:xfrm>
            <a:prstGeom prst="rect">
              <a:avLst/>
            </a:prstGeom>
          </p:spPr>
        </p:pic>
        <p:sp>
          <p:nvSpPr>
            <p:cNvPr id="13" name="矩形 12"/>
            <p:cNvSpPr/>
            <p:nvPr/>
          </p:nvSpPr>
          <p:spPr>
            <a:xfrm>
              <a:off x="8436591" y="3086001"/>
              <a:ext cx="309880" cy="368300"/>
            </a:xfrm>
            <a:prstGeom prst="rect">
              <a:avLst/>
            </a:prstGeom>
          </p:spPr>
          <p:txBody>
            <a:bodyPr wrap="none">
              <a:spAutoFit/>
            </a:bodyPr>
            <a:lstStyle/>
            <a:p>
              <a:pPr algn="ctr"/>
              <a:endParaRPr lang="zh-CN" altLang="en-US" dirty="0">
                <a:solidFill>
                  <a:schemeClr val="tx1">
                    <a:lumMod val="65000"/>
                    <a:lumOff val="35000"/>
                  </a:schemeClr>
                </a:solidFill>
              </a:endParaRPr>
            </a:p>
          </p:txBody>
        </p:sp>
      </p:grpSp>
      <p:sp>
        <p:nvSpPr>
          <p:cNvPr id="7"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a:t>
            </a:r>
            <a:r>
              <a:rPr lang="zh-CN" altLang="en-US">
                <a:solidFill>
                  <a:schemeClr val="bg1">
                    <a:lumMod val="50000"/>
                  </a:schemeClr>
                </a:solidFill>
                <a:sym typeface="+mn-ea"/>
              </a:rPr>
              <a:t>原则</a:t>
            </a:r>
            <a:endParaRPr lang="zh-CN" altLang="en-US">
              <a:solidFill>
                <a:schemeClr val="bg1">
                  <a:lumMod val="50000"/>
                </a:schemeClr>
              </a:solidFill>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工作汇报应用</a:t>
            </a:r>
            <a:endParaRPr lang="zh-CN" altLang="en-US"/>
          </a:p>
        </p:txBody>
      </p:sp>
      <p:grpSp>
        <p:nvGrpSpPr>
          <p:cNvPr id="6" name="组合 5"/>
          <p:cNvGrpSpPr/>
          <p:nvPr/>
        </p:nvGrpSpPr>
        <p:grpSpPr>
          <a:xfrm>
            <a:off x="737235" y="1413510"/>
            <a:ext cx="6453505" cy="377190"/>
            <a:chOff x="1038514" y="1307432"/>
            <a:chExt cx="4552160" cy="376989"/>
          </a:xfrm>
        </p:grpSpPr>
        <p:sp>
          <p:nvSpPr>
            <p:cNvPr id="5" name="矩形: 圆角 4"/>
            <p:cNvSpPr/>
            <p:nvPr/>
          </p:nvSpPr>
          <p:spPr>
            <a:xfrm>
              <a:off x="1038514" y="1307432"/>
              <a:ext cx="4552160" cy="376989"/>
            </a:xfrm>
            <a:prstGeom prst="roundRect">
              <a:avLst>
                <a:gd name="adj" fmla="val 5000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cs typeface="微软雅黑" panose="020B0503020204020204" charset="-122"/>
                </a:rPr>
                <a:t>Issue 问题</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44769" y="1307432"/>
              <a:ext cx="309880" cy="368300"/>
            </a:xfrm>
            <a:prstGeom prst="rect">
              <a:avLst/>
            </a:prstGeom>
          </p:spPr>
          <p:txBody>
            <a:bodyPr wrap="square">
              <a:spAutoFit/>
            </a:bodyPr>
            <a:lstStyle/>
            <a:p>
              <a:endParaRPr lang="zh-CN" altLang="en-US" dirty="0">
                <a:solidFill>
                  <a:schemeClr val="bg1"/>
                </a:solidFill>
                <a:latin typeface="微软雅黑" panose="020B0503020204020204" charset="-122"/>
                <a:ea typeface="微软雅黑" panose="020B0503020204020204" charset="-122"/>
              </a:endParaRPr>
            </a:p>
          </p:txBody>
        </p:sp>
      </p:gr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49269" r="12103" b="51556"/>
          <a:stretch>
            <a:fillRect/>
          </a:stretch>
        </p:blipFill>
        <p:spPr>
          <a:xfrm>
            <a:off x="7850505" y="1239520"/>
            <a:ext cx="3794125" cy="4758055"/>
          </a:xfrm>
          <a:prstGeom prst="rect">
            <a:avLst/>
          </a:prstGeom>
        </p:spPr>
      </p:pic>
      <p:sp>
        <p:nvSpPr>
          <p:cNvPr id="7" name="文本框 6"/>
          <p:cNvSpPr txBox="1"/>
          <p:nvPr/>
        </p:nvSpPr>
        <p:spPr>
          <a:xfrm>
            <a:off x="737235" y="1885950"/>
            <a:ext cx="6570980" cy="4030980"/>
          </a:xfrm>
          <a:prstGeom prst="rect">
            <a:avLst/>
          </a:prstGeom>
          <a:noFill/>
        </p:spPr>
        <p:txBody>
          <a:bodyPr wrap="square" rtlCol="0" anchor="t">
            <a:spAutoFit/>
          </a:bodyPr>
          <a:lstStyle/>
          <a:p>
            <a:r>
              <a:rPr lang="en-US" altLang="zh-CN" sz="1600">
                <a:latin typeface="微软雅黑" panose="020B0503020204020204" charset="-122"/>
                <a:ea typeface="微软雅黑" panose="020B0503020204020204" charset="-122"/>
                <a:cs typeface="微软雅黑" panose="020B0503020204020204" charset="-122"/>
              </a:rPr>
              <a:t>   </a:t>
            </a:r>
            <a:r>
              <a:rPr lang="en-US" altLang="zh-CN" sz="1600">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sz="1600">
                <a:solidFill>
                  <a:schemeClr val="accent2"/>
                </a:solidFill>
                <a:latin typeface="微软雅黑" panose="020B0503020204020204" charset="-122"/>
                <a:ea typeface="微软雅黑" panose="020B0503020204020204" charset="-122"/>
                <a:cs typeface="微软雅黑" panose="020B0503020204020204" charset="-122"/>
              </a:rPr>
              <a:t>在这部分内容中主要呈现目前尚未解决的问题，在这一部分可以按照下面解决问题四步骤的方式来呈现：</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步骤一：是什么？</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    先把问题界定清楚，问题界定清楚了，才能进一步的去解决问题。我们拿项目进度delay来举例，单单说项目进度delay了，这个问题界定清楚了吗？显然没有，问题要界定清楚，至少要说清楚在什么情况下、什么人、做了什么操作、最终产生了什么问题以及问题可能带来的后果。思考一下，项目组成员辞职了是一个问题吗？如果这个员工本身就无所事事，不仅对项目没有帮助还拖后腿呢？所以项目组有成员辞职不是问题，人员辞职可能带来进度delay或影响项目质量才是问题。</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步骤二：为什么？</a:t>
            </a:r>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    把问题界定清楚之后，需要找到问题的根因，可以采用“5W根因分析法”ass，沿着因果关系链条，顺藤摸瓜，直至找出原有问题的根本原因。</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a:t>
            </a:r>
            <a:r>
              <a:rPr lang="zh-CN" altLang="en-US">
                <a:solidFill>
                  <a:schemeClr val="bg1">
                    <a:lumMod val="50000"/>
                  </a:schemeClr>
                </a:solidFill>
                <a:sym typeface="+mn-ea"/>
              </a:rPr>
              <a:t>原则</a:t>
            </a:r>
            <a:endParaRPr lang="zh-CN" altLang="en-US">
              <a:solidFill>
                <a:schemeClr val="bg1">
                  <a:lumMod val="50000"/>
                </a:schemeClr>
              </a:solidFill>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工作汇报应用</a:t>
            </a:r>
            <a:endParaRPr lang="zh-CN" altLang="en-US"/>
          </a:p>
        </p:txBody>
      </p:sp>
      <p:grpSp>
        <p:nvGrpSpPr>
          <p:cNvPr id="6" name="组合 5"/>
          <p:cNvGrpSpPr/>
          <p:nvPr/>
        </p:nvGrpSpPr>
        <p:grpSpPr>
          <a:xfrm>
            <a:off x="737235" y="1413510"/>
            <a:ext cx="6453505" cy="377190"/>
            <a:chOff x="1038514" y="1307432"/>
            <a:chExt cx="4552160" cy="376989"/>
          </a:xfrm>
        </p:grpSpPr>
        <p:sp>
          <p:nvSpPr>
            <p:cNvPr id="5" name="矩形: 圆角 4"/>
            <p:cNvSpPr/>
            <p:nvPr/>
          </p:nvSpPr>
          <p:spPr>
            <a:xfrm>
              <a:off x="1038514" y="1307432"/>
              <a:ext cx="4552160" cy="376989"/>
            </a:xfrm>
            <a:prstGeom prst="roundRect">
              <a:avLst>
                <a:gd name="adj" fmla="val 5000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cs typeface="微软雅黑" panose="020B0503020204020204" charset="-122"/>
                </a:rPr>
                <a:t>Issue 问题</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44769" y="1307432"/>
              <a:ext cx="309880" cy="368300"/>
            </a:xfrm>
            <a:prstGeom prst="rect">
              <a:avLst/>
            </a:prstGeom>
          </p:spPr>
          <p:txBody>
            <a:bodyPr wrap="square">
              <a:spAutoFit/>
            </a:bodyPr>
            <a:lstStyle/>
            <a:p>
              <a:endParaRPr lang="zh-CN" altLang="en-US" dirty="0">
                <a:solidFill>
                  <a:schemeClr val="bg1"/>
                </a:solidFill>
                <a:latin typeface="微软雅黑" panose="020B0503020204020204" charset="-122"/>
                <a:ea typeface="微软雅黑" panose="020B0503020204020204" charset="-122"/>
              </a:endParaRPr>
            </a:p>
          </p:txBody>
        </p:sp>
      </p:gr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49269" r="12103" b="51556"/>
          <a:stretch>
            <a:fillRect/>
          </a:stretch>
        </p:blipFill>
        <p:spPr>
          <a:xfrm>
            <a:off x="7850505" y="1239520"/>
            <a:ext cx="3794125" cy="4758055"/>
          </a:xfrm>
          <a:prstGeom prst="rect">
            <a:avLst/>
          </a:prstGeom>
        </p:spPr>
      </p:pic>
      <p:sp>
        <p:nvSpPr>
          <p:cNvPr id="7" name="文本框 6"/>
          <p:cNvSpPr txBox="1"/>
          <p:nvPr/>
        </p:nvSpPr>
        <p:spPr>
          <a:xfrm>
            <a:off x="737235" y="1885950"/>
            <a:ext cx="6570980" cy="2553335"/>
          </a:xfrm>
          <a:prstGeom prst="rect">
            <a:avLst/>
          </a:prstGeom>
          <a:noFill/>
        </p:spPr>
        <p:txBody>
          <a:bodyPr wrap="square" rtlCol="0" anchor="t">
            <a:spAutoFit/>
          </a:bodyPr>
          <a:lstStyle/>
          <a:p>
            <a:endParaRPr lang="zh-CN" altLang="en-US" sz="1600">
              <a:latin typeface="微软雅黑" panose="020B0503020204020204" charset="-122"/>
              <a:ea typeface="微软雅黑" panose="020B0503020204020204" charset="-122"/>
              <a:cs typeface="微软雅黑" panose="020B0503020204020204" charset="-122"/>
            </a:endParaRPr>
          </a:p>
          <a:p>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步骤三：怎么办？</a:t>
            </a:r>
            <a:endParaRPr lang="zh-CN" altLang="en-US" sz="1600" b="1">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    想象一下，如果是你的下属在抛出问题之后就没了下文，你会怎么想？肯定第一念头是，要你干啥；所以一定是让领导做选择题，而不是做问答题。在找到根因之后，可对应的给出相应的解决办法，如果有多种解决方案可以将相对可行度较高的两三种方式都呈现出来。</a:t>
            </a:r>
            <a:endParaRPr lang="zh-CN" altLang="en-US" sz="1600" b="1">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sz="1600" b="1">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sz="1600" b="1">
                <a:solidFill>
                  <a:schemeClr val="accent5"/>
                </a:solidFill>
                <a:latin typeface="微软雅黑" panose="020B0503020204020204" charset="-122"/>
                <a:ea typeface="微软雅黑" panose="020B0503020204020204" charset="-122"/>
                <a:cs typeface="微软雅黑" panose="020B0503020204020204" charset="-122"/>
              </a:rPr>
              <a:t>步骤四：好不好？</a:t>
            </a:r>
            <a:endParaRPr lang="zh-CN" altLang="en-US" sz="1600" b="1">
              <a:solidFill>
                <a:schemeClr val="accent5"/>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tx1"/>
                </a:solidFill>
                <a:latin typeface="微软雅黑" panose="020B0503020204020204" charset="-122"/>
                <a:ea typeface="微软雅黑" panose="020B0503020204020204" charset="-122"/>
                <a:cs typeface="微软雅黑" panose="020B0503020204020204" charset="-122"/>
              </a:rPr>
              <a:t>    在抛出解决方案之后，再阐述一下解决方案的优势和劣势，可供领导决策。</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a:t>
            </a:r>
            <a:r>
              <a:rPr lang="zh-CN" altLang="en-US">
                <a:solidFill>
                  <a:schemeClr val="bg1">
                    <a:lumMod val="50000"/>
                  </a:schemeClr>
                </a:solidFill>
                <a:sym typeface="+mn-ea"/>
              </a:rPr>
              <a:t>原则</a:t>
            </a:r>
            <a:endParaRPr lang="zh-CN" altLang="en-US">
              <a:solidFill>
                <a:schemeClr val="bg1">
                  <a:lumMod val="50000"/>
                </a:schemeClr>
              </a:solidFill>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工作汇报应用</a:t>
            </a:r>
            <a:endParaRPr lang="zh-CN" altLang="en-US"/>
          </a:p>
        </p:txBody>
      </p:sp>
      <p:grpSp>
        <p:nvGrpSpPr>
          <p:cNvPr id="6" name="组合 5"/>
          <p:cNvGrpSpPr/>
          <p:nvPr/>
        </p:nvGrpSpPr>
        <p:grpSpPr>
          <a:xfrm>
            <a:off x="737235" y="1413510"/>
            <a:ext cx="7198995" cy="368935"/>
            <a:chOff x="1038514" y="1307432"/>
            <a:chExt cx="8119110" cy="368935"/>
          </a:xfrm>
        </p:grpSpPr>
        <p:sp>
          <p:nvSpPr>
            <p:cNvPr id="5" name="矩形: 圆角 4"/>
            <p:cNvSpPr/>
            <p:nvPr/>
          </p:nvSpPr>
          <p:spPr>
            <a:xfrm>
              <a:off x="1038514" y="1307432"/>
              <a:ext cx="8119110" cy="368935"/>
            </a:xfrm>
            <a:prstGeom prst="roundRect">
              <a:avLst>
                <a:gd name="adj" fmla="val 50000"/>
              </a:avLst>
            </a:prstGeom>
            <a:solidFill>
              <a:srgbClr val="DE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latin typeface="微软雅黑" panose="020B0503020204020204" charset="-122"/>
                  <a:ea typeface="微软雅黑" panose="020B0503020204020204" charset="-122"/>
                  <a:cs typeface="微软雅黑" panose="020B0503020204020204" charset="-122"/>
                </a:rPr>
                <a:t>（Recommendation）  / P（Plan）：方案建议 / 下一步工作计划</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44769" y="1307432"/>
              <a:ext cx="309880" cy="368300"/>
            </a:xfrm>
            <a:prstGeom prst="rect">
              <a:avLst/>
            </a:prstGeom>
          </p:spPr>
          <p:txBody>
            <a:bodyPr wrap="square">
              <a:spAutoFit/>
            </a:bodyPr>
            <a:lstStyle/>
            <a:p>
              <a:endParaRPr lang="zh-CN" altLang="en-US" dirty="0">
                <a:solidFill>
                  <a:schemeClr val="bg1"/>
                </a:solidFill>
                <a:latin typeface="微软雅黑" panose="020B0503020204020204" charset="-122"/>
                <a:ea typeface="微软雅黑" panose="020B0503020204020204" charset="-122"/>
              </a:endParaRPr>
            </a:p>
          </p:txBody>
        </p:sp>
      </p:grpSp>
      <p:sp>
        <p:nvSpPr>
          <p:cNvPr id="4" name="文本框 3"/>
          <p:cNvSpPr txBox="1"/>
          <p:nvPr/>
        </p:nvSpPr>
        <p:spPr>
          <a:xfrm>
            <a:off x="751840" y="2203450"/>
            <a:ext cx="6569710" cy="3692525"/>
          </a:xfrm>
          <a:prstGeom prst="rect">
            <a:avLst/>
          </a:prstGeom>
          <a:noFill/>
        </p:spPr>
        <p:txBody>
          <a:bodyPr wrap="square" rtlCol="0" anchor="t">
            <a:spAutoFit/>
          </a:bodyPr>
          <a:lstStyle/>
          <a:p>
            <a:r>
              <a:rPr lang="en-US" altLang="zh-CN">
                <a:latin typeface="微软雅黑" panose="020B0503020204020204" charset="-122"/>
                <a:ea typeface="微软雅黑" panose="020B0503020204020204" charset="-122"/>
                <a:cs typeface="微软雅黑" panose="020B0503020204020204" charset="-122"/>
              </a:rPr>
              <a:t>   </a:t>
            </a:r>
            <a:r>
              <a:rPr lang="en-US" altLang="zh-CN">
                <a:solidFill>
                  <a:schemeClr val="accent2"/>
                </a:solidFill>
                <a:latin typeface="微软雅黑" panose="020B0503020204020204" charset="-122"/>
                <a:ea typeface="微软雅黑" panose="020B0503020204020204" charset="-122"/>
                <a:cs typeface="微软雅黑" panose="020B0503020204020204" charset="-122"/>
              </a:rPr>
              <a:t> </a:t>
            </a:r>
            <a:r>
              <a:rPr lang="zh-CN" altLang="en-US">
                <a:solidFill>
                  <a:schemeClr val="accent2"/>
                </a:solidFill>
                <a:latin typeface="微软雅黑" panose="020B0503020204020204" charset="-122"/>
                <a:ea typeface="微软雅黑" panose="020B0503020204020204" charset="-122"/>
                <a:cs typeface="微软雅黑" panose="020B0503020204020204" charset="-122"/>
              </a:rPr>
              <a:t>在最后可再简要概述一下</a:t>
            </a:r>
            <a:r>
              <a:rPr lang="en-US" altLang="zh-CN">
                <a:solidFill>
                  <a:schemeClr val="accent2"/>
                </a:solidFill>
                <a:latin typeface="微软雅黑" panose="020B0503020204020204" charset="-122"/>
                <a:ea typeface="微软雅黑" panose="020B0503020204020204" charset="-122"/>
                <a:cs typeface="微软雅黑" panose="020B0503020204020204" charset="-122"/>
              </a:rPr>
              <a:t>:</a:t>
            </a:r>
            <a:r>
              <a:rPr lang="zh-CN" altLang="en-US">
                <a:solidFill>
                  <a:schemeClr val="accent2"/>
                </a:solidFill>
                <a:latin typeface="微软雅黑" panose="020B0503020204020204" charset="-122"/>
                <a:ea typeface="微软雅黑" panose="020B0503020204020204" charset="-122"/>
                <a:cs typeface="微软雅黑" panose="020B0503020204020204" charset="-122"/>
              </a:rPr>
              <a:t>下一步的工作计划，准备做什么、怎么做、需要哪些资源和支持。</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在这一部分有一个</a:t>
            </a:r>
            <a:r>
              <a:rPr lang="zh-CN" altLang="en-US">
                <a:solidFill>
                  <a:schemeClr val="accent5"/>
                </a:solidFill>
                <a:latin typeface="微软雅黑" panose="020B0503020204020204" charset="-122"/>
                <a:ea typeface="微软雅黑" panose="020B0503020204020204" charset="-122"/>
                <a:cs typeface="微软雅黑" panose="020B0503020204020204" charset="-122"/>
              </a:rPr>
              <a:t>小技巧</a:t>
            </a:r>
            <a:r>
              <a:rPr lang="zh-CN" altLang="en-US">
                <a:latin typeface="微软雅黑" panose="020B0503020204020204" charset="-122"/>
                <a:ea typeface="微软雅黑" panose="020B0503020204020204" charset="-122"/>
                <a:cs typeface="微软雅黑" panose="020B0503020204020204" charset="-122"/>
              </a:rPr>
              <a:t>：就是介绍要做什么的时候，如果是非常琐碎的小事，建议先说是存在什么样的问题，然后再说做什么事情，最后说做这个事情可能带来的好处。</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a:t>
            </a:r>
            <a:r>
              <a:rPr lang="zh-CN" altLang="en-US">
                <a:solidFill>
                  <a:schemeClr val="accent5"/>
                </a:solidFill>
                <a:latin typeface="微软雅黑" panose="020B0503020204020204" charset="-122"/>
                <a:ea typeface="微软雅黑" panose="020B0503020204020204" charset="-122"/>
                <a:cs typeface="微软雅黑" panose="020B0503020204020204" charset="-122"/>
              </a:rPr>
              <a:t> 举例：</a:t>
            </a:r>
            <a:r>
              <a:rPr lang="zh-CN" altLang="en-US">
                <a:latin typeface="微软雅黑" panose="020B0503020204020204" charset="-122"/>
                <a:ea typeface="微软雅黑" panose="020B0503020204020204" charset="-122"/>
                <a:cs typeface="微软雅黑" panose="020B0503020204020204" charset="-122"/>
              </a:rPr>
              <a:t>你准备买一些盆栽，如果直接说我准备买一些盆菜这样显得没有价值也没有含金量；套用小技巧修改一下：“因为办公室环境比较压抑，影响员工的工作心情和效率，所以准备买一些盆栽装饰一下办公室，给大家一个更温馨的办公环境，缓解下工作压力。”</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这样不仅说明了为什么要做这件事情，同时也展现了对工作的用心程度和这个事情为公司带来的价值。</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289838" y="1328961"/>
            <a:ext cx="2506498" cy="4200078"/>
          </a:xfrm>
          <a:prstGeom prst="rect">
            <a:avLst/>
          </a:prstGeom>
        </p:spPr>
      </p:pic>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a:t>
            </a:r>
            <a:r>
              <a:rPr lang="zh-CN" altLang="en-US">
                <a:solidFill>
                  <a:schemeClr val="bg1">
                    <a:lumMod val="50000"/>
                  </a:schemeClr>
                </a:solidFill>
                <a:sym typeface="+mn-ea"/>
              </a:rPr>
              <a:t>原则</a:t>
            </a:r>
            <a:endParaRPr lang="zh-CN" altLang="en-US">
              <a:solidFill>
                <a:schemeClr val="bg1">
                  <a:lumMod val="50000"/>
                </a:schemeClr>
              </a:solidFill>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841375" y="1231265"/>
            <a:ext cx="773366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a:lstStyle>
          <a:p>
            <a:r>
              <a:rPr lang="en-US" altLang="zh-CN" b="1">
                <a:solidFill>
                  <a:schemeClr val="accent5"/>
                </a:solidFill>
                <a:latin typeface="微软雅黑" panose="020B0503020204020204" charset="-122"/>
                <a:ea typeface="微软雅黑" panose="020B0503020204020204" charset="-122"/>
                <a:sym typeface="微软雅黑" panose="020B0503020204020204" charset="-122"/>
              </a:rPr>
              <a:t>OSIR/P </a:t>
            </a:r>
            <a:r>
              <a:rPr lang="zh-CN" altLang="en-US" b="1">
                <a:solidFill>
                  <a:schemeClr val="accent5"/>
                </a:solidFill>
                <a:latin typeface="微软雅黑" panose="020B0503020204020204" charset="-122"/>
                <a:ea typeface="微软雅黑" panose="020B0503020204020204" charset="-122"/>
                <a:sym typeface="微软雅黑" panose="020B0503020204020204" charset="-122"/>
              </a:rPr>
              <a:t>扩展</a:t>
            </a:r>
            <a:r>
              <a:rPr lang="zh-CN" altLang="en-US" b="1">
                <a:solidFill>
                  <a:schemeClr val="accent5"/>
                </a:solidFill>
                <a:latin typeface="微软雅黑" panose="020B0503020204020204" charset="-122"/>
                <a:ea typeface="微软雅黑" panose="020B0503020204020204" charset="-122"/>
                <a:sym typeface="微软雅黑" panose="020B0503020204020204" charset="-122"/>
              </a:rPr>
              <a:t>：</a:t>
            </a:r>
            <a:r>
              <a:rPr lang="zh-CN" b="1">
                <a:solidFill>
                  <a:schemeClr val="accent5"/>
                </a:solidFill>
                <a:latin typeface="微软雅黑" panose="020B0503020204020204" charset="-122"/>
                <a:ea typeface="微软雅黑" panose="020B0503020204020204" charset="-122"/>
                <a:sym typeface="微软雅黑" panose="020B0503020204020204" charset="-122"/>
              </a:rPr>
              <a:t>复盘方法论</a:t>
            </a:r>
            <a:endParaRPr lang="zh-CN" b="1">
              <a:solidFill>
                <a:schemeClr val="accent5"/>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699135" y="3307715"/>
            <a:ext cx="9949815" cy="1630045"/>
          </a:xfrm>
          <a:prstGeom prst="rect">
            <a:avLst/>
          </a:prstGeom>
          <a:noFill/>
        </p:spPr>
        <p:txBody>
          <a:bodyPr wrap="square" rtlCol="0" anchor="t">
            <a:spAutoFit/>
          </a:bodyPr>
          <a:p>
            <a:r>
              <a:rPr lang="zh-CN" altLang="en-US" sz="2000">
                <a:latin typeface="等线" panose="02010600030101010101" charset="-122"/>
                <a:ea typeface="等线" panose="02010600030101010101" charset="-122"/>
                <a:cs typeface="等线" panose="02010600030101010101" charset="-122"/>
                <a:sym typeface="+mn-ea"/>
              </a:rPr>
              <a:t>“复盘“的来源： 早期多用于围棋圈内，基本意思为了提高水平，下完一盘棋，无论输赢，重新一步一步走一遍，看看哪一步走的好，哪一步走的不好。</a:t>
            </a:r>
            <a:endParaRPr lang="zh-CN" altLang="en-US" sz="2000">
              <a:latin typeface="等线" panose="02010600030101010101" charset="-122"/>
              <a:ea typeface="等线" panose="02010600030101010101" charset="-122"/>
              <a:cs typeface="等线" panose="02010600030101010101" charset="-122"/>
              <a:sym typeface="+mn-ea"/>
            </a:endParaRPr>
          </a:p>
          <a:p>
            <a:endParaRPr lang="zh-CN" altLang="en-US" sz="2000">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通过</a:t>
            </a:r>
            <a:r>
              <a:rPr lang="en-US" altLang="zh-CN" sz="2000">
                <a:latin typeface="等线" panose="02010600030101010101" charset="-122"/>
                <a:ea typeface="等线" panose="02010600030101010101" charset="-122"/>
                <a:cs typeface="等线" panose="02010600030101010101" charset="-122"/>
              </a:rPr>
              <a:t>OSIR/P</a:t>
            </a:r>
            <a:r>
              <a:rPr lang="zh-CN" altLang="en-US" sz="2000">
                <a:latin typeface="等线" panose="02010600030101010101" charset="-122"/>
                <a:ea typeface="等线" panose="02010600030101010101" charset="-122"/>
                <a:cs typeface="等线" panose="02010600030101010101" charset="-122"/>
              </a:rPr>
              <a:t>的方法论，能够良好的掌控一个复盘工作，再结合其他的一些方法论体系，能够有效的进行复盘的工作。</a:t>
            </a:r>
            <a:endParaRPr lang="zh-CN" altLang="en-US" sz="2000">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复盘的意义，为什么要复盘</a:t>
            </a:r>
            <a:r>
              <a:rPr lang="en-US" altLang="zh-CN">
                <a:sym typeface="+mn-ea"/>
              </a:rPr>
              <a:t> </a:t>
            </a:r>
            <a:r>
              <a:rPr lang="zh-CN" altLang="en-US">
                <a:sym typeface="+mn-ea"/>
              </a:rPr>
              <a:t>（</a:t>
            </a:r>
            <a:r>
              <a:rPr lang="en-US" altLang="zh-CN">
                <a:sym typeface="+mn-ea"/>
              </a:rPr>
              <a:t>Why</a:t>
            </a:r>
            <a:r>
              <a:rPr lang="zh-CN" altLang="en-US">
                <a:sym typeface="+mn-ea"/>
              </a:rPr>
              <a:t>）</a:t>
            </a:r>
            <a:endParaRPr lang="zh-CN" altLang="en-US">
              <a:sym typeface="+mn-ea"/>
            </a:endParaRPr>
          </a:p>
        </p:txBody>
      </p:sp>
      <p:sp>
        <p:nvSpPr>
          <p:cNvPr id="4" name="文本框 3"/>
          <p:cNvSpPr txBox="1"/>
          <p:nvPr/>
        </p:nvSpPr>
        <p:spPr>
          <a:xfrm>
            <a:off x="751840" y="1704975"/>
            <a:ext cx="10587990" cy="1783715"/>
          </a:xfrm>
          <a:prstGeom prst="rect">
            <a:avLst/>
          </a:prstGeom>
          <a:noFill/>
        </p:spPr>
        <p:txBody>
          <a:bodyPr wrap="square" rtlCol="0" anchor="t">
            <a:spAutoFit/>
          </a:bodyPr>
          <a:lstStyle/>
          <a:p>
            <a:pPr>
              <a:lnSpc>
                <a:spcPct val="110000"/>
              </a:lnSpc>
            </a:pP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复盘的目的：（</a:t>
            </a:r>
            <a:r>
              <a:rPr lang="en-US" altLang="zh-CN" sz="2000" b="1">
                <a:solidFill>
                  <a:schemeClr val="accent5"/>
                </a:solidFill>
                <a:latin typeface="等线" panose="02010600030101010101" charset="-122"/>
                <a:ea typeface="等线" panose="02010600030101010101" charset="-122"/>
                <a:cs typeface="等线" panose="02010600030101010101" charset="-122"/>
                <a:sym typeface="+mn-ea"/>
              </a:rPr>
              <a:t>Why</a:t>
            </a: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a:t>
            </a:r>
            <a:endParaRPr lang="zh-CN" altLang="en-US" sz="2000" b="1">
              <a:solidFill>
                <a:schemeClr val="accent5"/>
              </a:solidFill>
              <a:latin typeface="等线" panose="02010600030101010101" charset="-122"/>
              <a:ea typeface="等线" panose="02010600030101010101" charset="-122"/>
              <a:cs typeface="等线" panose="02010600030101010101" charset="-122"/>
              <a:sym typeface="+mn-ea"/>
            </a:endParaRPr>
          </a:p>
          <a:p>
            <a:pPr marL="342900" indent="-342900">
              <a:lnSpc>
                <a:spcPct val="110000"/>
              </a:lnSpc>
              <a:buFont typeface="Arial" panose="020B0604020202020204" pitchFamily="34" charset="0"/>
              <a:buChar char="•"/>
            </a:pPr>
            <a:r>
              <a:rPr lang="zh-CN" altLang="en-US" sz="2000">
                <a:latin typeface="等线" panose="02010600030101010101" charset="-122"/>
                <a:ea typeface="等线" panose="02010600030101010101" charset="-122"/>
                <a:cs typeface="等线" panose="02010600030101010101" charset="-122"/>
                <a:sym typeface="+mn-ea"/>
              </a:rPr>
              <a:t>目的一：总结成功的规律</a:t>
            </a:r>
            <a:endParaRPr lang="zh-CN" altLang="en-US" sz="2000">
              <a:latin typeface="等线" panose="02010600030101010101" charset="-122"/>
              <a:ea typeface="等线" panose="02010600030101010101" charset="-122"/>
              <a:cs typeface="等线" panose="02010600030101010101" charset="-122"/>
              <a:sym typeface="+mn-ea"/>
            </a:endParaRPr>
          </a:p>
          <a:p>
            <a:pPr marL="342900" indent="-342900">
              <a:lnSpc>
                <a:spcPct val="110000"/>
              </a:lnSpc>
              <a:buFont typeface="Arial" panose="020B0604020202020204" pitchFamily="34" charset="0"/>
              <a:buChar char="•"/>
            </a:pPr>
            <a:r>
              <a:rPr lang="zh-CN" altLang="en-US" sz="2000">
                <a:latin typeface="等线" panose="02010600030101010101" charset="-122"/>
                <a:ea typeface="等线" panose="02010600030101010101" charset="-122"/>
                <a:cs typeface="等线" panose="02010600030101010101" charset="-122"/>
                <a:sym typeface="+mn-ea"/>
              </a:rPr>
              <a:t>目的二：改变失败的教训</a:t>
            </a:r>
            <a:endParaRPr lang="zh-CN" altLang="en-US" sz="2000">
              <a:latin typeface="等线" panose="02010600030101010101" charset="-122"/>
              <a:ea typeface="等线" panose="02010600030101010101" charset="-122"/>
              <a:cs typeface="等线" panose="02010600030101010101" charset="-122"/>
              <a:sym typeface="+mn-ea"/>
            </a:endParaRPr>
          </a:p>
          <a:p>
            <a:pPr marL="342900" indent="-342900">
              <a:lnSpc>
                <a:spcPct val="110000"/>
              </a:lnSpc>
              <a:buFont typeface="Arial" panose="020B0604020202020204" pitchFamily="34" charset="0"/>
              <a:buChar char="•"/>
            </a:pPr>
            <a:r>
              <a:rPr lang="zh-CN" altLang="en-US" sz="2000">
                <a:latin typeface="等线" panose="02010600030101010101" charset="-122"/>
                <a:ea typeface="等线" panose="02010600030101010101" charset="-122"/>
                <a:cs typeface="等线" panose="02010600030101010101" charset="-122"/>
                <a:sym typeface="+mn-ea"/>
              </a:rPr>
              <a:t>是两个目的；不只是负面找问题，问题，这个理解是偏颇的；跟我们</a:t>
            </a:r>
            <a:r>
              <a:rPr lang="en-US" altLang="zh-CN" sz="2000">
                <a:latin typeface="等线" panose="02010600030101010101" charset="-122"/>
                <a:ea typeface="等线" panose="02010600030101010101" charset="-122"/>
                <a:cs typeface="等线" panose="02010600030101010101" charset="-122"/>
                <a:sym typeface="+mn-ea"/>
              </a:rPr>
              <a:t>Case Study</a:t>
            </a:r>
            <a:r>
              <a:rPr lang="zh-CN" altLang="en-US" sz="2000">
                <a:latin typeface="等线" panose="02010600030101010101" charset="-122"/>
                <a:ea typeface="等线" panose="02010600030101010101" charset="-122"/>
                <a:cs typeface="等线" panose="02010600030101010101" charset="-122"/>
                <a:sym typeface="+mn-ea"/>
              </a:rPr>
              <a:t>也是不同的，复盘会更宏观。</a:t>
            </a:r>
            <a:endParaRPr lang="zh-CN" altLang="en-US" sz="2000">
              <a:latin typeface="等线" panose="02010600030101010101" charset="-122"/>
              <a:ea typeface="等线" panose="02010600030101010101" charset="-122"/>
              <a:cs typeface="等线" panose="02010600030101010101" charset="-122"/>
            </a:endParaRPr>
          </a:p>
        </p:txBody>
      </p:sp>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 </a:t>
            </a:r>
            <a:r>
              <a:rPr lang="zh-CN" altLang="en-US">
                <a:solidFill>
                  <a:schemeClr val="bg1">
                    <a:lumMod val="50000"/>
                  </a:schemeClr>
                </a:solidFill>
                <a:sym typeface="+mn-ea"/>
              </a:rPr>
              <a:t>扩展应用</a:t>
            </a:r>
            <a:r>
              <a:rPr lang="en-US" altLang="zh-CN">
                <a:solidFill>
                  <a:schemeClr val="bg1">
                    <a:lumMod val="50000"/>
                  </a:schemeClr>
                </a:solidFill>
                <a:sym typeface="+mn-ea"/>
              </a:rPr>
              <a:t> - </a:t>
            </a:r>
            <a:r>
              <a:rPr lang="zh-CN" altLang="en-US">
                <a:solidFill>
                  <a:schemeClr val="bg1">
                    <a:lumMod val="50000"/>
                  </a:schemeClr>
                </a:solidFill>
                <a:sym typeface="+mn-ea"/>
              </a:rPr>
              <a:t>复</a:t>
            </a:r>
            <a:r>
              <a:rPr lang="zh-CN">
                <a:solidFill>
                  <a:schemeClr val="bg1">
                    <a:lumMod val="50000"/>
                  </a:schemeClr>
                </a:solidFill>
                <a:sym typeface="+mn-ea"/>
              </a:rPr>
              <a:t>盘方法论</a:t>
            </a:r>
            <a:endParaRPr lang="zh-CN">
              <a:solidFill>
                <a:schemeClr val="bg1">
                  <a:lumMod val="50000"/>
                </a:schemeClr>
              </a:solidFill>
              <a:sym typeface="+mn-ea"/>
            </a:endParaRPr>
          </a:p>
        </p:txBody>
      </p:sp>
      <p:sp>
        <p:nvSpPr>
          <p:cNvPr id="9" name="文本框 8"/>
          <p:cNvSpPr txBox="1"/>
          <p:nvPr/>
        </p:nvSpPr>
        <p:spPr>
          <a:xfrm>
            <a:off x="751840" y="3816350"/>
            <a:ext cx="10249535" cy="1537970"/>
          </a:xfrm>
          <a:prstGeom prst="rect">
            <a:avLst/>
          </a:prstGeom>
          <a:noFill/>
        </p:spPr>
        <p:txBody>
          <a:bodyPr wrap="square" rtlCol="0" anchor="t">
            <a:spAutoFit/>
          </a:bodyPr>
          <a:p>
            <a:pPr algn="l">
              <a:lnSpc>
                <a:spcPct val="110000"/>
              </a:lnSpc>
              <a:buClrTx/>
              <a:buSzTx/>
              <a:buFontTx/>
            </a:pP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工作(项目)成长进步过程：</a:t>
            </a:r>
            <a:endParaRPr lang="zh-CN" altLang="en-US" sz="2000" b="1">
              <a:solidFill>
                <a:schemeClr val="accent5"/>
              </a:solidFill>
              <a:latin typeface="等线" panose="02010600030101010101" charset="-122"/>
              <a:ea typeface="等线" panose="02010600030101010101" charset="-122"/>
              <a:cs typeface="等线" panose="02010600030101010101" charset="-122"/>
              <a:sym typeface="+mn-ea"/>
            </a:endParaRPr>
          </a:p>
          <a:p>
            <a:pPr marL="342900" indent="-342900">
              <a:lnSpc>
                <a:spcPct val="120000"/>
              </a:lnSpc>
              <a:buFont typeface="Arial" panose="020B0604020202020204" pitchFamily="34" charset="0"/>
              <a:buChar char="•"/>
            </a:pPr>
            <a:r>
              <a:rPr lang="zh-CN" altLang="en-US" sz="2000">
                <a:solidFill>
                  <a:schemeClr val="accent2"/>
                </a:solidFill>
                <a:latin typeface="等线" panose="02010600030101010101" charset="-122"/>
                <a:ea typeface="等线" panose="02010600030101010101" charset="-122"/>
                <a:cs typeface="等线" panose="02010600030101010101" charset="-122"/>
                <a:sym typeface="+mn-ea"/>
              </a:rPr>
              <a:t>蒙着打</a:t>
            </a:r>
            <a:r>
              <a:rPr lang="zh-CN" altLang="en-US" sz="2000">
                <a:latin typeface="等线" panose="02010600030101010101" charset="-122"/>
                <a:ea typeface="等线" panose="02010600030101010101" charset="-122"/>
                <a:cs typeface="等线" panose="02010600030101010101" charset="-122"/>
                <a:sym typeface="+mn-ea"/>
              </a:rPr>
              <a:t>（失败教训复盘）</a:t>
            </a:r>
            <a:endParaRPr lang="zh-CN" altLang="en-US" sz="2000">
              <a:latin typeface="等线" panose="02010600030101010101" charset="-122"/>
              <a:ea typeface="等线" panose="02010600030101010101" charset="-122"/>
              <a:cs typeface="等线" panose="02010600030101010101" charset="-122"/>
              <a:sym typeface="+mn-ea"/>
            </a:endParaRPr>
          </a:p>
          <a:p>
            <a:pPr marL="342900" indent="-342900">
              <a:lnSpc>
                <a:spcPct val="120000"/>
              </a:lnSpc>
              <a:buFont typeface="Arial" panose="020B0604020202020204" pitchFamily="34" charset="0"/>
              <a:buChar char="•"/>
            </a:pPr>
            <a:r>
              <a:rPr lang="zh-CN" altLang="en-US" sz="2000">
                <a:solidFill>
                  <a:schemeClr val="accent2"/>
                </a:solidFill>
                <a:latin typeface="等线" panose="02010600030101010101" charset="-122"/>
                <a:ea typeface="等线" panose="02010600030101010101" charset="-122"/>
                <a:cs typeface="等线" panose="02010600030101010101" charset="-122"/>
                <a:sym typeface="+mn-ea"/>
              </a:rPr>
              <a:t>摸着打</a:t>
            </a:r>
            <a:r>
              <a:rPr lang="zh-CN" altLang="en-US" sz="2000">
                <a:latin typeface="等线" panose="02010600030101010101" charset="-122"/>
                <a:ea typeface="等线" panose="02010600030101010101" charset="-122"/>
                <a:cs typeface="等线" panose="02010600030101010101" charset="-122"/>
                <a:sym typeface="+mn-ea"/>
              </a:rPr>
              <a:t>（</a:t>
            </a:r>
            <a:r>
              <a:rPr lang="en-US" altLang="zh-CN" sz="2000">
                <a:latin typeface="等线" panose="02010600030101010101" charset="-122"/>
                <a:ea typeface="等线" panose="02010600030101010101" charset="-122"/>
                <a:cs typeface="等线" panose="02010600030101010101" charset="-122"/>
                <a:sym typeface="+mn-ea"/>
              </a:rPr>
              <a:t>BadCase</a:t>
            </a:r>
            <a:r>
              <a:rPr lang="zh-CN" altLang="en-US" sz="2000">
                <a:latin typeface="等线" panose="02010600030101010101" charset="-122"/>
                <a:ea typeface="等线" panose="02010600030101010101" charset="-122"/>
                <a:cs typeface="等线" panose="02010600030101010101" charset="-122"/>
                <a:sym typeface="+mn-ea"/>
              </a:rPr>
              <a:t>复盘）</a:t>
            </a:r>
            <a:endParaRPr lang="zh-CN" altLang="en-US" sz="2000">
              <a:latin typeface="等线" panose="02010600030101010101" charset="-122"/>
              <a:ea typeface="等线" panose="02010600030101010101" charset="-122"/>
              <a:cs typeface="等线" panose="02010600030101010101" charset="-122"/>
              <a:sym typeface="+mn-ea"/>
            </a:endParaRPr>
          </a:p>
          <a:p>
            <a:pPr marL="342900" indent="-342900">
              <a:lnSpc>
                <a:spcPct val="120000"/>
              </a:lnSpc>
              <a:buFont typeface="Arial" panose="020B0604020202020204" pitchFamily="34" charset="0"/>
              <a:buChar char="•"/>
            </a:pPr>
            <a:r>
              <a:rPr lang="zh-CN" altLang="en-US" sz="2000">
                <a:solidFill>
                  <a:schemeClr val="accent2"/>
                </a:solidFill>
                <a:latin typeface="等线" panose="02010600030101010101" charset="-122"/>
                <a:ea typeface="等线" panose="02010600030101010101" charset="-122"/>
                <a:cs typeface="等线" panose="02010600030101010101" charset="-122"/>
                <a:sym typeface="+mn-ea"/>
              </a:rPr>
              <a:t>瞄着打</a:t>
            </a:r>
            <a:r>
              <a:rPr lang="zh-CN" altLang="en-US" sz="2000">
                <a:latin typeface="等线" panose="02010600030101010101" charset="-122"/>
                <a:ea typeface="等线" panose="02010600030101010101" charset="-122"/>
                <a:cs typeface="等线" panose="02010600030101010101" charset="-122"/>
                <a:sym typeface="+mn-ea"/>
              </a:rPr>
              <a:t>（成功经验复盘）</a:t>
            </a:r>
            <a:endParaRPr lang="zh-CN" altLang="en-US" sz="20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复盘需要做什么？（</a:t>
            </a:r>
            <a:r>
              <a:rPr lang="en-US" altLang="zh-CN">
                <a:sym typeface="+mn-ea"/>
              </a:rPr>
              <a:t>What</a:t>
            </a:r>
            <a:r>
              <a:rPr lang="zh-CN" altLang="en-US">
                <a:sym typeface="+mn-ea"/>
              </a:rPr>
              <a:t>）</a:t>
            </a:r>
            <a:endParaRPr lang="zh-CN" altLang="en-US">
              <a:sym typeface="+mn-ea"/>
            </a:endParaRPr>
          </a:p>
        </p:txBody>
      </p:sp>
      <p:sp>
        <p:nvSpPr>
          <p:cNvPr id="4" name="文本框 3"/>
          <p:cNvSpPr txBox="1"/>
          <p:nvPr/>
        </p:nvSpPr>
        <p:spPr>
          <a:xfrm>
            <a:off x="911225" y="1604645"/>
            <a:ext cx="10587990" cy="3710305"/>
          </a:xfrm>
          <a:prstGeom prst="rect">
            <a:avLst/>
          </a:prstGeom>
          <a:noFill/>
        </p:spPr>
        <p:txBody>
          <a:bodyPr wrap="square" rtlCol="0" anchor="t">
            <a:spAutoFit/>
          </a:bodyPr>
          <a:lstStyle/>
          <a:p>
            <a:endParaRPr lang="zh-CN" altLang="en-US" sz="2400">
              <a:latin typeface="等线" panose="02010600030101010101" charset="-122"/>
              <a:ea typeface="等线" panose="02010600030101010101" charset="-122"/>
            </a:endParaRPr>
          </a:p>
          <a:p>
            <a:pPr>
              <a:lnSpc>
                <a:spcPct val="140000"/>
              </a:lnSpc>
            </a:pPr>
            <a:r>
              <a:rPr lang="zh-CN" altLang="en-US" sz="2400">
                <a:latin typeface="等线" panose="02010600030101010101" charset="-122"/>
                <a:ea typeface="等线" panose="02010600030101010101" charset="-122"/>
                <a:sym typeface="+mn-ea"/>
              </a:rPr>
              <a:t>应用</a:t>
            </a:r>
            <a:r>
              <a:rPr lang="en-US" altLang="zh-CN" sz="2400">
                <a:latin typeface="等线" panose="02010600030101010101" charset="-122"/>
                <a:ea typeface="等线" panose="02010600030101010101" charset="-122"/>
                <a:sym typeface="+mn-ea"/>
              </a:rPr>
              <a:t>OSIR/P</a:t>
            </a:r>
            <a:r>
              <a:rPr lang="zh-CN" altLang="en-US" sz="2400">
                <a:latin typeface="等线" panose="02010600030101010101" charset="-122"/>
                <a:ea typeface="等线" panose="02010600030101010101" charset="-122"/>
                <a:sym typeface="+mn-ea"/>
              </a:rPr>
              <a:t>理论进行</a:t>
            </a:r>
            <a:r>
              <a:rPr lang="en-US" altLang="zh-CN" sz="2400">
                <a:latin typeface="等线" panose="02010600030101010101" charset="-122"/>
                <a:ea typeface="等线" panose="02010600030101010101" charset="-122"/>
                <a:sym typeface="+mn-ea"/>
              </a:rPr>
              <a:t>“</a:t>
            </a:r>
            <a:r>
              <a:rPr lang="zh-CN" altLang="en-US" sz="2400">
                <a:latin typeface="等线" panose="02010600030101010101" charset="-122"/>
                <a:ea typeface="等线" panose="02010600030101010101" charset="-122"/>
                <a:sym typeface="+mn-ea"/>
              </a:rPr>
              <a:t>复盘</a:t>
            </a:r>
            <a:r>
              <a:rPr lang="en-US" altLang="zh-CN" sz="2400">
                <a:latin typeface="等线" panose="02010600030101010101" charset="-122"/>
                <a:ea typeface="等线" panose="02010600030101010101" charset="-122"/>
                <a:sym typeface="+mn-ea"/>
              </a:rPr>
              <a:t>”</a:t>
            </a:r>
            <a:r>
              <a:rPr lang="zh-CN" altLang="en-US" sz="2400">
                <a:latin typeface="等线" panose="02010600030101010101" charset="-122"/>
                <a:ea typeface="等线" panose="02010600030101010101" charset="-122"/>
                <a:sym typeface="+mn-ea"/>
              </a:rPr>
              <a:t>的步骤：</a:t>
            </a:r>
            <a:endParaRPr lang="zh-CN" altLang="en-US" sz="2400">
              <a:latin typeface="等线" panose="02010600030101010101" charset="-122"/>
              <a:ea typeface="等线" panose="02010600030101010101" charset="-122"/>
              <a:sym typeface="+mn-ea"/>
            </a:endParaRPr>
          </a:p>
          <a:p>
            <a:pPr marL="342900" indent="-342900">
              <a:lnSpc>
                <a:spcPct val="140000"/>
              </a:lnSpc>
              <a:buFont typeface="Arial" panose="020B0604020202020204" pitchFamily="34" charset="0"/>
              <a:buChar char="•"/>
            </a:pPr>
            <a:r>
              <a:rPr lang="en-US" altLang="zh-CN" sz="2400">
                <a:solidFill>
                  <a:schemeClr val="accent2"/>
                </a:solidFill>
                <a:latin typeface="等线" panose="02010600030101010101" charset="-122"/>
                <a:ea typeface="等线" panose="02010600030101010101" charset="-122"/>
                <a:sym typeface="+mn-ea"/>
              </a:rPr>
              <a:t>O</a:t>
            </a:r>
            <a:r>
              <a:rPr lang="zh-CN" altLang="en-US" sz="2400">
                <a:solidFill>
                  <a:schemeClr val="accent2"/>
                </a:solidFill>
                <a:latin typeface="等线" panose="02010600030101010101" charset="-122"/>
                <a:ea typeface="等线" panose="02010600030101010101" charset="-122"/>
                <a:sym typeface="+mn-ea"/>
              </a:rPr>
              <a:t>：</a:t>
            </a:r>
            <a:r>
              <a:rPr lang="en-US" altLang="zh-CN" sz="2400">
                <a:solidFill>
                  <a:schemeClr val="accent2"/>
                </a:solidFill>
                <a:latin typeface="等线" panose="02010600030101010101" charset="-122"/>
                <a:ea typeface="等线" panose="02010600030101010101" charset="-122"/>
                <a:sym typeface="+mn-ea"/>
              </a:rPr>
              <a:t> </a:t>
            </a:r>
            <a:r>
              <a:rPr lang="zh-CN" altLang="en-US" sz="2400">
                <a:solidFill>
                  <a:schemeClr val="accent2"/>
                </a:solidFill>
                <a:latin typeface="等线" panose="02010600030101010101" charset="-122"/>
                <a:ea typeface="等线" panose="02010600030101010101" charset="-122"/>
                <a:sym typeface="+mn-ea"/>
              </a:rPr>
              <a:t>原始目标</a:t>
            </a:r>
            <a:r>
              <a:rPr lang="en-US" altLang="zh-CN" sz="2400">
                <a:latin typeface="等线" panose="02010600030101010101" charset="-122"/>
                <a:ea typeface="等线" panose="02010600030101010101" charset="-122"/>
                <a:sym typeface="+mn-ea"/>
              </a:rPr>
              <a:t> </a:t>
            </a:r>
            <a:r>
              <a:rPr lang="zh-CN" altLang="en-US">
                <a:latin typeface="等线" panose="02010600030101010101" charset="-122"/>
                <a:ea typeface="等线" panose="02010600030101010101" charset="-122"/>
                <a:sym typeface="+mn-ea"/>
              </a:rPr>
              <a:t>（描述原设定目标）</a:t>
            </a:r>
            <a:endParaRPr lang="zh-CN" altLang="en-US">
              <a:latin typeface="等线" panose="02010600030101010101" charset="-122"/>
              <a:ea typeface="等线" panose="02010600030101010101" charset="-122"/>
              <a:sym typeface="+mn-ea"/>
            </a:endParaRPr>
          </a:p>
          <a:p>
            <a:pPr marL="342900" indent="-342900" algn="l">
              <a:buClrTx/>
              <a:buSzTx/>
              <a:buFont typeface="Arial" panose="020B0604020202020204" pitchFamily="34" charset="0"/>
              <a:buChar char="•"/>
            </a:pPr>
            <a:r>
              <a:rPr lang="en-US" altLang="zh-CN" sz="2400">
                <a:solidFill>
                  <a:schemeClr val="accent2"/>
                </a:solidFill>
                <a:latin typeface="等线" panose="02010600030101010101" charset="-122"/>
                <a:ea typeface="等线" panose="02010600030101010101" charset="-122"/>
                <a:sym typeface="+mn-ea"/>
              </a:rPr>
              <a:t>S</a:t>
            </a:r>
            <a:r>
              <a:rPr lang="zh-CN" altLang="en-US" sz="2400">
                <a:solidFill>
                  <a:schemeClr val="accent2"/>
                </a:solidFill>
                <a:latin typeface="等线" panose="02010600030101010101" charset="-122"/>
                <a:ea typeface="等线" panose="02010600030101010101" charset="-122"/>
                <a:sym typeface="+mn-ea"/>
              </a:rPr>
              <a:t>：</a:t>
            </a:r>
            <a:r>
              <a:rPr lang="en-US" altLang="zh-CN" sz="2400">
                <a:solidFill>
                  <a:schemeClr val="accent2"/>
                </a:solidFill>
                <a:latin typeface="等线" panose="02010600030101010101" charset="-122"/>
                <a:ea typeface="等线" panose="02010600030101010101" charset="-122"/>
                <a:sym typeface="+mn-ea"/>
              </a:rPr>
              <a:t>  </a:t>
            </a:r>
            <a:r>
              <a:rPr lang="zh-CN" altLang="en-US" sz="2400">
                <a:solidFill>
                  <a:schemeClr val="accent2"/>
                </a:solidFill>
                <a:latin typeface="等线" panose="02010600030101010101" charset="-122"/>
                <a:ea typeface="等线" panose="02010600030101010101" charset="-122"/>
                <a:sym typeface="+mn-ea"/>
              </a:rPr>
              <a:t>现状陈述</a:t>
            </a:r>
            <a:r>
              <a:rPr lang="zh-CN" altLang="en-US" sz="1800">
                <a:latin typeface="等线" panose="02010600030101010101" charset="-122"/>
                <a:ea typeface="等线" panose="02010600030101010101" charset="-122"/>
                <a:sym typeface="+mn-ea"/>
              </a:rPr>
              <a:t>（现在什么情况了？）</a:t>
            </a:r>
            <a:endParaRPr lang="zh-CN" altLang="en-US" sz="1800">
              <a:latin typeface="等线" panose="02010600030101010101" charset="-122"/>
              <a:ea typeface="等线" panose="02010600030101010101" charset="-122"/>
              <a:sym typeface="+mn-ea"/>
            </a:endParaRPr>
          </a:p>
          <a:p>
            <a:pPr marL="285750" indent="-285750">
              <a:buFont typeface="Arial" panose="020B0604020202020204" pitchFamily="34" charset="0"/>
              <a:buChar char="•"/>
            </a:pPr>
            <a:r>
              <a:rPr lang="en-US" altLang="zh-CN" sz="2400">
                <a:solidFill>
                  <a:schemeClr val="accent2"/>
                </a:solidFill>
                <a:latin typeface="等线" panose="02010600030101010101" charset="-122"/>
                <a:ea typeface="等线" panose="02010600030101010101" charset="-122"/>
                <a:sym typeface="+mn-ea"/>
              </a:rPr>
              <a:t>I</a:t>
            </a:r>
            <a:r>
              <a:rPr lang="zh-CN" altLang="en-US" sz="2400">
                <a:solidFill>
                  <a:schemeClr val="accent2"/>
                </a:solidFill>
                <a:latin typeface="等线" panose="02010600030101010101" charset="-122"/>
                <a:ea typeface="等线" panose="02010600030101010101" charset="-122"/>
                <a:sym typeface="+mn-ea"/>
              </a:rPr>
              <a:t>：</a:t>
            </a:r>
            <a:r>
              <a:rPr lang="en-US" altLang="zh-CN" sz="2400">
                <a:solidFill>
                  <a:schemeClr val="accent2"/>
                </a:solidFill>
                <a:latin typeface="等线" panose="02010600030101010101" charset="-122"/>
                <a:ea typeface="等线" panose="02010600030101010101" charset="-122"/>
                <a:sym typeface="+mn-ea"/>
              </a:rPr>
              <a:t>    </a:t>
            </a:r>
            <a:r>
              <a:rPr lang="zh-CN" altLang="en-US" sz="2400">
                <a:solidFill>
                  <a:schemeClr val="accent2"/>
                </a:solidFill>
                <a:latin typeface="等线" panose="02010600030101010101" charset="-122"/>
                <a:ea typeface="等线" panose="02010600030101010101" charset="-122"/>
                <a:sym typeface="+mn-ea"/>
              </a:rPr>
              <a:t>目标比较</a:t>
            </a:r>
            <a:r>
              <a:rPr lang="zh-CN" altLang="en-US" sz="1800">
                <a:latin typeface="等线" panose="02010600030101010101" charset="-122"/>
                <a:ea typeface="等线" panose="02010600030101010101" charset="-122"/>
                <a:sym typeface="+mn-ea"/>
              </a:rPr>
              <a:t>（我们目标是什么，现状跟目标有什么差距）；</a:t>
            </a:r>
            <a:endParaRPr lang="zh-CN" altLang="en-US" sz="2400">
              <a:latin typeface="等线" panose="02010600030101010101" charset="-122"/>
              <a:ea typeface="等线" panose="02010600030101010101" charset="-122"/>
              <a:sym typeface="+mn-ea"/>
            </a:endParaRPr>
          </a:p>
          <a:p>
            <a:pPr marL="342900" indent="-342900" algn="l">
              <a:buClrTx/>
              <a:buSzTx/>
              <a:buFont typeface="Arial" panose="020B0604020202020204" pitchFamily="34" charset="0"/>
              <a:buChar char="•"/>
            </a:pPr>
            <a:r>
              <a:rPr lang="en-US" altLang="zh-CN" sz="2400">
                <a:solidFill>
                  <a:schemeClr val="accent2"/>
                </a:solidFill>
                <a:latin typeface="等线" panose="02010600030101010101" charset="-122"/>
                <a:ea typeface="等线" panose="02010600030101010101" charset="-122"/>
                <a:sym typeface="+mn-ea"/>
              </a:rPr>
              <a:t>I/R</a:t>
            </a:r>
            <a:r>
              <a:rPr lang="zh-CN" altLang="en-US" sz="2400">
                <a:solidFill>
                  <a:schemeClr val="accent2"/>
                </a:solidFill>
                <a:latin typeface="等线" panose="02010600030101010101" charset="-122"/>
                <a:ea typeface="等线" panose="02010600030101010101" charset="-122"/>
                <a:sym typeface="+mn-ea"/>
              </a:rPr>
              <a:t>：差距分析和根因</a:t>
            </a:r>
            <a:r>
              <a:rPr lang="zh-CN" altLang="en-US" sz="1800">
                <a:latin typeface="等线" panose="02010600030101010101" charset="-122"/>
                <a:ea typeface="等线" panose="02010600030101010101" charset="-122"/>
                <a:sym typeface="+mn-ea"/>
              </a:rPr>
              <a:t>（差距的主要原因是什么）</a:t>
            </a:r>
            <a:endParaRPr lang="zh-CN" altLang="en-US" sz="1800">
              <a:latin typeface="等线" panose="02010600030101010101" charset="-122"/>
              <a:ea typeface="等线" panose="02010600030101010101" charset="-122"/>
              <a:sym typeface="+mn-ea"/>
            </a:endParaRPr>
          </a:p>
          <a:p>
            <a:pPr marL="285750" indent="-285750">
              <a:buFont typeface="Arial" panose="020B0604020202020204" pitchFamily="34" charset="0"/>
              <a:buChar char="•"/>
            </a:pPr>
            <a:r>
              <a:rPr lang="en-US" altLang="zh-CN" sz="2400">
                <a:solidFill>
                  <a:schemeClr val="accent2"/>
                </a:solidFill>
                <a:latin typeface="等线" panose="02010600030101010101" charset="-122"/>
                <a:ea typeface="等线" panose="02010600030101010101" charset="-122"/>
                <a:sym typeface="+mn-ea"/>
              </a:rPr>
              <a:t>R/P</a:t>
            </a:r>
            <a:r>
              <a:rPr lang="zh-CN" altLang="en-US" sz="2400">
                <a:solidFill>
                  <a:schemeClr val="accent2"/>
                </a:solidFill>
                <a:latin typeface="等线" panose="02010600030101010101" charset="-122"/>
                <a:ea typeface="等线" panose="02010600030101010101" charset="-122"/>
                <a:sym typeface="+mn-ea"/>
              </a:rPr>
              <a:t>：针对举措和执行规划</a:t>
            </a:r>
            <a:r>
              <a:rPr lang="zh-CN" altLang="en-US" sz="1800">
                <a:latin typeface="等线" panose="02010600030101010101" charset="-122"/>
                <a:ea typeface="等线" panose="02010600030101010101" charset="-122"/>
                <a:sym typeface="+mn-ea"/>
              </a:rPr>
              <a:t>（</a:t>
            </a:r>
            <a:r>
              <a:rPr lang="zh-CN" altLang="en-US" sz="1800">
                <a:latin typeface="等线" panose="02010600030101010101" charset="-122"/>
                <a:ea typeface="等线" panose="02010600030101010101" charset="-122"/>
                <a:sym typeface="+mn-ea"/>
              </a:rPr>
              <a:t>针对差距后面怎么办，</a:t>
            </a:r>
            <a:r>
              <a:rPr lang="zh-CN" altLang="en-US" sz="1800">
                <a:latin typeface="等线" panose="02010600030101010101" charset="-122"/>
                <a:ea typeface="等线" panose="02010600030101010101" charset="-122"/>
                <a:sym typeface="+mn-ea"/>
              </a:rPr>
              <a:t>说的容易，做好了难）</a:t>
            </a:r>
            <a:endParaRPr lang="zh-CN" altLang="en-US" sz="2400">
              <a:latin typeface="等线" panose="02010600030101010101" charset="-122"/>
              <a:ea typeface="等线" panose="02010600030101010101" charset="-122"/>
              <a:sym typeface="+mn-ea"/>
            </a:endParaRPr>
          </a:p>
          <a:p>
            <a:pPr marL="285750" indent="-285750"/>
            <a:endParaRPr lang="zh-CN" altLang="en-US" sz="2400">
              <a:latin typeface="等线" panose="02010600030101010101" charset="-122"/>
              <a:ea typeface="等线" panose="02010600030101010101" charset="-122"/>
            </a:endParaRPr>
          </a:p>
          <a:p>
            <a:endParaRPr lang="zh-CN" altLang="en-US" sz="2400">
              <a:latin typeface="等线" panose="02010600030101010101" charset="-122"/>
              <a:ea typeface="等线" panose="02010600030101010101" charset="-122"/>
              <a:cs typeface="微软雅黑" panose="020B0503020204020204" charset="-122"/>
            </a:endParaRPr>
          </a:p>
        </p:txBody>
      </p:sp>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 </a:t>
            </a:r>
            <a:r>
              <a:rPr lang="zh-CN" altLang="en-US">
                <a:solidFill>
                  <a:schemeClr val="bg1">
                    <a:lumMod val="50000"/>
                  </a:schemeClr>
                </a:solidFill>
                <a:sym typeface="+mn-ea"/>
              </a:rPr>
              <a:t>扩展</a:t>
            </a:r>
            <a:r>
              <a:rPr lang="zh-CN" altLang="en-US">
                <a:solidFill>
                  <a:schemeClr val="bg1">
                    <a:lumMod val="50000"/>
                  </a:schemeClr>
                </a:solidFill>
                <a:sym typeface="+mn-ea"/>
              </a:rPr>
              <a:t>应用</a:t>
            </a:r>
            <a:r>
              <a:rPr lang="en-US" altLang="zh-CN">
                <a:solidFill>
                  <a:schemeClr val="bg1">
                    <a:lumMod val="50000"/>
                  </a:schemeClr>
                </a:solidFill>
                <a:sym typeface="+mn-ea"/>
              </a:rPr>
              <a:t> - </a:t>
            </a:r>
            <a:r>
              <a:rPr lang="zh-CN">
                <a:solidFill>
                  <a:schemeClr val="bg1">
                    <a:lumMod val="50000"/>
                  </a:schemeClr>
                </a:solidFill>
                <a:sym typeface="+mn-ea"/>
              </a:rPr>
              <a:t>复盘方法论</a:t>
            </a:r>
            <a:endParaRPr lang="zh-CN">
              <a:solidFill>
                <a:schemeClr val="bg1">
                  <a:lumMod val="50000"/>
                </a:schemeClr>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思维测试二</a:t>
            </a:r>
            <a:endParaRPr lang="zh-CN" altLang="en-US"/>
          </a:p>
        </p:txBody>
      </p:sp>
      <p:grpSp>
        <p:nvGrpSpPr>
          <p:cNvPr id="32" name="组合 31"/>
          <p:cNvGrpSpPr/>
          <p:nvPr/>
        </p:nvGrpSpPr>
        <p:grpSpPr>
          <a:xfrm>
            <a:off x="3373318" y="1560195"/>
            <a:ext cx="4862632" cy="4109720"/>
            <a:chOff x="10236" y="2960"/>
            <a:chExt cx="5628" cy="5116"/>
          </a:xfrm>
        </p:grpSpPr>
        <p:grpSp>
          <p:nvGrpSpPr>
            <p:cNvPr id="23" name="组合 22"/>
            <p:cNvGrpSpPr/>
            <p:nvPr/>
          </p:nvGrpSpPr>
          <p:grpSpPr>
            <a:xfrm>
              <a:off x="11143" y="2960"/>
              <a:ext cx="4721" cy="5116"/>
              <a:chOff x="2738" y="4680"/>
              <a:chExt cx="6570" cy="6123"/>
            </a:xfrm>
          </p:grpSpPr>
          <p:pic>
            <p:nvPicPr>
              <p:cNvPr id="3" name="图片 2" descr="2021513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38" y="9300"/>
                <a:ext cx="1440" cy="1440"/>
              </a:xfrm>
              <a:prstGeom prst="rect">
                <a:avLst/>
              </a:prstGeom>
            </p:spPr>
          </p:pic>
          <p:pic>
            <p:nvPicPr>
              <p:cNvPr id="4" name="图片 3" descr="471399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2" y="9363"/>
                <a:ext cx="1440" cy="1440"/>
              </a:xfrm>
              <a:prstGeom prst="rect">
                <a:avLst/>
              </a:prstGeom>
            </p:spPr>
          </p:pic>
          <p:pic>
            <p:nvPicPr>
              <p:cNvPr id="9" name="图片 8" descr="2021514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8" y="9232"/>
                <a:ext cx="1440" cy="1440"/>
              </a:xfrm>
              <a:prstGeom prst="rect">
                <a:avLst/>
              </a:prstGeom>
            </p:spPr>
          </p:pic>
          <p:pic>
            <p:nvPicPr>
              <p:cNvPr id="12" name="图片 11" descr="2021514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4" y="4680"/>
                <a:ext cx="1440" cy="1440"/>
              </a:xfrm>
              <a:prstGeom prst="rect">
                <a:avLst/>
              </a:prstGeom>
            </p:spPr>
          </p:pic>
          <p:pic>
            <p:nvPicPr>
              <p:cNvPr id="13" name="图片 12" descr="2021515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60" y="4680"/>
                <a:ext cx="1440" cy="1440"/>
              </a:xfrm>
              <a:prstGeom prst="rect">
                <a:avLst/>
              </a:prstGeom>
            </p:spPr>
          </p:pic>
          <p:pic>
            <p:nvPicPr>
              <p:cNvPr id="15" name="图片 14" descr="2021512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68" y="4736"/>
                <a:ext cx="1328" cy="1328"/>
              </a:xfrm>
              <a:prstGeom prst="rect">
                <a:avLst/>
              </a:prstGeom>
            </p:spPr>
          </p:pic>
          <p:pic>
            <p:nvPicPr>
              <p:cNvPr id="18" name="图片 17" descr="20147030"/>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60" y="7076"/>
                <a:ext cx="1440" cy="1440"/>
              </a:xfrm>
              <a:prstGeom prst="rect">
                <a:avLst/>
              </a:prstGeom>
            </p:spPr>
          </p:pic>
          <p:pic>
            <p:nvPicPr>
              <p:cNvPr id="20" name="图片 19" descr="20215157"/>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14" y="7076"/>
                <a:ext cx="1440" cy="1440"/>
              </a:xfrm>
              <a:prstGeom prst="rect">
                <a:avLst/>
              </a:prstGeom>
            </p:spPr>
          </p:pic>
          <p:pic>
            <p:nvPicPr>
              <p:cNvPr id="21" name="图片 20" descr="20215130"/>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68" y="7076"/>
                <a:ext cx="1440" cy="1440"/>
              </a:xfrm>
              <a:prstGeom prst="rect">
                <a:avLst/>
              </a:prstGeom>
            </p:spPr>
          </p:pic>
        </p:grpSp>
        <p:sp>
          <p:nvSpPr>
            <p:cNvPr id="29" name="文本框 28"/>
            <p:cNvSpPr txBox="1"/>
            <p:nvPr/>
          </p:nvSpPr>
          <p:spPr>
            <a:xfrm>
              <a:off x="10236" y="3137"/>
              <a:ext cx="241" cy="803"/>
            </a:xfrm>
            <a:prstGeom prst="rect">
              <a:avLst/>
            </a:prstGeom>
            <a:noFill/>
          </p:spPr>
          <p:txBody>
            <a:bodyPr wrap="square" rtlCol="0">
              <a:spAutoFit/>
            </a:bodyPr>
            <a:lstStyle/>
            <a:p>
              <a:r>
                <a:rPr lang="zh-CN" altLang="en-US">
                  <a:solidFill>
                    <a:schemeClr val="accent1"/>
                  </a:solidFill>
                  <a:latin typeface="等线" panose="02010600030101010101" charset="-122"/>
                  <a:ea typeface="等线" panose="02010600030101010101" charset="-122"/>
                </a:rPr>
                <a:t>蔬菜</a:t>
              </a:r>
              <a:endParaRPr lang="zh-CN" altLang="en-US">
                <a:solidFill>
                  <a:schemeClr val="accent1"/>
                </a:solidFill>
                <a:latin typeface="等线" panose="02010600030101010101" charset="-122"/>
                <a:ea typeface="等线" panose="02010600030101010101" charset="-122"/>
              </a:endParaRPr>
            </a:p>
          </p:txBody>
        </p:sp>
        <p:sp>
          <p:nvSpPr>
            <p:cNvPr id="30" name="文本框 29"/>
            <p:cNvSpPr txBox="1"/>
            <p:nvPr/>
          </p:nvSpPr>
          <p:spPr>
            <a:xfrm>
              <a:off x="10236" y="5139"/>
              <a:ext cx="241" cy="803"/>
            </a:xfrm>
            <a:prstGeom prst="rect">
              <a:avLst/>
            </a:prstGeom>
            <a:noFill/>
          </p:spPr>
          <p:txBody>
            <a:bodyPr wrap="square" rtlCol="0">
              <a:spAutoFit/>
            </a:bodyPr>
            <a:lstStyle/>
            <a:p>
              <a:r>
                <a:rPr lang="zh-CN" altLang="en-US">
                  <a:solidFill>
                    <a:schemeClr val="accent1"/>
                  </a:solidFill>
                  <a:latin typeface="等线" panose="02010600030101010101" charset="-122"/>
                  <a:ea typeface="等线" panose="02010600030101010101" charset="-122"/>
                </a:rPr>
                <a:t>甜点</a:t>
              </a:r>
              <a:endParaRPr lang="zh-CN" altLang="en-US">
                <a:solidFill>
                  <a:schemeClr val="accent1"/>
                </a:solidFill>
                <a:latin typeface="等线" panose="02010600030101010101" charset="-122"/>
                <a:ea typeface="等线" panose="02010600030101010101" charset="-122"/>
              </a:endParaRPr>
            </a:p>
          </p:txBody>
        </p:sp>
        <p:sp>
          <p:nvSpPr>
            <p:cNvPr id="31" name="文本框 30"/>
            <p:cNvSpPr txBox="1"/>
            <p:nvPr/>
          </p:nvSpPr>
          <p:spPr>
            <a:xfrm>
              <a:off x="10236" y="7141"/>
              <a:ext cx="241" cy="803"/>
            </a:xfrm>
            <a:prstGeom prst="rect">
              <a:avLst/>
            </a:prstGeom>
            <a:noFill/>
          </p:spPr>
          <p:txBody>
            <a:bodyPr wrap="square" rtlCol="0">
              <a:spAutoFit/>
            </a:bodyPr>
            <a:lstStyle/>
            <a:p>
              <a:r>
                <a:rPr lang="zh-CN" altLang="en-US">
                  <a:solidFill>
                    <a:schemeClr val="accent1"/>
                  </a:solidFill>
                  <a:latin typeface="等线" panose="02010600030101010101" charset="-122"/>
                  <a:ea typeface="等线" panose="02010600030101010101" charset="-122"/>
                </a:rPr>
                <a:t>水果</a:t>
              </a:r>
              <a:endParaRPr lang="zh-CN" altLang="en-US">
                <a:solidFill>
                  <a:schemeClr val="accent1"/>
                </a:solidFill>
                <a:latin typeface="等线" panose="02010600030101010101" charset="-122"/>
                <a:ea typeface="等线" panose="02010600030101010101" charset="-122"/>
              </a:endParaRPr>
            </a:p>
          </p:txBody>
        </p:sp>
      </p:grpSp>
      <p:sp>
        <p:nvSpPr>
          <p:cNvPr id="34" name="文本框 33"/>
          <p:cNvSpPr txBox="1"/>
          <p:nvPr/>
        </p:nvSpPr>
        <p:spPr>
          <a:xfrm>
            <a:off x="1758950" y="2098040"/>
            <a:ext cx="718185" cy="3107690"/>
          </a:xfrm>
          <a:prstGeom prst="rect">
            <a:avLst/>
          </a:prstGeom>
          <a:noFill/>
        </p:spPr>
        <p:txBody>
          <a:bodyPr wrap="square" rtlCol="0">
            <a:spAutoFit/>
          </a:bodyPr>
          <a:lstStyle/>
          <a:p>
            <a:pPr algn="ctr"/>
            <a:r>
              <a:rPr lang="zh-CN" altLang="en-US" sz="2800">
                <a:solidFill>
                  <a:schemeClr val="tx1"/>
                </a:solidFill>
              </a:rPr>
              <a:t>如果是这样呢</a:t>
            </a:r>
            <a:endParaRPr lang="zh-CN" altLang="en-US" sz="2800">
              <a:solidFill>
                <a:schemeClr val="tx1"/>
              </a:solidFill>
            </a:endParaRPr>
          </a:p>
          <a:p>
            <a:pPr algn="ctr"/>
            <a:endParaRPr lang="zh-CN" altLang="en-US" sz="2800">
              <a:solidFill>
                <a:schemeClr val="tx1"/>
              </a:solidFill>
            </a:endParaRPr>
          </a:p>
        </p:txBody>
      </p:sp>
      <p:sp>
        <p:nvSpPr>
          <p:cNvPr id="5" name="标题 1"/>
          <p:cNvSpPr>
            <a:spLocks noGrp="1"/>
          </p:cNvSpPr>
          <p:nvPr/>
        </p:nvSpPr>
        <p:spPr>
          <a:xfrm>
            <a:off x="74930" y="-196850"/>
            <a:ext cx="10515600" cy="99187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zh-CN" altLang="en-US">
                <a:solidFill>
                  <a:schemeClr val="bg1">
                    <a:lumMod val="50000"/>
                  </a:schemeClr>
                </a:solidFill>
              </a:rPr>
              <a:t>引言</a:t>
            </a:r>
            <a:endParaRPr lang="zh-CN" altLang="en-US">
              <a:solidFill>
                <a:schemeClr val="bg1">
                  <a:lumMod val="50000"/>
                </a:schemeClr>
              </a:solidFill>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复盘具体怎么做？（</a:t>
            </a:r>
            <a:r>
              <a:rPr lang="en-US" altLang="zh-CN">
                <a:sym typeface="+mn-ea"/>
              </a:rPr>
              <a:t>How</a:t>
            </a:r>
            <a:r>
              <a:rPr lang="zh-CN" altLang="en-US">
                <a:sym typeface="+mn-ea"/>
              </a:rPr>
              <a:t>）</a:t>
            </a:r>
            <a:endParaRPr lang="zh-CN" altLang="en-US">
              <a:sym typeface="+mn-ea"/>
            </a:endParaRPr>
          </a:p>
        </p:txBody>
      </p:sp>
      <p:sp>
        <p:nvSpPr>
          <p:cNvPr id="4" name="文本框 3"/>
          <p:cNvSpPr txBox="1"/>
          <p:nvPr/>
        </p:nvSpPr>
        <p:spPr>
          <a:xfrm>
            <a:off x="641985" y="1229360"/>
            <a:ext cx="10587990" cy="4399915"/>
          </a:xfrm>
          <a:prstGeom prst="rect">
            <a:avLst/>
          </a:prstGeom>
          <a:noFill/>
        </p:spPr>
        <p:txBody>
          <a:bodyPr wrap="square" rtlCol="0" anchor="t">
            <a:spAutoFit/>
          </a:bodyPr>
          <a:lstStyle/>
          <a:p>
            <a:endParaRPr lang="zh-CN" altLang="en-US" sz="2000">
              <a:latin typeface="等线" panose="02010600030101010101" charset="-122"/>
              <a:ea typeface="等线" panose="02010600030101010101" charset="-122"/>
              <a:cs typeface="等线" panose="02010600030101010101" charset="-122"/>
            </a:endParaRPr>
          </a:p>
          <a:p>
            <a:pPr marL="342900" indent="-342900">
              <a:buFont typeface="Arial" panose="020B0604020202020204" pitchFamily="34" charset="0"/>
              <a:buChar char="•"/>
            </a:pP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复盘第一步：描述预设目标（</a:t>
            </a:r>
            <a:r>
              <a:rPr lang="en-US" altLang="zh-CN" sz="2000" b="1">
                <a:solidFill>
                  <a:schemeClr val="accent5"/>
                </a:solidFill>
                <a:latin typeface="等线" panose="02010600030101010101" charset="-122"/>
                <a:ea typeface="等线" panose="02010600030101010101" charset="-122"/>
                <a:cs typeface="等线" panose="02010600030101010101" charset="-122"/>
                <a:sym typeface="+mn-ea"/>
              </a:rPr>
              <a:t>O</a:t>
            </a: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a:t>
            </a:r>
            <a:endParaRPr lang="zh-CN" altLang="en-US" sz="2000" b="1">
              <a:solidFill>
                <a:schemeClr val="accent5"/>
              </a:solidFill>
              <a:latin typeface="等线" panose="02010600030101010101" charset="-122"/>
              <a:ea typeface="等线" panose="02010600030101010101" charset="-122"/>
              <a:cs typeface="等线" panose="02010600030101010101" charset="-122"/>
              <a:sym typeface="+mn-ea"/>
            </a:endParaRPr>
          </a:p>
          <a:p>
            <a:r>
              <a:rPr lang="zh-CN" altLang="en-US" sz="2000">
                <a:latin typeface="等线" panose="02010600030101010101" charset="-122"/>
                <a:ea typeface="等线" panose="02010600030101010101" charset="-122"/>
                <a:cs typeface="等线" panose="02010600030101010101" charset="-122"/>
                <a:sym typeface="+mn-ea"/>
              </a:rPr>
              <a:t>需要陈述我们过去设定的目标是什么，称述目标需要考虑但是怎么考虑的，可以采用</a:t>
            </a:r>
            <a:r>
              <a:rPr lang="en-US" altLang="zh-CN" sz="2000">
                <a:solidFill>
                  <a:schemeClr val="accent2"/>
                </a:solidFill>
                <a:latin typeface="等线" panose="02010600030101010101" charset="-122"/>
                <a:ea typeface="等线" panose="02010600030101010101" charset="-122"/>
                <a:cs typeface="等线" panose="02010600030101010101" charset="-122"/>
                <a:sym typeface="+mn-ea"/>
              </a:rPr>
              <a:t>SMART</a:t>
            </a:r>
            <a:r>
              <a:rPr lang="zh-CN" altLang="en-US" sz="2000">
                <a:solidFill>
                  <a:schemeClr val="accent2"/>
                </a:solidFill>
                <a:latin typeface="等线" panose="02010600030101010101" charset="-122"/>
                <a:ea typeface="等线" panose="02010600030101010101" charset="-122"/>
                <a:cs typeface="等线" panose="02010600030101010101" charset="-122"/>
                <a:sym typeface="+mn-ea"/>
              </a:rPr>
              <a:t>原则</a:t>
            </a:r>
            <a:r>
              <a:rPr lang="zh-CN" altLang="en-US" sz="2000">
                <a:latin typeface="等线" panose="02010600030101010101" charset="-122"/>
                <a:ea typeface="等线" panose="02010600030101010101" charset="-122"/>
                <a:cs typeface="等线" panose="02010600030101010101" charset="-122"/>
                <a:sym typeface="+mn-ea"/>
              </a:rPr>
              <a:t>来明确</a:t>
            </a:r>
            <a:endParaRPr lang="zh-CN" altLang="en-US" sz="2000">
              <a:latin typeface="等线" panose="02010600030101010101" charset="-122"/>
              <a:ea typeface="等线" panose="02010600030101010101" charset="-122"/>
              <a:cs typeface="等线" panose="02010600030101010101" charset="-122"/>
              <a:sym typeface="+mn-ea"/>
            </a:endParaRPr>
          </a:p>
          <a:p>
            <a:endParaRPr lang="zh-CN" altLang="en-US" sz="2000">
              <a:latin typeface="等线" panose="02010600030101010101" charset="-122"/>
              <a:ea typeface="等线" panose="02010600030101010101" charset="-122"/>
              <a:cs typeface="等线" panose="02010600030101010101" charset="-122"/>
              <a:sym typeface="+mn-ea"/>
            </a:endParaRPr>
          </a:p>
          <a:p>
            <a:pPr marL="342900" indent="-342900">
              <a:buFont typeface="Arial" panose="020B0604020202020204" pitchFamily="34" charset="0"/>
              <a:buChar char="•"/>
            </a:pP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复盘第二步：现状描述（</a:t>
            </a:r>
            <a:r>
              <a:rPr lang="en-US" altLang="zh-CN" sz="2000" b="1">
                <a:solidFill>
                  <a:schemeClr val="accent5"/>
                </a:solidFill>
                <a:latin typeface="等线" panose="02010600030101010101" charset="-122"/>
                <a:ea typeface="等线" panose="02010600030101010101" charset="-122"/>
                <a:cs typeface="等线" panose="02010600030101010101" charset="-122"/>
                <a:sym typeface="+mn-ea"/>
              </a:rPr>
              <a:t>S</a:t>
            </a: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a:t>
            </a:r>
            <a:endParaRPr lang="zh-CN" altLang="en-US" sz="2000" b="1">
              <a:solidFill>
                <a:schemeClr val="accent5"/>
              </a:solidFill>
              <a:latin typeface="等线" panose="02010600030101010101" charset="-122"/>
              <a:ea typeface="等线" panose="02010600030101010101" charset="-122"/>
              <a:cs typeface="等线" panose="02010600030101010101" charset="-122"/>
              <a:sym typeface="+mn-ea"/>
            </a:endParaRPr>
          </a:p>
          <a:p>
            <a:r>
              <a:rPr lang="zh-CN" altLang="en-US" sz="2000">
                <a:latin typeface="等线" panose="02010600030101010101" charset="-122"/>
                <a:ea typeface="等线" panose="02010600030101010101" charset="-122"/>
                <a:cs typeface="等线" panose="02010600030101010101" charset="-122"/>
                <a:sym typeface="+mn-ea"/>
              </a:rPr>
              <a:t>现状陈述这个步骤很关键，都是不基于</a:t>
            </a:r>
            <a:r>
              <a:rPr lang="zh-CN" altLang="en-US" sz="2000">
                <a:solidFill>
                  <a:schemeClr val="accent2"/>
                </a:solidFill>
                <a:latin typeface="等线" panose="02010600030101010101" charset="-122"/>
                <a:ea typeface="等线" panose="02010600030101010101" charset="-122"/>
                <a:cs typeface="等线" panose="02010600030101010101" charset="-122"/>
                <a:sym typeface="+mn-ea"/>
              </a:rPr>
              <a:t>事实和数据</a:t>
            </a:r>
            <a:r>
              <a:rPr lang="zh-CN" altLang="en-US" sz="2000">
                <a:latin typeface="等线" panose="02010600030101010101" charset="-122"/>
                <a:ea typeface="等线" panose="02010600030101010101" charset="-122"/>
                <a:cs typeface="等线" panose="02010600030101010101" charset="-122"/>
                <a:sym typeface="+mn-ea"/>
              </a:rPr>
              <a:t>，一步一步的走一遍，而都是“主观判断”或者跳到结论，前面的现状事实不够详实而有逻辑，后面就都是主观臆断，结论没有意义；</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a:p>
            <a:pPr marL="342900" indent="-342900" algn="l">
              <a:buClrTx/>
              <a:buSzTx/>
              <a:buFont typeface="Arial" panose="020B0604020202020204" pitchFamily="34" charset="0"/>
              <a:buChar char="•"/>
            </a:pPr>
            <a:r>
              <a:rPr lang="zh-CN" altLang="en-US" sz="2000" b="1">
                <a:solidFill>
                  <a:schemeClr val="accent5"/>
                </a:solidFill>
                <a:latin typeface="等线" panose="02010600030101010101" charset="-122"/>
                <a:ea typeface="等线" panose="02010600030101010101" charset="-122"/>
                <a:cs typeface="等线" panose="02010600030101010101" charset="-122"/>
              </a:rPr>
              <a:t>复盘第三步：目标比较（I）</a:t>
            </a:r>
            <a:endParaRPr lang="zh-CN" altLang="en-US" sz="2000" b="1">
              <a:solidFill>
                <a:schemeClr val="accent5"/>
              </a:solidFill>
              <a:latin typeface="等线" panose="02010600030101010101" charset="-122"/>
              <a:ea typeface="等线" panose="02010600030101010101" charset="-122"/>
              <a:cs typeface="等线" panose="02010600030101010101" charset="-122"/>
            </a:endParaRPr>
          </a:p>
          <a:p>
            <a:r>
              <a:rPr lang="zh-CN" altLang="en-US" sz="2000">
                <a:latin typeface="等线" panose="02010600030101010101" charset="-122"/>
                <a:ea typeface="等线" panose="02010600030101010101" charset="-122"/>
                <a:cs typeface="等线" panose="02010600030101010101" charset="-122"/>
              </a:rPr>
              <a:t>我们的现状与设定的目标主要中间有哪些差距（</a:t>
            </a:r>
            <a:r>
              <a:rPr lang="en-US" altLang="zh-CN" sz="2000">
                <a:solidFill>
                  <a:schemeClr val="accent2"/>
                </a:solidFill>
                <a:latin typeface="等线" panose="02010600030101010101" charset="-122"/>
                <a:ea typeface="等线" panose="02010600030101010101" charset="-122"/>
                <a:cs typeface="等线" panose="02010600030101010101" charset="-122"/>
              </a:rPr>
              <a:t>GAP</a:t>
            </a:r>
            <a:r>
              <a:rPr lang="zh-CN" altLang="en-US" sz="2000">
                <a:latin typeface="等线" panose="02010600030101010101" charset="-122"/>
                <a:ea typeface="等线" panose="02010600030101010101" charset="-122"/>
                <a:cs typeface="等线" panose="02010600030101010101" charset="-122"/>
              </a:rPr>
              <a:t>），哪些</a:t>
            </a:r>
            <a:r>
              <a:rPr lang="zh-CN" altLang="en-US" sz="2000">
                <a:solidFill>
                  <a:schemeClr val="accent2"/>
                </a:solidFill>
                <a:latin typeface="等线" panose="02010600030101010101" charset="-122"/>
                <a:ea typeface="等线" panose="02010600030101010101" charset="-122"/>
                <a:cs typeface="等线" panose="02010600030101010101" charset="-122"/>
              </a:rPr>
              <a:t>问题</a:t>
            </a:r>
            <a:r>
              <a:rPr lang="zh-CN" altLang="en-US" sz="2000">
                <a:latin typeface="等线" panose="02010600030101010101" charset="-122"/>
                <a:ea typeface="等线" panose="02010600030101010101" charset="-122"/>
                <a:cs typeface="等线" panose="02010600030101010101" charset="-122"/>
              </a:rPr>
              <a:t>，需要标注出来（基于数据和事实）</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p:txBody>
      </p:sp>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 </a:t>
            </a:r>
            <a:r>
              <a:rPr lang="zh-CN" altLang="en-US">
                <a:solidFill>
                  <a:schemeClr val="bg1">
                    <a:lumMod val="50000"/>
                  </a:schemeClr>
                </a:solidFill>
                <a:sym typeface="+mn-ea"/>
              </a:rPr>
              <a:t>扩展</a:t>
            </a:r>
            <a:r>
              <a:rPr lang="zh-CN" altLang="en-US">
                <a:solidFill>
                  <a:schemeClr val="bg1">
                    <a:lumMod val="50000"/>
                  </a:schemeClr>
                </a:solidFill>
                <a:sym typeface="+mn-ea"/>
              </a:rPr>
              <a:t>应用</a:t>
            </a:r>
            <a:r>
              <a:rPr lang="en-US" altLang="zh-CN">
                <a:solidFill>
                  <a:schemeClr val="bg1">
                    <a:lumMod val="50000"/>
                  </a:schemeClr>
                </a:solidFill>
                <a:sym typeface="+mn-ea"/>
              </a:rPr>
              <a:t> - </a:t>
            </a:r>
            <a:r>
              <a:rPr lang="zh-CN">
                <a:solidFill>
                  <a:schemeClr val="bg1">
                    <a:lumMod val="50000"/>
                  </a:schemeClr>
                </a:solidFill>
                <a:sym typeface="+mn-ea"/>
              </a:rPr>
              <a:t>复盘方法论</a:t>
            </a:r>
            <a:endParaRPr lang="zh-CN">
              <a:solidFill>
                <a:schemeClr val="bg1">
                  <a:lumMod val="50000"/>
                </a:schemeClr>
              </a:solidFill>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复盘具体怎么做？（</a:t>
            </a:r>
            <a:r>
              <a:rPr lang="en-US" altLang="zh-CN">
                <a:sym typeface="+mn-ea"/>
              </a:rPr>
              <a:t>How</a:t>
            </a:r>
            <a:r>
              <a:rPr lang="zh-CN" altLang="en-US">
                <a:sym typeface="+mn-ea"/>
              </a:rPr>
              <a:t>）</a:t>
            </a:r>
            <a:endParaRPr lang="zh-CN" altLang="en-US">
              <a:sym typeface="+mn-ea"/>
            </a:endParaRPr>
          </a:p>
        </p:txBody>
      </p:sp>
      <p:sp>
        <p:nvSpPr>
          <p:cNvPr id="4" name="文本框 3"/>
          <p:cNvSpPr txBox="1"/>
          <p:nvPr/>
        </p:nvSpPr>
        <p:spPr>
          <a:xfrm>
            <a:off x="568960" y="1506220"/>
            <a:ext cx="10587990" cy="443103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复盘第四步：原因分析（</a:t>
            </a:r>
            <a:r>
              <a:rPr lang="en-US" altLang="zh-CN" sz="2000" b="1">
                <a:solidFill>
                  <a:schemeClr val="accent5"/>
                </a:solidFill>
                <a:latin typeface="等线" panose="02010600030101010101" charset="-122"/>
                <a:ea typeface="等线" panose="02010600030101010101" charset="-122"/>
                <a:cs typeface="等线" panose="02010600030101010101" charset="-122"/>
                <a:sym typeface="+mn-ea"/>
              </a:rPr>
              <a:t>I+R</a:t>
            </a:r>
            <a:r>
              <a:rPr lang="zh-CN" altLang="en-US" sz="2000" b="1">
                <a:solidFill>
                  <a:schemeClr val="accent5"/>
                </a:solidFill>
                <a:latin typeface="等线" panose="02010600030101010101" charset="-122"/>
                <a:ea typeface="等线" panose="02010600030101010101" charset="-122"/>
                <a:cs typeface="等线" panose="02010600030101010101" charset="-122"/>
                <a:sym typeface="+mn-ea"/>
              </a:rPr>
              <a:t>）</a:t>
            </a:r>
            <a:endParaRPr lang="zh-CN" altLang="en-US" sz="2000" b="1">
              <a:solidFill>
                <a:schemeClr val="accent5"/>
              </a:solidFill>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sym typeface="+mn-ea"/>
              </a:rPr>
              <a:t>差距分析和根因：不是简单的和目标比较，也不是陈述现象；而是要基于差距 问几层 why why why（</a:t>
            </a:r>
            <a:r>
              <a:rPr lang="en-US" altLang="zh-CN">
                <a:solidFill>
                  <a:schemeClr val="accent2"/>
                </a:solidFill>
                <a:latin typeface="等线" panose="02010600030101010101" charset="-122"/>
                <a:ea typeface="等线" panose="02010600030101010101" charset="-122"/>
                <a:cs typeface="等线" panose="02010600030101010101" charset="-122"/>
                <a:sym typeface="+mn-ea"/>
              </a:rPr>
              <a:t>5W</a:t>
            </a:r>
            <a:r>
              <a:rPr lang="zh-CN" altLang="en-US">
                <a:solidFill>
                  <a:schemeClr val="accent2"/>
                </a:solidFill>
                <a:latin typeface="等线" panose="02010600030101010101" charset="-122"/>
                <a:ea typeface="等线" panose="02010600030101010101" charset="-122"/>
                <a:cs typeface="等线" panose="02010600030101010101" charset="-122"/>
                <a:sym typeface="+mn-ea"/>
              </a:rPr>
              <a:t>根因法</a:t>
            </a:r>
            <a:r>
              <a:rPr lang="zh-CN" altLang="en-US">
                <a:latin typeface="等线" panose="02010600030101010101" charset="-122"/>
                <a:ea typeface="等线" panose="02010600030101010101" charset="-122"/>
                <a:cs typeface="等线" panose="02010600030101010101" charset="-122"/>
                <a:sym typeface="+mn-ea"/>
              </a:rPr>
              <a:t>），深究到原因；后续举措是根据根本原因的，而不是根据现象才有效；</a:t>
            </a:r>
            <a:endParaRPr lang="zh-CN" altLang="en-US">
              <a:latin typeface="等线" panose="02010600030101010101" charset="-122"/>
              <a:ea typeface="等线" panose="02010600030101010101" charset="-122"/>
              <a:cs typeface="等线" panose="02010600030101010101" charset="-122"/>
              <a:sym typeface="+mn-ea"/>
            </a:endParaRPr>
          </a:p>
          <a:p>
            <a:endParaRPr lang="zh-CN" altLang="en-US">
              <a:latin typeface="等线" panose="02010600030101010101" charset="-122"/>
              <a:ea typeface="等线" panose="02010600030101010101" charset="-122"/>
              <a:cs typeface="等线" panose="02010600030101010101" charset="-122"/>
            </a:endParaRPr>
          </a:p>
          <a:p>
            <a:r>
              <a:rPr lang="zh-CN" altLang="en-US" sz="1400">
                <a:latin typeface="等线" panose="02010600030101010101" charset="-122"/>
                <a:ea typeface="等线" panose="02010600030101010101" charset="-122"/>
                <a:cs typeface="等线" panose="02010600030101010101" charset="-122"/>
                <a:sym typeface="+mn-ea"/>
              </a:rPr>
              <a:t>举个小例子：某人不愿意吃饭；（这是现象，不是根本原因）需要多问几个Why？ </a:t>
            </a:r>
            <a:endParaRPr lang="zh-CN" altLang="en-US" sz="1400">
              <a:latin typeface="等线" panose="02010600030101010101" charset="-122"/>
              <a:ea typeface="等线" panose="02010600030101010101" charset="-122"/>
              <a:cs typeface="等线" panose="02010600030101010101" charset="-122"/>
              <a:sym typeface="+mn-ea"/>
            </a:endParaRPr>
          </a:p>
          <a:p>
            <a:r>
              <a:rPr lang="zh-CN" altLang="en-US" sz="1400">
                <a:latin typeface="等线" panose="02010600030101010101" charset="-122"/>
                <a:ea typeface="等线" panose="02010600030101010101" charset="-122"/>
                <a:cs typeface="等线" panose="02010600030101010101" charset="-122"/>
                <a:sym typeface="+mn-ea"/>
              </a:rPr>
              <a:t>1. 为什么不愿意吃饭？牙不舒服；</a:t>
            </a:r>
            <a:endParaRPr lang="zh-CN" altLang="en-US" sz="1400">
              <a:latin typeface="等线" panose="02010600030101010101" charset="-122"/>
              <a:ea typeface="等线" panose="02010600030101010101" charset="-122"/>
              <a:cs typeface="等线" panose="02010600030101010101" charset="-122"/>
              <a:sym typeface="+mn-ea"/>
            </a:endParaRPr>
          </a:p>
          <a:p>
            <a:r>
              <a:rPr lang="zh-CN" altLang="en-US" sz="1400">
                <a:latin typeface="等线" panose="02010600030101010101" charset="-122"/>
                <a:ea typeface="等线" panose="02010600030101010101" charset="-122"/>
                <a:cs typeface="等线" panose="02010600030101010101" charset="-122"/>
                <a:sym typeface="+mn-ea"/>
              </a:rPr>
              <a:t>2 为什么牙不舒服？需要拔牙；</a:t>
            </a:r>
            <a:endParaRPr lang="zh-CN" altLang="en-US" sz="1400">
              <a:latin typeface="等线" panose="02010600030101010101" charset="-122"/>
              <a:ea typeface="等线" panose="02010600030101010101" charset="-122"/>
              <a:cs typeface="等线" panose="02010600030101010101" charset="-122"/>
              <a:sym typeface="+mn-ea"/>
            </a:endParaRPr>
          </a:p>
          <a:p>
            <a:r>
              <a:rPr lang="zh-CN" altLang="en-US" sz="1400">
                <a:latin typeface="等线" panose="02010600030101010101" charset="-122"/>
                <a:ea typeface="等线" panose="02010600030101010101" charset="-122"/>
                <a:cs typeface="等线" panose="02010600030101010101" charset="-122"/>
                <a:sym typeface="+mn-ea"/>
              </a:rPr>
              <a:t>3 为什么不去拔牙？因为不想去医院；</a:t>
            </a:r>
            <a:endParaRPr lang="zh-CN" altLang="en-US" sz="1400">
              <a:latin typeface="等线" panose="02010600030101010101" charset="-122"/>
              <a:ea typeface="等线" panose="02010600030101010101" charset="-122"/>
              <a:cs typeface="等线" panose="02010600030101010101" charset="-122"/>
              <a:sym typeface="+mn-ea"/>
            </a:endParaRPr>
          </a:p>
          <a:p>
            <a:r>
              <a:rPr lang="zh-CN" altLang="en-US" sz="1400">
                <a:latin typeface="等线" panose="02010600030101010101" charset="-122"/>
                <a:ea typeface="等线" panose="02010600030101010101" charset="-122"/>
                <a:cs typeface="等线" panose="02010600030101010101" charset="-122"/>
                <a:sym typeface="+mn-ea"/>
              </a:rPr>
              <a:t>4 为什么不想去医院？因为害怕疼，之前拔牙有心理阴影。。。</a:t>
            </a:r>
            <a:endParaRPr lang="zh-CN" altLang="en-US" sz="1400">
              <a:latin typeface="等线" panose="02010600030101010101" charset="-122"/>
              <a:ea typeface="等线" panose="02010600030101010101" charset="-122"/>
              <a:cs typeface="等线" panose="02010600030101010101" charset="-122"/>
              <a:sym typeface="+mn-ea"/>
            </a:endParaRPr>
          </a:p>
          <a:p>
            <a:endParaRPr lang="zh-CN" altLang="en-US" sz="1400">
              <a:latin typeface="等线" panose="02010600030101010101" charset="-122"/>
              <a:ea typeface="等线" panose="02010600030101010101" charset="-122"/>
              <a:cs typeface="等线" panose="02010600030101010101" charset="-122"/>
            </a:endParaRPr>
          </a:p>
          <a:p>
            <a:r>
              <a:rPr lang="zh-CN" altLang="en-US" sz="1400">
                <a:latin typeface="等线" panose="02010600030101010101" charset="-122"/>
                <a:ea typeface="等线" panose="02010600030101010101" charset="-122"/>
                <a:cs typeface="等线" panose="02010600030101010101" charset="-122"/>
                <a:sym typeface="+mn-ea"/>
              </a:rPr>
              <a:t>找到根因，才能有正确的举措，不然就是浪费时间。</a:t>
            </a:r>
            <a:endParaRPr lang="zh-CN" altLang="en-US" sz="1400">
              <a:latin typeface="等线" panose="02010600030101010101" charset="-122"/>
              <a:ea typeface="等线" panose="02010600030101010101" charset="-122"/>
              <a:cs typeface="等线" panose="02010600030101010101" charset="-122"/>
              <a:sym typeface="+mn-ea"/>
            </a:endParaRPr>
          </a:p>
          <a:p>
            <a:endParaRPr lang="zh-CN" altLang="en-US">
              <a:latin typeface="等线" panose="02010600030101010101" charset="-122"/>
              <a:ea typeface="等线" panose="02010600030101010101" charset="-122"/>
              <a:cs typeface="等线" panose="02010600030101010101" charset="-122"/>
            </a:endParaRPr>
          </a:p>
          <a:p>
            <a:pPr marL="342900" indent="-342900">
              <a:buFont typeface="Arial" panose="020B0604020202020204" pitchFamily="34" charset="0"/>
              <a:buChar char="•"/>
            </a:pPr>
            <a:r>
              <a:rPr lang="zh-CN" altLang="en-US" sz="2000" b="1">
                <a:solidFill>
                  <a:schemeClr val="accent5"/>
                </a:solidFill>
                <a:latin typeface="等线" panose="02010600030101010101" charset="-122"/>
                <a:ea typeface="等线" panose="02010600030101010101" charset="-122"/>
                <a:cs typeface="等线" panose="02010600030101010101" charset="-122"/>
              </a:rPr>
              <a:t>复盘第五步：针对举措和执行计划（</a:t>
            </a:r>
            <a:r>
              <a:rPr lang="en-US" altLang="zh-CN" sz="2000" b="1">
                <a:solidFill>
                  <a:schemeClr val="accent5"/>
                </a:solidFill>
                <a:latin typeface="等线" panose="02010600030101010101" charset="-122"/>
                <a:ea typeface="等线" panose="02010600030101010101" charset="-122"/>
                <a:cs typeface="等线" panose="02010600030101010101" charset="-122"/>
              </a:rPr>
              <a:t>R/P</a:t>
            </a:r>
            <a:r>
              <a:rPr lang="zh-CN" altLang="en-US" sz="2000" b="1">
                <a:solidFill>
                  <a:schemeClr val="accent5"/>
                </a:solidFill>
                <a:latin typeface="等线" panose="02010600030101010101" charset="-122"/>
                <a:ea typeface="等线" panose="02010600030101010101" charset="-122"/>
                <a:cs typeface="等线" panose="02010600030101010101" charset="-122"/>
              </a:rPr>
              <a:t>）</a:t>
            </a:r>
            <a:endParaRPr lang="zh-CN" altLang="en-US" sz="2000" b="1">
              <a:solidFill>
                <a:schemeClr val="accent5"/>
              </a:solidFill>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后面针对这些根因要怎么办，每个举措要具体明确、依赖于事实的动作，并且给</a:t>
            </a:r>
            <a:r>
              <a:rPr lang="zh-CN" altLang="en-US">
                <a:solidFill>
                  <a:schemeClr val="accent2"/>
                </a:solidFill>
                <a:latin typeface="等线" panose="02010600030101010101" charset="-122"/>
                <a:ea typeface="等线" panose="02010600030101010101" charset="-122"/>
                <a:cs typeface="等线" panose="02010600030101010101" charset="-122"/>
              </a:rPr>
              <a:t>出责任人、时间节点、可量化成果</a:t>
            </a:r>
            <a:r>
              <a:rPr lang="zh-CN" altLang="en-US">
                <a:latin typeface="等线" panose="02010600030101010101" charset="-122"/>
                <a:ea typeface="等线" panose="02010600030101010101" charset="-122"/>
                <a:cs typeface="等线" panose="02010600030101010101" charset="-122"/>
              </a:rPr>
              <a:t>。</a:t>
            </a:r>
            <a:endParaRPr lang="zh-CN" altLang="en-US">
              <a:latin typeface="等线" panose="02010600030101010101" charset="-122"/>
              <a:ea typeface="等线" panose="02010600030101010101" charset="-122"/>
              <a:cs typeface="等线" panose="02010600030101010101" charset="-122"/>
            </a:endParaRPr>
          </a:p>
          <a:p>
            <a:r>
              <a:rPr lang="zh-CN" altLang="en-US">
                <a:latin typeface="等线" panose="02010600030101010101" charset="-122"/>
                <a:ea typeface="等线" panose="02010600030101010101" charset="-122"/>
                <a:cs typeface="等线" panose="02010600030101010101" charset="-122"/>
              </a:rPr>
              <a:t>针对这些单个动作或者目标，可以采用</a:t>
            </a:r>
            <a:r>
              <a:rPr lang="en-US" altLang="zh-CN">
                <a:solidFill>
                  <a:schemeClr val="accent2"/>
                </a:solidFill>
                <a:latin typeface="等线" panose="02010600030101010101" charset="-122"/>
                <a:ea typeface="等线" panose="02010600030101010101" charset="-122"/>
                <a:cs typeface="等线" panose="02010600030101010101" charset="-122"/>
              </a:rPr>
              <a:t>PDCA</a:t>
            </a:r>
            <a:r>
              <a:rPr lang="zh-CN" altLang="en-US">
                <a:solidFill>
                  <a:schemeClr val="accent2"/>
                </a:solidFill>
                <a:latin typeface="等线" panose="02010600030101010101" charset="-122"/>
                <a:ea typeface="等线" panose="02010600030101010101" charset="-122"/>
                <a:cs typeface="等线" panose="02010600030101010101" charset="-122"/>
              </a:rPr>
              <a:t>环</a:t>
            </a:r>
            <a:r>
              <a:rPr lang="zh-CN" altLang="en-US">
                <a:latin typeface="等线" panose="02010600030101010101" charset="-122"/>
                <a:ea typeface="等线" panose="02010600030101010101" charset="-122"/>
                <a:cs typeface="等线" panose="02010600030101010101" charset="-122"/>
              </a:rPr>
              <a:t>进行监督循环执行推进。</a:t>
            </a:r>
            <a:endParaRPr lang="zh-CN" altLang="en-US">
              <a:latin typeface="等线" panose="02010600030101010101" charset="-122"/>
              <a:ea typeface="等线" panose="02010600030101010101" charset="-122"/>
              <a:cs typeface="等线" panose="02010600030101010101" charset="-122"/>
            </a:endParaRPr>
          </a:p>
          <a:p>
            <a:endParaRPr lang="zh-CN" altLang="en-US">
              <a:latin typeface="等线" panose="02010600030101010101" charset="-122"/>
              <a:ea typeface="等线" panose="02010600030101010101" charset="-122"/>
              <a:cs typeface="等线" panose="02010600030101010101" charset="-122"/>
            </a:endParaRPr>
          </a:p>
        </p:txBody>
      </p:sp>
      <p:sp>
        <p:nvSpPr>
          <p:cNvPr id="8" name="标题 1"/>
          <p:cNvSpPr>
            <a:spLocks noGrp="1"/>
          </p:cNvSpPr>
          <p:nvPr/>
        </p:nvSpPr>
        <p:spPr>
          <a:xfrm>
            <a:off x="75565" y="0"/>
            <a:ext cx="10515600" cy="60134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charset="-122"/>
                <a:ea typeface="微软雅黑" panose="020B0503020204020204" charset="-122"/>
                <a:cs typeface="+mj-cs"/>
              </a:defRPr>
            </a:lvl1pPr>
          </a:lstStyle>
          <a:p>
            <a:r>
              <a:rPr lang="en-US" altLang="zh-CN">
                <a:solidFill>
                  <a:schemeClr val="bg1">
                    <a:lumMod val="50000"/>
                  </a:schemeClr>
                </a:solidFill>
                <a:sym typeface="+mn-ea"/>
              </a:rPr>
              <a:t>OSIR/P </a:t>
            </a:r>
            <a:r>
              <a:rPr lang="zh-CN" altLang="en-US">
                <a:solidFill>
                  <a:schemeClr val="bg1">
                    <a:lumMod val="50000"/>
                  </a:schemeClr>
                </a:solidFill>
                <a:sym typeface="+mn-ea"/>
              </a:rPr>
              <a:t>扩展</a:t>
            </a:r>
            <a:r>
              <a:rPr lang="zh-CN" altLang="en-US">
                <a:solidFill>
                  <a:schemeClr val="bg1">
                    <a:lumMod val="50000"/>
                  </a:schemeClr>
                </a:solidFill>
                <a:sym typeface="+mn-ea"/>
              </a:rPr>
              <a:t>应用</a:t>
            </a:r>
            <a:r>
              <a:rPr lang="en-US" altLang="zh-CN">
                <a:solidFill>
                  <a:schemeClr val="bg1">
                    <a:lumMod val="50000"/>
                  </a:schemeClr>
                </a:solidFill>
                <a:sym typeface="+mn-ea"/>
              </a:rPr>
              <a:t> - </a:t>
            </a:r>
            <a:r>
              <a:rPr lang="zh-CN">
                <a:solidFill>
                  <a:schemeClr val="bg1">
                    <a:lumMod val="50000"/>
                  </a:schemeClr>
                </a:solidFill>
                <a:sym typeface="+mn-ea"/>
              </a:rPr>
              <a:t>复盘方法论</a:t>
            </a:r>
            <a:endParaRPr lang="zh-CN">
              <a:solidFill>
                <a:schemeClr val="bg1">
                  <a:lumMod val="50000"/>
                </a:schemeClr>
              </a:solidFill>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900" y="2766060"/>
            <a:ext cx="11252835" cy="1325880"/>
          </a:xfrm>
        </p:spPr>
        <p:txBody>
          <a:bodyPr>
            <a:normAutofit/>
          </a:bodyPr>
          <a:lstStyle/>
          <a:p>
            <a:pPr algn="ctr"/>
            <a:r>
              <a:rPr lang="zh-CN" altLang="en-US" sz="5400" b="1">
                <a:sym typeface="+mn-ea"/>
              </a:rPr>
              <a:t>三、结构化思考与表达总结</a:t>
            </a:r>
            <a:endParaRPr lang="zh-CN" altLang="en-US" sz="5400" b="1">
              <a:solidFill>
                <a:schemeClr val="accent4"/>
              </a:solidFill>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44220" y="1753870"/>
            <a:ext cx="10702925" cy="4936490"/>
          </a:xfrm>
          <a:prstGeom prst="rect">
            <a:avLst/>
          </a:prstGeom>
          <a:noFill/>
        </p:spPr>
        <p:txBody>
          <a:bodyPr wrap="square" rtlCol="0" anchor="t">
            <a:spAutoFit/>
          </a:bodyPr>
          <a:lstStyle/>
          <a:p>
            <a:pPr>
              <a:lnSpc>
                <a:spcPct val="110000"/>
              </a:lnSpc>
            </a:pP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一、想清楚</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1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【要点】梳理逻辑，关注重点，明确因果</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1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【方法】</a:t>
            </a:r>
            <a:r>
              <a:rPr lang="en-US" altLang="zh-CN">
                <a:solidFill>
                  <a:schemeClr val="accent5"/>
                </a:solidFill>
                <a:latin typeface="微软雅黑" panose="020B0503020204020204" charset="-122"/>
                <a:ea typeface="微软雅黑" panose="020B0503020204020204" charset="-122"/>
                <a:cs typeface="微软雅黑" panose="020B0503020204020204" charset="-122"/>
              </a:rPr>
              <a:t>MECE</a:t>
            </a:r>
            <a:r>
              <a:rPr lang="zh-CN" altLang="en-US">
                <a:solidFill>
                  <a:schemeClr val="accent5"/>
                </a:solidFill>
                <a:latin typeface="微软雅黑" panose="020B0503020204020204" charset="-122"/>
                <a:ea typeface="微软雅黑" panose="020B0503020204020204" charset="-122"/>
                <a:cs typeface="微软雅黑" panose="020B0503020204020204" charset="-122"/>
              </a:rPr>
              <a:t>分类分析、逻辑树分析、鱼骨分析、二八原则</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二、讲明白</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1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【要点】调理清晰，有条不紊，准确表达</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1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【方法】</a:t>
            </a:r>
            <a:r>
              <a:rPr lang="zh-CN" altLang="en-US">
                <a:solidFill>
                  <a:schemeClr val="accent5"/>
                </a:solidFill>
                <a:latin typeface="微软雅黑" panose="020B0503020204020204" charset="-122"/>
                <a:ea typeface="微软雅黑" panose="020B0503020204020204" charset="-122"/>
                <a:cs typeface="微软雅黑" panose="020B0503020204020204" charset="-122"/>
              </a:rPr>
              <a:t>表达的金字塔原理，Why</a:t>
            </a:r>
            <a:r>
              <a:rPr lang="en-US" altLang="zh-CN">
                <a:solidFill>
                  <a:schemeClr val="accent5"/>
                </a:solidFill>
                <a:latin typeface="微软雅黑" panose="020B0503020204020204" charset="-122"/>
                <a:ea typeface="微软雅黑" panose="020B0503020204020204" charset="-122"/>
                <a:cs typeface="微软雅黑" panose="020B0503020204020204" charset="-122"/>
              </a:rPr>
              <a:t>-</a:t>
            </a:r>
            <a:r>
              <a:rPr lang="zh-CN" altLang="en-US">
                <a:solidFill>
                  <a:schemeClr val="accent5"/>
                </a:solidFill>
                <a:latin typeface="微软雅黑" panose="020B0503020204020204" charset="-122"/>
                <a:ea typeface="微软雅黑" panose="020B0503020204020204" charset="-122"/>
                <a:cs typeface="微软雅黑" panose="020B0503020204020204" charset="-122"/>
              </a:rPr>
              <a:t>What</a:t>
            </a:r>
            <a:r>
              <a:rPr lang="en-US" altLang="zh-CN">
                <a:solidFill>
                  <a:schemeClr val="accent5"/>
                </a:solidFill>
                <a:latin typeface="微软雅黑" panose="020B0503020204020204" charset="-122"/>
                <a:ea typeface="微软雅黑" panose="020B0503020204020204" charset="-122"/>
                <a:cs typeface="微软雅黑" panose="020B0503020204020204" charset="-122"/>
              </a:rPr>
              <a:t>-</a:t>
            </a:r>
            <a:r>
              <a:rPr lang="zh-CN" altLang="en-US">
                <a:solidFill>
                  <a:schemeClr val="accent5"/>
                </a:solidFill>
                <a:latin typeface="微软雅黑" panose="020B0503020204020204" charset="-122"/>
                <a:ea typeface="微软雅黑" panose="020B0503020204020204" charset="-122"/>
                <a:cs typeface="微软雅黑" panose="020B0503020204020204" charset="-122"/>
              </a:rPr>
              <a:t>How</a:t>
            </a:r>
            <a:r>
              <a:rPr lang="en-US" altLang="zh-CN">
                <a:solidFill>
                  <a:schemeClr val="accent5"/>
                </a:solidFill>
                <a:latin typeface="微软雅黑" panose="020B0503020204020204" charset="-122"/>
                <a:ea typeface="微软雅黑" panose="020B0503020204020204" charset="-122"/>
                <a:cs typeface="微软雅黑" panose="020B0503020204020204" charset="-122"/>
              </a:rPr>
              <a:t> 3W</a:t>
            </a:r>
            <a:r>
              <a:rPr lang="zh-CN" altLang="en-US">
                <a:solidFill>
                  <a:schemeClr val="accent5"/>
                </a:solidFill>
                <a:latin typeface="微软雅黑" panose="020B0503020204020204" charset="-122"/>
                <a:ea typeface="微软雅黑" panose="020B0503020204020204" charset="-122"/>
                <a:cs typeface="微软雅黑" panose="020B0503020204020204" charset="-122"/>
              </a:rPr>
              <a:t>黄金圈法则、SCQA故事框架、面试</a:t>
            </a:r>
            <a:r>
              <a:rPr lang="en-US" altLang="zh-CN">
                <a:solidFill>
                  <a:schemeClr val="accent5"/>
                </a:solidFill>
                <a:latin typeface="微软雅黑" panose="020B0503020204020204" charset="-122"/>
                <a:ea typeface="微软雅黑" panose="020B0503020204020204" charset="-122"/>
                <a:cs typeface="微软雅黑" panose="020B0503020204020204" charset="-122"/>
              </a:rPr>
              <a:t>STAR</a:t>
            </a:r>
            <a:r>
              <a:rPr lang="zh-CN" altLang="en-US">
                <a:solidFill>
                  <a:schemeClr val="accent5"/>
                </a:solidFill>
                <a:latin typeface="微软雅黑" panose="020B0503020204020204" charset="-122"/>
                <a:ea typeface="微软雅黑" panose="020B0503020204020204" charset="-122"/>
                <a:cs typeface="微软雅黑" panose="020B0503020204020204" charset="-122"/>
              </a:rPr>
              <a:t>原则、重要事情说三遍</a:t>
            </a:r>
            <a:endParaRPr lang="zh-CN" altLang="en-US">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b="1">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b="1">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三、做到位</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1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【要点】全局视角，目标导向、善始善终，有效应用</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10000"/>
              </a:lnSpc>
              <a:buFont typeface="Wingdings" panose="05000000000000000000" charset="0"/>
              <a:buChar char=""/>
            </a:pPr>
            <a:r>
              <a:rPr lang="zh-CN" altLang="en-US">
                <a:latin typeface="微软雅黑" panose="020B0503020204020204" charset="-122"/>
                <a:ea typeface="微软雅黑" panose="020B0503020204020204" charset="-122"/>
                <a:cs typeface="微软雅黑" panose="020B0503020204020204" charset="-122"/>
              </a:rPr>
              <a:t>【方法】</a:t>
            </a:r>
            <a:r>
              <a:rPr lang="zh-CN" altLang="en-US">
                <a:solidFill>
                  <a:schemeClr val="accent5"/>
                </a:solidFill>
                <a:latin typeface="微软雅黑" panose="020B0503020204020204" charset="-122"/>
                <a:ea typeface="微软雅黑" panose="020B0503020204020204" charset="-122"/>
                <a:cs typeface="微软雅黑" panose="020B0503020204020204" charset="-122"/>
              </a:rPr>
              <a:t>目标管理</a:t>
            </a:r>
            <a:r>
              <a:rPr lang="en-US" altLang="zh-CN">
                <a:solidFill>
                  <a:schemeClr val="accent5"/>
                </a:solidFill>
                <a:latin typeface="微软雅黑" panose="020B0503020204020204" charset="-122"/>
                <a:ea typeface="微软雅黑" panose="020B0503020204020204" charset="-122"/>
                <a:cs typeface="微软雅黑" panose="020B0503020204020204" charset="-122"/>
              </a:rPr>
              <a:t>SMART</a:t>
            </a:r>
            <a:r>
              <a:rPr lang="zh-CN" altLang="en-US">
                <a:solidFill>
                  <a:schemeClr val="accent5"/>
                </a:solidFill>
                <a:latin typeface="微软雅黑" panose="020B0503020204020204" charset="-122"/>
                <a:ea typeface="微软雅黑" panose="020B0503020204020204" charset="-122"/>
                <a:cs typeface="微软雅黑" panose="020B0503020204020204" charset="-122"/>
              </a:rPr>
              <a:t>、项目推进</a:t>
            </a:r>
            <a:r>
              <a:rPr lang="en-US" altLang="zh-CN">
                <a:solidFill>
                  <a:schemeClr val="accent5"/>
                </a:solidFill>
                <a:latin typeface="微软雅黑" panose="020B0503020204020204" charset="-122"/>
                <a:ea typeface="微软雅黑" panose="020B0503020204020204" charset="-122"/>
                <a:cs typeface="微软雅黑" panose="020B0503020204020204" charset="-122"/>
              </a:rPr>
              <a:t>/</a:t>
            </a:r>
            <a:r>
              <a:rPr lang="zh-CN" altLang="en-US">
                <a:solidFill>
                  <a:schemeClr val="accent5"/>
                </a:solidFill>
                <a:latin typeface="微软雅黑" panose="020B0503020204020204" charset="-122"/>
                <a:ea typeface="微软雅黑" panose="020B0503020204020204" charset="-122"/>
                <a:cs typeface="微软雅黑" panose="020B0503020204020204" charset="-122"/>
              </a:rPr>
              <a:t>质量管理</a:t>
            </a:r>
            <a:r>
              <a:rPr lang="en-US" altLang="zh-CN">
                <a:solidFill>
                  <a:schemeClr val="accent5"/>
                </a:solidFill>
                <a:latin typeface="微软雅黑" panose="020B0503020204020204" charset="-122"/>
                <a:ea typeface="微软雅黑" panose="020B0503020204020204" charset="-122"/>
                <a:cs typeface="微软雅黑" panose="020B0503020204020204" charset="-122"/>
              </a:rPr>
              <a:t>PDCA</a:t>
            </a:r>
            <a:r>
              <a:rPr lang="zh-CN" altLang="en-US">
                <a:solidFill>
                  <a:schemeClr val="accent5"/>
                </a:solidFill>
                <a:latin typeface="微软雅黑" panose="020B0503020204020204" charset="-122"/>
                <a:ea typeface="微软雅黑" panose="020B0503020204020204" charset="-122"/>
                <a:cs typeface="微软雅黑" panose="020B0503020204020204" charset="-122"/>
              </a:rPr>
              <a:t>戴明环、目标管理</a:t>
            </a:r>
            <a:r>
              <a:rPr lang="en-US" altLang="zh-CN">
                <a:solidFill>
                  <a:schemeClr val="accent5"/>
                </a:solidFill>
                <a:latin typeface="微软雅黑" panose="020B0503020204020204" charset="-122"/>
                <a:ea typeface="微软雅黑" panose="020B0503020204020204" charset="-122"/>
                <a:cs typeface="微软雅黑" panose="020B0503020204020204" charset="-122"/>
              </a:rPr>
              <a:t>OSIR/P</a:t>
            </a:r>
            <a:r>
              <a:rPr lang="zh-CN" altLang="en-US">
                <a:solidFill>
                  <a:schemeClr val="accent5"/>
                </a:solidFill>
                <a:latin typeface="微软雅黑" panose="020B0503020204020204" charset="-122"/>
                <a:ea typeface="微软雅黑" panose="020B0503020204020204" charset="-122"/>
                <a:cs typeface="微软雅黑" panose="020B0503020204020204" charset="-122"/>
              </a:rPr>
              <a:t>原则、复盘方法论</a:t>
            </a:r>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a:p>
            <a:endParaRPr lang="zh-CN" altLang="en-US">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9" name="标题 8"/>
          <p:cNvSpPr>
            <a:spLocks noGrp="1"/>
          </p:cNvSpPr>
          <p:nvPr>
            <p:ph type="title"/>
          </p:nvPr>
        </p:nvSpPr>
        <p:spPr>
          <a:xfrm>
            <a:off x="363855" y="427990"/>
            <a:ext cx="10515600" cy="1325563"/>
          </a:xfrm>
        </p:spPr>
        <p:txBody>
          <a:bodyPr/>
          <a:lstStyle/>
          <a:p>
            <a:r>
              <a:rPr lang="zh-CN" altLang="en-US" b="1">
                <a:sym typeface="+mn-ea"/>
              </a:rPr>
              <a:t>结构化思考与表达</a:t>
            </a:r>
            <a:r>
              <a:rPr lang="zh-CN" altLang="en-US" b="1">
                <a:solidFill>
                  <a:srgbClr val="FF0000"/>
                </a:solidFill>
                <a:sym typeface="+mn-ea"/>
              </a:rPr>
              <a:t>总结</a:t>
            </a:r>
            <a:endParaRPr lang="zh-CN" altLang="en-US" b="1">
              <a:solidFill>
                <a:srgbClr val="FF0000"/>
              </a:solidFill>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9255" y="1221105"/>
            <a:ext cx="8976995" cy="4570730"/>
          </a:xfrm>
          <a:prstGeom prst="rect">
            <a:avLst/>
          </a:prstGeom>
          <a:noFill/>
        </p:spPr>
        <p:txBody>
          <a:bodyPr wrap="square" rtlCol="0" anchor="t">
            <a:spAutoFit/>
          </a:bodyPr>
          <a:lstStyle/>
          <a:p>
            <a:pPr>
              <a:lnSpc>
                <a:spcPct val="130000"/>
              </a:lnSpc>
            </a:pPr>
            <a:r>
              <a:rPr lang="en-US" altLang="zh-CN" sz="3200" b="1">
                <a:solidFill>
                  <a:schemeClr val="accent5"/>
                </a:solidFill>
                <a:latin typeface="等线 Light" panose="02010600030101010101" charset="-122"/>
                <a:ea typeface="等线 Light" panose="02010600030101010101" charset="-122"/>
                <a:cs typeface="等线 Light" panose="02010600030101010101" charset="-122"/>
              </a:rPr>
              <a:t>     </a:t>
            </a:r>
            <a:r>
              <a:rPr lang="zh-CN" altLang="en-US" sz="3200" b="1">
                <a:solidFill>
                  <a:schemeClr val="accent5"/>
                </a:solidFill>
                <a:latin typeface="等线 Light" panose="02010600030101010101" charset="-122"/>
                <a:ea typeface="等线 Light" panose="02010600030101010101" charset="-122"/>
                <a:cs typeface="等线 Light" panose="02010600030101010101" charset="-122"/>
              </a:rPr>
              <a:t> 结构化思维不是解决问题的万能钥匙，它的本质是逻辑，提供的是</a:t>
            </a:r>
            <a:r>
              <a:rPr lang="zh-CN" altLang="en-US" sz="3200" b="1">
                <a:solidFill>
                  <a:schemeClr val="accent2"/>
                </a:solidFill>
                <a:latin typeface="等线 Light" panose="02010600030101010101" charset="-122"/>
                <a:ea typeface="等线 Light" panose="02010600030101010101" charset="-122"/>
                <a:cs typeface="等线 Light" panose="02010600030101010101" charset="-122"/>
              </a:rPr>
              <a:t>思考问题的一种思路方法，解决问题的一种通用方法论</a:t>
            </a:r>
            <a:r>
              <a:rPr lang="zh-CN" altLang="en-US" sz="3200" b="1">
                <a:solidFill>
                  <a:schemeClr val="accent5"/>
                </a:solidFill>
                <a:latin typeface="等线 Light" panose="02010600030101010101" charset="-122"/>
                <a:ea typeface="等线 Light" panose="02010600030101010101" charset="-122"/>
                <a:cs typeface="等线 Light" panose="02010600030101010101" charset="-122"/>
              </a:rPr>
              <a:t>，但它无法提供思考本身，也无法马上解决问题。</a:t>
            </a:r>
            <a:endParaRPr lang="zh-CN" altLang="en-US" sz="3200" b="1">
              <a:solidFill>
                <a:schemeClr val="accent5"/>
              </a:solidFill>
              <a:latin typeface="等线 Light" panose="02010600030101010101" charset="-122"/>
              <a:ea typeface="等线 Light" panose="02010600030101010101" charset="-122"/>
              <a:cs typeface="等线 Light" panose="02010600030101010101" charset="-122"/>
            </a:endParaRPr>
          </a:p>
          <a:p>
            <a:pPr>
              <a:lnSpc>
                <a:spcPct val="130000"/>
              </a:lnSpc>
            </a:pPr>
            <a:endParaRPr lang="zh-CN" altLang="en-US" sz="3200" b="1">
              <a:solidFill>
                <a:schemeClr val="accent5"/>
              </a:solidFill>
              <a:latin typeface="等线 Light" panose="02010600030101010101" charset="-122"/>
              <a:ea typeface="等线 Light" panose="02010600030101010101" charset="-122"/>
              <a:cs typeface="等线 Light" panose="02010600030101010101" charset="-122"/>
            </a:endParaRPr>
          </a:p>
          <a:p>
            <a:pPr>
              <a:lnSpc>
                <a:spcPct val="130000"/>
              </a:lnSpc>
            </a:pPr>
            <a:r>
              <a:rPr lang="zh-CN" altLang="en-US" sz="3200" b="1">
                <a:solidFill>
                  <a:schemeClr val="accent5"/>
                </a:solidFill>
                <a:latin typeface="等线 Light" panose="02010600030101010101" charset="-122"/>
                <a:ea typeface="等线 Light" panose="02010600030101010101" charset="-122"/>
                <a:cs typeface="等线 Light" panose="02010600030101010101" charset="-122"/>
              </a:rPr>
              <a:t>      还需大家真正理解什么是结构化思维，并灵活运用。</a:t>
            </a:r>
            <a:endParaRPr lang="zh-CN" altLang="en-US" sz="3200" b="1">
              <a:solidFill>
                <a:schemeClr val="accent5"/>
              </a:solidFill>
              <a:latin typeface="等线 Light" panose="02010600030101010101" charset="-122"/>
              <a:ea typeface="等线 Light" panose="02010600030101010101" charset="-122"/>
              <a:cs typeface="等线 Light" panose="02010600030101010101" charset="-122"/>
            </a:endParaRPr>
          </a:p>
        </p:txBody>
      </p:sp>
      <p:sp>
        <p:nvSpPr>
          <p:cNvPr id="9" name="标题 8"/>
          <p:cNvSpPr>
            <a:spLocks noGrp="1"/>
          </p:cNvSpPr>
          <p:nvPr>
            <p:ph type="title"/>
          </p:nvPr>
        </p:nvSpPr>
        <p:spPr>
          <a:xfrm>
            <a:off x="555625" y="280670"/>
            <a:ext cx="10515600" cy="1325563"/>
          </a:xfrm>
        </p:spPr>
        <p:txBody>
          <a:bodyPr/>
          <a:p>
            <a:r>
              <a:rPr lang="zh-CN" altLang="en-US" b="1">
                <a:sym typeface="+mn-ea"/>
              </a:rPr>
              <a:t>结论</a:t>
            </a:r>
            <a:endParaRPr lang="zh-CN" altLang="en-US" b="1">
              <a:solidFill>
                <a:srgbClr val="FF0000"/>
              </a:solidFill>
              <a:sym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436893"/>
            <a:ext cx="45719" cy="807477"/>
          </a:xfrm>
          <a:prstGeom prst="rect">
            <a:avLst/>
          </a:prstGeom>
          <a:solidFill>
            <a:srgbClr val="0057E1"/>
          </a:solidFill>
          <a:ln>
            <a:solidFill>
              <a:srgbClr val="0057E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50" name="文本框 49"/>
          <p:cNvSpPr txBox="1"/>
          <p:nvPr>
            <p:custDataLst>
              <p:tags r:id="rId2"/>
            </p:custDataLst>
          </p:nvPr>
        </p:nvSpPr>
        <p:spPr>
          <a:xfrm>
            <a:off x="365542" y="481965"/>
            <a:ext cx="11277600" cy="605155"/>
          </a:xfrm>
          <a:prstGeom prst="rect">
            <a:avLst/>
          </a:prstGeom>
          <a:noFill/>
        </p:spPr>
        <p:txBody>
          <a:bodyPr wrap="square" tIns="0" rtlCol="0">
            <a:noAutofit/>
          </a:bodyPr>
          <a:lstStyle/>
          <a:p>
            <a:pPr>
              <a:lnSpc>
                <a:spcPct val="120000"/>
              </a:lnSpc>
            </a:pPr>
            <a:r>
              <a:rPr lang="zh-CN"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rPr>
              <a:t>进一步学习书籍推荐</a:t>
            </a:r>
            <a:endParaRPr lang="zh-CN"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endParaRPr>
          </a:p>
        </p:txBody>
      </p:sp>
      <p:sp>
        <p:nvSpPr>
          <p:cNvPr id="7" name="文本框 6"/>
          <p:cNvSpPr txBox="1"/>
          <p:nvPr/>
        </p:nvSpPr>
        <p:spPr>
          <a:xfrm>
            <a:off x="1163320" y="2381250"/>
            <a:ext cx="4660900" cy="3610610"/>
          </a:xfrm>
          <a:prstGeom prst="rect">
            <a:avLst/>
          </a:prstGeom>
          <a:noFill/>
        </p:spPr>
        <p:txBody>
          <a:bodyPr wrap="square" rtlCol="0">
            <a:spAutoFit/>
          </a:bodyPr>
          <a:p>
            <a:pPr>
              <a:lnSpc>
                <a:spcPct val="130000"/>
              </a:lnSpc>
              <a:spcBef>
                <a:spcPts val="0"/>
              </a:spcBef>
              <a:spcAft>
                <a:spcPts val="0"/>
              </a:spcAft>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学习方向：</a:t>
            </a:r>
            <a:b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b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数据结构算法计算机原理</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开源程序</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mn-ea"/>
              </a:rPr>
              <a:t>函数式编程</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分布式</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机器学习</a:t>
            </a:r>
            <a:b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b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推荐书籍：</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任意一本数据结构算法书</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任意一本</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C/C++/Linux</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编程书籍</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任意多本</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Redis/PHP/MySQL/Nginx</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原理书籍</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任意一本函数式编程语言书 </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rPr>
              <a:t>Erlang/Scala/Lisp</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任意一本或多本分布式系统书籍</a:t>
            </a:r>
            <a:b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b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《深入理解计算机系统》</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101" name="图片 100"/>
          <p:cNvPicPr/>
          <p:nvPr/>
        </p:nvPicPr>
        <p:blipFill>
          <a:blip r:embed="rId3" r:link="rId4"/>
          <a:stretch>
            <a:fillRect/>
          </a:stretch>
        </p:blipFill>
        <p:spPr>
          <a:xfrm>
            <a:off x="6521450" y="2242820"/>
            <a:ext cx="2420620" cy="3078480"/>
          </a:xfrm>
          <a:prstGeom prst="rect">
            <a:avLst/>
          </a:prstGeom>
          <a:noFill/>
          <a:ln w="9525">
            <a:noFill/>
          </a:ln>
        </p:spPr>
      </p:pic>
      <p:pic>
        <p:nvPicPr>
          <p:cNvPr id="102" name="图片 101"/>
          <p:cNvPicPr/>
          <p:nvPr/>
        </p:nvPicPr>
        <p:blipFill>
          <a:blip r:embed="rId5" r:link="rId6"/>
          <a:stretch>
            <a:fillRect/>
          </a:stretch>
        </p:blipFill>
        <p:spPr>
          <a:xfrm>
            <a:off x="226695" y="2183765"/>
            <a:ext cx="2470150" cy="2988945"/>
          </a:xfrm>
          <a:prstGeom prst="rect">
            <a:avLst/>
          </a:prstGeom>
          <a:noFill/>
          <a:ln w="9525">
            <a:noFill/>
          </a:ln>
        </p:spPr>
      </p:pic>
      <p:pic>
        <p:nvPicPr>
          <p:cNvPr id="104" name="图片 103"/>
          <p:cNvPicPr/>
          <p:nvPr/>
        </p:nvPicPr>
        <p:blipFill>
          <a:blip r:embed="rId7" r:link="rId8"/>
          <a:stretch>
            <a:fillRect/>
          </a:stretch>
        </p:blipFill>
        <p:spPr>
          <a:xfrm>
            <a:off x="3039110" y="2084705"/>
            <a:ext cx="3258820" cy="3386455"/>
          </a:xfrm>
          <a:prstGeom prst="rect">
            <a:avLst/>
          </a:prstGeom>
          <a:noFill/>
          <a:ln w="9525">
            <a:noFill/>
          </a:ln>
        </p:spPr>
      </p:pic>
      <p:pic>
        <p:nvPicPr>
          <p:cNvPr id="103" name="图片 102"/>
          <p:cNvPicPr/>
          <p:nvPr/>
        </p:nvPicPr>
        <p:blipFill>
          <a:blip r:embed="rId9" r:link="rId10"/>
          <a:stretch>
            <a:fillRect/>
          </a:stretch>
        </p:blipFill>
        <p:spPr>
          <a:xfrm>
            <a:off x="9165590" y="2325370"/>
            <a:ext cx="3179445" cy="2995930"/>
          </a:xfrm>
          <a:prstGeom prst="rect">
            <a:avLst/>
          </a:prstGeom>
          <a:noFill/>
          <a:ln w="9525">
            <a:noFill/>
          </a:ln>
        </p:spPr>
      </p:pic>
      <p:sp>
        <p:nvSpPr>
          <p:cNvPr id="4" name="文本框 3"/>
          <p:cNvSpPr txBox="1"/>
          <p:nvPr/>
        </p:nvSpPr>
        <p:spPr>
          <a:xfrm>
            <a:off x="226695" y="5623560"/>
            <a:ext cx="1922780" cy="368300"/>
          </a:xfrm>
          <a:prstGeom prst="rect">
            <a:avLst/>
          </a:prstGeom>
          <a:noFill/>
        </p:spPr>
        <p:txBody>
          <a:bodyPr wrap="square" rtlCol="0" anchor="t">
            <a:spAutoFit/>
          </a:bodyPr>
          <a:p>
            <a:r>
              <a:rPr lang="zh-CN">
                <a:latin typeface="微软雅黑" panose="020B0503020204020204" charset="-122"/>
                <a:ea typeface="微软雅黑" panose="020B0503020204020204" charset="-122"/>
                <a:cs typeface="微软雅黑" panose="020B0503020204020204" charset="-122"/>
              </a:rPr>
              <a:t>《金字塔原理》</a:t>
            </a:r>
            <a:endParaRPr lang="zh-CN">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498215" y="5623560"/>
            <a:ext cx="1922780" cy="368300"/>
          </a:xfrm>
          <a:prstGeom prst="rect">
            <a:avLst/>
          </a:prstGeom>
          <a:noFill/>
        </p:spPr>
        <p:txBody>
          <a:bodyPr wrap="square" rtlCol="0" anchor="t">
            <a:spAutoFit/>
          </a:bodyPr>
          <a:p>
            <a:r>
              <a:rPr lang="zh-CN">
                <a:latin typeface="微软雅黑" panose="020B0503020204020204" charset="-122"/>
                <a:ea typeface="微软雅黑" panose="020B0503020204020204" charset="-122"/>
                <a:cs typeface="微软雅黑" panose="020B0503020204020204" charset="-122"/>
              </a:rPr>
              <a:t>《结构思考力》</a:t>
            </a:r>
            <a:endParaRPr lang="zh-CN">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6845300" y="5699125"/>
            <a:ext cx="1922780" cy="368300"/>
          </a:xfrm>
          <a:prstGeom prst="rect">
            <a:avLst/>
          </a:prstGeom>
          <a:noFill/>
        </p:spPr>
        <p:txBody>
          <a:bodyPr wrap="square" rtlCol="0" anchor="t">
            <a:spAutoFit/>
          </a:bodyPr>
          <a:p>
            <a:r>
              <a:rPr lang="zh-CN">
                <a:latin typeface="微软雅黑" panose="020B0503020204020204" charset="-122"/>
                <a:ea typeface="微软雅黑" panose="020B0503020204020204" charset="-122"/>
                <a:cs typeface="微软雅黑" panose="020B0503020204020204" charset="-122"/>
              </a:rPr>
              <a:t>《逻辑表达》</a:t>
            </a:r>
            <a:endParaRPr lang="zh-CN">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9669780" y="5699125"/>
            <a:ext cx="2171700" cy="368300"/>
          </a:xfrm>
          <a:prstGeom prst="rect">
            <a:avLst/>
          </a:prstGeom>
          <a:noFill/>
        </p:spPr>
        <p:txBody>
          <a:bodyPr wrap="square" rtlCol="0" anchor="t">
            <a:spAutoFit/>
          </a:bodyPr>
          <a:p>
            <a:r>
              <a:rPr lang="zh-CN">
                <a:latin typeface="微软雅黑" panose="020B0503020204020204" charset="-122"/>
                <a:ea typeface="微软雅黑" panose="020B0503020204020204" charset="-122"/>
                <a:cs typeface="微软雅黑" panose="020B0503020204020204" charset="-122"/>
              </a:rPr>
              <a:t>《重要的事情说</a:t>
            </a: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点</a:t>
            </a:r>
            <a:r>
              <a:rPr lang="zh-CN">
                <a:latin typeface="微软雅黑" panose="020B0503020204020204" charset="-122"/>
                <a:ea typeface="微软雅黑" panose="020B0503020204020204" charset="-122"/>
                <a:cs typeface="微软雅黑" panose="020B0503020204020204" charset="-122"/>
              </a:rPr>
              <a:t>》</a:t>
            </a:r>
            <a:endParaRPr lang="zh-CN">
              <a:latin typeface="微软雅黑" panose="020B0503020204020204" charset="-122"/>
              <a:ea typeface="微软雅黑" panose="020B0503020204020204" charset="-122"/>
              <a:cs typeface="微软雅黑" panose="020B0503020204020204" charset="-122"/>
            </a:endParaRPr>
          </a:p>
        </p:txBody>
      </p:sp>
    </p:spTree>
    <p:custDataLst>
      <p:tags r:id="rId11"/>
    </p:custData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436893"/>
            <a:ext cx="45719" cy="807477"/>
          </a:xfrm>
          <a:prstGeom prst="rect">
            <a:avLst/>
          </a:prstGeom>
          <a:solidFill>
            <a:srgbClr val="0057E1"/>
          </a:solidFill>
          <a:ln>
            <a:solidFill>
              <a:srgbClr val="0057E1"/>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50" name="文本框 49"/>
          <p:cNvSpPr txBox="1"/>
          <p:nvPr>
            <p:custDataLst>
              <p:tags r:id="rId2"/>
            </p:custDataLst>
          </p:nvPr>
        </p:nvSpPr>
        <p:spPr>
          <a:xfrm>
            <a:off x="365542" y="481965"/>
            <a:ext cx="11277600" cy="605155"/>
          </a:xfrm>
          <a:prstGeom prst="rect">
            <a:avLst/>
          </a:prstGeom>
          <a:noFill/>
        </p:spPr>
        <p:txBody>
          <a:bodyPr wrap="square" tIns="0" rtlCol="0">
            <a:noAutofit/>
          </a:bodyPr>
          <a:lstStyle/>
          <a:p>
            <a:pPr>
              <a:lnSpc>
                <a:spcPct val="120000"/>
              </a:lnSpc>
            </a:pPr>
            <a:r>
              <a:rPr lang="zh-CN"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rPr>
              <a:t>推荐结构化思维工具：脑图（思维导图）</a:t>
            </a:r>
            <a:endParaRPr lang="zh-CN"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endParaRPr>
          </a:p>
        </p:txBody>
      </p:sp>
      <p:sp>
        <p:nvSpPr>
          <p:cNvPr id="4" name="文本框 3"/>
          <p:cNvSpPr txBox="1"/>
          <p:nvPr/>
        </p:nvSpPr>
        <p:spPr>
          <a:xfrm>
            <a:off x="365760" y="2042160"/>
            <a:ext cx="6867525" cy="2861310"/>
          </a:xfrm>
          <a:prstGeom prst="rect">
            <a:avLst/>
          </a:prstGeom>
          <a:noFill/>
        </p:spPr>
        <p:txBody>
          <a:bodyPr wrap="square" rtlCol="0" anchor="t">
            <a:spAutoFit/>
          </a:bodyPr>
          <a:p>
            <a:r>
              <a:rPr lang="en-US" altLang="zh-CN" sz="2000">
                <a:latin typeface="等线 Light" panose="02010600030101010101" charset="-122"/>
                <a:ea typeface="等线 Light" panose="02010600030101010101" charset="-122"/>
                <a:cs typeface="等线 Light" panose="02010600030101010101" charset="-122"/>
              </a:rPr>
              <a:t> </a:t>
            </a:r>
            <a:r>
              <a:rPr lang="zh-CN" altLang="en-US" sz="2000" b="1">
                <a:latin typeface="等线" panose="02010600030101010101" charset="-122"/>
                <a:ea typeface="等线" panose="02010600030101010101" charset="-122"/>
                <a:cs typeface="等线 Light" panose="02010600030101010101" charset="-122"/>
              </a:rPr>
              <a:t>在线脑图工具</a:t>
            </a:r>
            <a:r>
              <a:rPr lang="zh-CN" altLang="en-US" sz="2000">
                <a:latin typeface="等线 Light" panose="02010600030101010101" charset="-122"/>
                <a:ea typeface="等线 Light" panose="02010600030101010101" charset="-122"/>
                <a:cs typeface="等线 Light" panose="02010600030101010101" charset="-122"/>
              </a:rPr>
              <a:t>（云端网页）</a:t>
            </a:r>
            <a:endParaRPr lang="zh-CN" altLang="en-US" sz="2000" b="1">
              <a:latin typeface="等线" panose="02010600030101010101" charset="-122"/>
              <a:ea typeface="等线" panose="02010600030101010101" charset="-122"/>
              <a:cs typeface="等线 Light" panose="02010600030101010101" charset="-122"/>
            </a:endParaRPr>
          </a:p>
          <a:p>
            <a:endParaRPr lang="zh-CN" sz="2000">
              <a:latin typeface="等线 Light" panose="02010600030101010101" charset="-122"/>
              <a:ea typeface="等线 Light" panose="02010600030101010101" charset="-122"/>
              <a:cs typeface="等线 Light" panose="02010600030101010101" charset="-122"/>
            </a:endParaRPr>
          </a:p>
          <a:p>
            <a:r>
              <a:rPr lang="zh-CN" sz="2000">
                <a:latin typeface="等线 Light" panose="02010600030101010101" charset="-122"/>
                <a:ea typeface="等线 Light" panose="02010600030101010101" charset="-122"/>
                <a:cs typeface="等线 Light" panose="02010600030101010101" charset="-122"/>
              </a:rPr>
              <a:t>百度脑图：</a:t>
            </a:r>
            <a:r>
              <a:rPr lang="en-US" altLang="zh-CN" sz="2000">
                <a:latin typeface="等线 Light" panose="02010600030101010101" charset="-122"/>
                <a:ea typeface="等线 Light" panose="02010600030101010101" charset="-122"/>
                <a:cs typeface="等线 Light" panose="02010600030101010101" charset="-122"/>
              </a:rPr>
              <a:t>  </a:t>
            </a:r>
            <a:r>
              <a:rPr lang="zh-CN" sz="2000">
                <a:latin typeface="等线 Light" panose="02010600030101010101" charset="-122"/>
                <a:ea typeface="等线 Light" panose="02010600030101010101" charset="-122"/>
                <a:cs typeface="等线 Light" panose="02010600030101010101" charset="-122"/>
              </a:rPr>
              <a:t>https://naotu.baidu.com</a:t>
            </a:r>
            <a:endParaRPr lang="zh-CN" sz="2000">
              <a:latin typeface="等线 Light" panose="02010600030101010101" charset="-122"/>
              <a:ea typeface="等线 Light" panose="02010600030101010101" charset="-122"/>
              <a:cs typeface="等线 Light" panose="02010600030101010101" charset="-122"/>
            </a:endParaRPr>
          </a:p>
          <a:p>
            <a:r>
              <a:rPr lang="en-US" altLang="zh-CN" sz="2000">
                <a:latin typeface="等线 Light" panose="02010600030101010101" charset="-122"/>
                <a:ea typeface="等线 Light" panose="02010600030101010101" charset="-122"/>
                <a:cs typeface="等线 Light" panose="02010600030101010101" charset="-122"/>
                <a:sym typeface="+mn-ea"/>
              </a:rPr>
              <a:t>ProcessOn</a:t>
            </a:r>
            <a:r>
              <a:rPr lang="zh-CN" altLang="en-US" sz="2000">
                <a:latin typeface="等线 Light" panose="02010600030101010101" charset="-122"/>
                <a:ea typeface="等线 Light" panose="02010600030101010101" charset="-122"/>
                <a:cs typeface="等线 Light" panose="02010600030101010101" charset="-122"/>
                <a:sym typeface="+mn-ea"/>
              </a:rPr>
              <a:t>：</a:t>
            </a:r>
            <a:r>
              <a:rPr lang="en-US" altLang="zh-CN" sz="2000">
                <a:latin typeface="等线 Light" panose="02010600030101010101" charset="-122"/>
                <a:ea typeface="等线 Light" panose="02010600030101010101" charset="-122"/>
                <a:cs typeface="等线 Light" panose="02010600030101010101" charset="-122"/>
                <a:sym typeface="+mn-ea"/>
              </a:rPr>
              <a:t> </a:t>
            </a:r>
            <a:r>
              <a:rPr lang="zh-CN" altLang="en-US" sz="2000">
                <a:latin typeface="等线 Light" panose="02010600030101010101" charset="-122"/>
                <a:ea typeface="等线 Light" panose="02010600030101010101" charset="-122"/>
                <a:cs typeface="等线 Light" panose="02010600030101010101" charset="-122"/>
                <a:sym typeface="+mn-ea"/>
              </a:rPr>
              <a:t>https://www.processon.com</a:t>
            </a:r>
            <a:endParaRPr lang="en-US" altLang="zh-CN" sz="2000">
              <a:latin typeface="等线 Light" panose="02010600030101010101" charset="-122"/>
              <a:ea typeface="等线 Light" panose="02010600030101010101" charset="-122"/>
              <a:cs typeface="等线 Light" panose="02010600030101010101" charset="-122"/>
            </a:endParaRPr>
          </a:p>
          <a:p>
            <a:r>
              <a:rPr lang="en-US" altLang="zh-CN" sz="2000">
                <a:latin typeface="等线 Light" panose="02010600030101010101" charset="-122"/>
                <a:ea typeface="等线 Light" panose="02010600030101010101" charset="-122"/>
                <a:cs typeface="等线 Light" panose="02010600030101010101" charset="-122"/>
              </a:rPr>
              <a:t>MindLine</a:t>
            </a:r>
            <a:r>
              <a:rPr lang="zh-CN" altLang="en-US" sz="2000">
                <a:latin typeface="等线 Light" panose="02010600030101010101" charset="-122"/>
                <a:ea typeface="等线 Light" panose="02010600030101010101" charset="-122"/>
                <a:cs typeface="等线 Light" panose="02010600030101010101" charset="-122"/>
              </a:rPr>
              <a:t>：</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http://www.mindline.cn</a:t>
            </a:r>
            <a:endParaRPr lang="zh-CN" altLang="en-US" sz="2000">
              <a:latin typeface="等线 Light" panose="02010600030101010101" charset="-122"/>
              <a:ea typeface="等线 Light" panose="02010600030101010101" charset="-122"/>
              <a:cs typeface="等线 Light" panose="02010600030101010101" charset="-122"/>
            </a:endParaRPr>
          </a:p>
          <a:p>
            <a:r>
              <a:rPr lang="zh-CN" altLang="en-US" sz="2000">
                <a:latin typeface="等线 Light" panose="02010600030101010101" charset="-122"/>
                <a:ea typeface="等线 Light" panose="02010600030101010101" charset="-122"/>
                <a:cs typeface="等线 Light" panose="02010600030101010101" charset="-122"/>
              </a:rPr>
              <a:t>幕布：</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https://mubu.com</a:t>
            </a:r>
            <a:endParaRPr lang="zh-CN" altLang="en-US" sz="2000">
              <a:latin typeface="等线 Light" panose="02010600030101010101" charset="-122"/>
              <a:ea typeface="等线 Light" panose="02010600030101010101" charset="-122"/>
              <a:cs typeface="等线 Light" panose="02010600030101010101" charset="-122"/>
            </a:endParaRPr>
          </a:p>
          <a:p>
            <a:r>
              <a:rPr lang="zh-CN" altLang="en-US" sz="2000">
                <a:latin typeface="等线 Light" panose="02010600030101010101" charset="-122"/>
                <a:ea typeface="等线 Light" panose="02010600030101010101" charset="-122"/>
                <a:cs typeface="等线 Light" panose="02010600030101010101" charset="-122"/>
              </a:rPr>
              <a:t>凹脑图：</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https://aonaotu.com</a:t>
            </a:r>
            <a:endParaRPr lang="zh-CN" altLang="en-US" sz="2000">
              <a:latin typeface="等线 Light" panose="02010600030101010101" charset="-122"/>
              <a:ea typeface="等线 Light" panose="02010600030101010101" charset="-122"/>
              <a:cs typeface="等线 Light" panose="02010600030101010101" charset="-122"/>
            </a:endParaRPr>
          </a:p>
          <a:p>
            <a:r>
              <a:rPr lang="zh-CN" altLang="en-US" sz="2000">
                <a:latin typeface="等线 Light" panose="02010600030101010101" charset="-122"/>
                <a:ea typeface="等线 Light" panose="02010600030101010101" charset="-122"/>
                <a:cs typeface="等线 Light" panose="02010600030101010101" charset="-122"/>
                <a:sym typeface="+mn-ea"/>
              </a:rPr>
              <a:t>迅捷画图：</a:t>
            </a:r>
            <a:r>
              <a:rPr lang="en-US" altLang="zh-CN" sz="2000">
                <a:latin typeface="等线 Light" panose="02010600030101010101" charset="-122"/>
                <a:ea typeface="等线 Light" panose="02010600030101010101" charset="-122"/>
                <a:cs typeface="等线 Light" panose="02010600030101010101" charset="-122"/>
                <a:sym typeface="+mn-ea"/>
              </a:rPr>
              <a:t>  </a:t>
            </a:r>
            <a:r>
              <a:rPr lang="zh-CN" altLang="en-US" sz="2000">
                <a:latin typeface="等线 Light" panose="02010600030101010101" charset="-122"/>
                <a:ea typeface="等线 Light" panose="02010600030101010101" charset="-122"/>
                <a:cs typeface="等线 Light" panose="02010600030101010101" charset="-122"/>
                <a:sym typeface="+mn-ea"/>
              </a:rPr>
              <a:t>https://www.liuchengtu.com</a:t>
            </a:r>
            <a:endParaRPr lang="zh-CN" sz="2000">
              <a:latin typeface="等线 Light" panose="02010600030101010101" charset="-122"/>
              <a:ea typeface="等线 Light" panose="02010600030101010101" charset="-122"/>
              <a:cs typeface="等线 Light" panose="02010600030101010101" charset="-122"/>
            </a:endParaRPr>
          </a:p>
          <a:p>
            <a:endParaRPr lang="zh-CN" sz="2000">
              <a:latin typeface="等线 Light" panose="02010600030101010101" charset="-122"/>
              <a:ea typeface="等线 Light" panose="02010600030101010101" charset="-122"/>
              <a:cs typeface="等线 Light" panose="02010600030101010101" charset="-122"/>
            </a:endParaRPr>
          </a:p>
        </p:txBody>
      </p:sp>
      <p:sp>
        <p:nvSpPr>
          <p:cNvPr id="5" name="文本框 4"/>
          <p:cNvSpPr txBox="1"/>
          <p:nvPr/>
        </p:nvSpPr>
        <p:spPr>
          <a:xfrm>
            <a:off x="5408295" y="2042160"/>
            <a:ext cx="6726555" cy="2861310"/>
          </a:xfrm>
          <a:prstGeom prst="rect">
            <a:avLst/>
          </a:prstGeom>
          <a:noFill/>
        </p:spPr>
        <p:txBody>
          <a:bodyPr wrap="square" rtlCol="0" anchor="t">
            <a:spAutoFit/>
          </a:bodyPr>
          <a:p>
            <a:r>
              <a:rPr lang="en-US" altLang="zh-CN" sz="2000">
                <a:latin typeface="等线 Light" panose="02010600030101010101" charset="-122"/>
                <a:ea typeface="等线 Light" panose="02010600030101010101" charset="-122"/>
                <a:cs typeface="等线 Light" panose="02010600030101010101" charset="-122"/>
              </a:rPr>
              <a:t> </a:t>
            </a:r>
            <a:r>
              <a:rPr lang="zh-CN" altLang="en-US" sz="2000" b="1">
                <a:latin typeface="等线" panose="02010600030101010101" charset="-122"/>
                <a:ea typeface="等线" panose="02010600030101010101" charset="-122"/>
                <a:cs typeface="等线 Light" panose="02010600030101010101" charset="-122"/>
              </a:rPr>
              <a:t>脑图软件</a:t>
            </a:r>
            <a:r>
              <a:rPr lang="zh-CN" altLang="en-US" sz="2000">
                <a:latin typeface="等线 Light" panose="02010600030101010101" charset="-122"/>
                <a:ea typeface="等线 Light" panose="02010600030101010101" charset="-122"/>
                <a:cs typeface="等线 Light" panose="02010600030101010101" charset="-122"/>
              </a:rPr>
              <a:t>（软件或</a:t>
            </a:r>
            <a:r>
              <a:rPr lang="en-US" altLang="zh-CN" sz="2000">
                <a:latin typeface="等线 Light" panose="02010600030101010101" charset="-122"/>
                <a:ea typeface="等线 Light" panose="02010600030101010101" charset="-122"/>
                <a:cs typeface="等线 Light" panose="02010600030101010101" charset="-122"/>
              </a:rPr>
              <a:t>APP</a:t>
            </a:r>
            <a:r>
              <a:rPr lang="zh-CN" altLang="en-US" sz="2000">
                <a:latin typeface="等线 Light" panose="02010600030101010101" charset="-122"/>
                <a:ea typeface="等线 Light" panose="02010600030101010101" charset="-122"/>
                <a:cs typeface="等线 Light" panose="02010600030101010101" charset="-122"/>
              </a:rPr>
              <a:t>）</a:t>
            </a:r>
            <a:endParaRPr lang="zh-CN" altLang="en-US" sz="2000">
              <a:latin typeface="等线 Light" panose="02010600030101010101" charset="-122"/>
              <a:ea typeface="等线 Light" panose="02010600030101010101" charset="-122"/>
              <a:cs typeface="等线 Light" panose="02010600030101010101" charset="-122"/>
            </a:endParaRPr>
          </a:p>
          <a:p>
            <a:endParaRPr lang="zh-CN" sz="2000">
              <a:latin typeface="等线 Light" panose="02010600030101010101" charset="-122"/>
              <a:ea typeface="等线 Light" panose="02010600030101010101" charset="-122"/>
              <a:cs typeface="等线 Light" panose="02010600030101010101" charset="-122"/>
            </a:endParaRPr>
          </a:p>
          <a:p>
            <a:r>
              <a:rPr lang="en-US" altLang="zh-CN" sz="2000">
                <a:latin typeface="等线 Light" panose="02010600030101010101" charset="-122"/>
                <a:ea typeface="等线 Light" panose="02010600030101010101" charset="-122"/>
                <a:cs typeface="等线 Light" panose="02010600030101010101" charset="-122"/>
              </a:rPr>
              <a:t>XMind</a:t>
            </a:r>
            <a:r>
              <a:rPr lang="zh-CN" altLang="en-US" sz="2000">
                <a:latin typeface="等线 Light" panose="02010600030101010101" charset="-122"/>
                <a:ea typeface="等线 Light" panose="02010600030101010101" charset="-122"/>
                <a:cs typeface="等线 Light" panose="02010600030101010101" charset="-122"/>
              </a:rPr>
              <a:t>：</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https://www.xmind.cn</a:t>
            </a:r>
            <a:endParaRPr lang="zh-CN" altLang="en-US" sz="2000">
              <a:latin typeface="等线 Light" panose="02010600030101010101" charset="-122"/>
              <a:ea typeface="等线 Light" panose="02010600030101010101" charset="-122"/>
              <a:cs typeface="等线 Light" panose="02010600030101010101" charset="-122"/>
            </a:endParaRPr>
          </a:p>
          <a:p>
            <a:r>
              <a:rPr lang="en-US" altLang="zh-CN" sz="2000">
                <a:latin typeface="等线 Light" panose="02010600030101010101" charset="-122"/>
                <a:ea typeface="等线 Light" panose="02010600030101010101" charset="-122"/>
                <a:cs typeface="等线 Light" panose="02010600030101010101" charset="-122"/>
              </a:rPr>
              <a:t>MindManager</a:t>
            </a:r>
            <a:r>
              <a:rPr lang="zh-CN" altLang="en-US" sz="2000">
                <a:latin typeface="等线 Light" panose="02010600030101010101" charset="-122"/>
                <a:ea typeface="等线 Light" panose="02010600030101010101" charset="-122"/>
                <a:cs typeface="等线 Light" panose="02010600030101010101" charset="-122"/>
              </a:rPr>
              <a:t>：</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https://www.mindmanager.cn</a:t>
            </a:r>
            <a:endParaRPr lang="zh-CN" altLang="en-US" sz="2000">
              <a:latin typeface="等线 Light" panose="02010600030101010101" charset="-122"/>
              <a:ea typeface="等线 Light" panose="02010600030101010101" charset="-122"/>
              <a:cs typeface="等线 Light" panose="02010600030101010101" charset="-122"/>
            </a:endParaRPr>
          </a:p>
          <a:p>
            <a:r>
              <a:rPr lang="en-US" altLang="zh-CN" sz="2000">
                <a:latin typeface="等线 Light" panose="02010600030101010101" charset="-122"/>
                <a:ea typeface="等线 Light" panose="02010600030101010101" charset="-122"/>
                <a:cs typeface="等线 Light" panose="02010600030101010101" charset="-122"/>
              </a:rPr>
              <a:t>WPS</a:t>
            </a:r>
            <a:r>
              <a:rPr lang="zh-CN" altLang="en-US" sz="2000">
                <a:latin typeface="等线 Light" panose="02010600030101010101" charset="-122"/>
                <a:ea typeface="等线 Light" panose="02010600030101010101" charset="-122"/>
                <a:cs typeface="等线 Light" panose="02010600030101010101" charset="-122"/>
              </a:rPr>
              <a:t>脑图：</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https://platform.wps.cn</a:t>
            </a:r>
            <a:endParaRPr lang="zh-CN" altLang="en-US" sz="2000">
              <a:latin typeface="等线 Light" panose="02010600030101010101" charset="-122"/>
              <a:ea typeface="等线 Light" panose="02010600030101010101" charset="-122"/>
              <a:cs typeface="等线 Light" panose="02010600030101010101" charset="-122"/>
            </a:endParaRPr>
          </a:p>
          <a:p>
            <a:r>
              <a:rPr lang="en-US" altLang="zh-CN" sz="2000">
                <a:latin typeface="等线 Light" panose="02010600030101010101" charset="-122"/>
                <a:ea typeface="等线 Light" panose="02010600030101010101" charset="-122"/>
                <a:cs typeface="等线 Light" panose="02010600030101010101" charset="-122"/>
              </a:rPr>
              <a:t>MindLine</a:t>
            </a:r>
            <a:r>
              <a:rPr lang="zh-CN" altLang="en-US" sz="2000">
                <a:latin typeface="等线 Light" panose="02010600030101010101" charset="-122"/>
                <a:ea typeface="等线 Light" panose="02010600030101010101" charset="-122"/>
                <a:cs typeface="等线 Light" panose="02010600030101010101" charset="-122"/>
              </a:rPr>
              <a:t>：</a:t>
            </a:r>
            <a:r>
              <a:rPr lang="en-US" altLang="zh-CN" sz="2000">
                <a:latin typeface="等线 Light" panose="02010600030101010101" charset="-122"/>
                <a:ea typeface="等线 Light" panose="02010600030101010101" charset="-122"/>
                <a:cs typeface="等线 Light" panose="02010600030101010101" charset="-122"/>
              </a:rPr>
              <a:t>           </a:t>
            </a:r>
            <a:r>
              <a:rPr lang="zh-CN" altLang="en-US" sz="2000">
                <a:latin typeface="等线 Light" panose="02010600030101010101" charset="-122"/>
                <a:ea typeface="等线 Light" panose="02010600030101010101" charset="-122"/>
                <a:cs typeface="等线 Light" panose="02010600030101010101" charset="-122"/>
              </a:rPr>
              <a:t>http://www.mindline.cn</a:t>
            </a:r>
            <a:endParaRPr lang="zh-CN" altLang="en-US" sz="2000">
              <a:latin typeface="等线 Light" panose="02010600030101010101" charset="-122"/>
              <a:ea typeface="等线 Light" panose="02010600030101010101" charset="-122"/>
              <a:cs typeface="等线 Light" panose="02010600030101010101" charset="-122"/>
            </a:endParaRPr>
          </a:p>
          <a:p>
            <a:r>
              <a:rPr lang="zh-CN" altLang="en-US" sz="2000">
                <a:latin typeface="等线 Light" panose="02010600030101010101" charset="-122"/>
                <a:ea typeface="等线 Light" panose="02010600030101010101" charset="-122"/>
                <a:cs typeface="等线 Light" panose="02010600030101010101" charset="-122"/>
              </a:rPr>
              <a:t>亿图</a:t>
            </a:r>
            <a:r>
              <a:rPr lang="en-US" altLang="zh-CN" sz="2000">
                <a:latin typeface="等线 Light" panose="02010600030101010101" charset="-122"/>
                <a:ea typeface="等线 Light" panose="02010600030101010101" charset="-122"/>
                <a:cs typeface="等线 Light" panose="02010600030101010101" charset="-122"/>
              </a:rPr>
              <a:t>MindMaster</a:t>
            </a:r>
            <a:r>
              <a:rPr lang="zh-CN" altLang="en-US" sz="2000">
                <a:latin typeface="等线 Light" panose="02010600030101010101" charset="-122"/>
                <a:ea typeface="等线 Light" panose="02010600030101010101" charset="-122"/>
                <a:cs typeface="等线 Light" panose="02010600030101010101" charset="-122"/>
              </a:rPr>
              <a:t>：https://mm.edrawsoft.cn</a:t>
            </a:r>
            <a:endParaRPr lang="zh-CN" altLang="en-US" sz="2000">
              <a:latin typeface="等线 Light" panose="02010600030101010101" charset="-122"/>
              <a:ea typeface="等线 Light" panose="02010600030101010101" charset="-122"/>
              <a:cs typeface="等线 Light" panose="02010600030101010101" charset="-122"/>
            </a:endParaRPr>
          </a:p>
          <a:p>
            <a:r>
              <a:rPr lang="zh-CN" altLang="en-US" sz="2000">
                <a:latin typeface="等线 Light" panose="02010600030101010101" charset="-122"/>
                <a:ea typeface="等线 Light" panose="02010600030101010101" charset="-122"/>
                <a:cs typeface="等线 Light" panose="02010600030101010101" charset="-122"/>
                <a:sym typeface="+mn-ea"/>
              </a:rPr>
              <a:t>爱莫脑图：</a:t>
            </a:r>
            <a:r>
              <a:rPr lang="en-US" altLang="zh-CN" sz="2000">
                <a:latin typeface="等线 Light" panose="02010600030101010101" charset="-122"/>
                <a:ea typeface="等线 Light" panose="02010600030101010101" charset="-122"/>
                <a:cs typeface="等线 Light" panose="02010600030101010101" charset="-122"/>
                <a:sym typeface="+mn-ea"/>
              </a:rPr>
              <a:t>           </a:t>
            </a:r>
            <a:r>
              <a:rPr lang="zh-CN" altLang="en-US" sz="2000">
                <a:latin typeface="等线 Light" panose="02010600030101010101" charset="-122"/>
                <a:ea typeface="等线 Light" panose="02010600030101010101" charset="-122"/>
                <a:cs typeface="等线 Light" panose="02010600030101010101" charset="-122"/>
                <a:sym typeface="+mn-ea"/>
              </a:rPr>
              <a:t>https://www.apowersoft.com.cn/mindma</a:t>
            </a:r>
            <a:r>
              <a:rPr lang="en-US" altLang="zh-CN" sz="2000">
                <a:latin typeface="等线 Light" panose="02010600030101010101" charset="-122"/>
                <a:ea typeface="等线 Light" panose="02010600030101010101" charset="-122"/>
                <a:cs typeface="等线 Light" panose="02010600030101010101" charset="-122"/>
                <a:sym typeface="+mn-ea"/>
              </a:rPr>
              <a:t>p</a:t>
            </a:r>
            <a:endParaRPr lang="zh-CN" altLang="en-US" sz="2000">
              <a:latin typeface="等线 Light" panose="02010600030101010101" charset="-122"/>
              <a:ea typeface="等线 Light" panose="02010600030101010101" charset="-122"/>
              <a:cs typeface="等线 Light" panose="02010600030101010101" charset="-122"/>
            </a:endParaRPr>
          </a:p>
          <a:p>
            <a:endParaRPr lang="zh-CN" sz="2000">
              <a:latin typeface="等线 Light" panose="02010600030101010101" charset="-122"/>
              <a:ea typeface="等线 Light" panose="02010600030101010101" charset="-122"/>
              <a:cs typeface="等线 Light" panose="02010600030101010101" charset="-122"/>
            </a:endParaRPr>
          </a:p>
        </p:txBody>
      </p:sp>
      <p:sp>
        <p:nvSpPr>
          <p:cNvPr id="6" name="文本框 5"/>
          <p:cNvSpPr txBox="1"/>
          <p:nvPr/>
        </p:nvSpPr>
        <p:spPr>
          <a:xfrm>
            <a:off x="490220" y="5312410"/>
            <a:ext cx="8266430" cy="798830"/>
          </a:xfrm>
          <a:prstGeom prst="rect">
            <a:avLst/>
          </a:prstGeom>
          <a:noFill/>
        </p:spPr>
        <p:txBody>
          <a:bodyPr wrap="square" rtlCol="0" anchor="t">
            <a:spAutoFit/>
          </a:bodyPr>
          <a:p>
            <a:r>
              <a:rPr lang="zh-CN" sz="2000">
                <a:solidFill>
                  <a:schemeClr val="accent2"/>
                </a:solidFill>
                <a:latin typeface="等线" panose="02010600030101010101" charset="-122"/>
                <a:ea typeface="等线" panose="02010600030101010101" charset="-122"/>
                <a:cs typeface="微软雅黑" panose="020B0503020204020204" charset="-122"/>
                <a:sym typeface="+mn-ea"/>
              </a:rPr>
              <a:t>工欲善其事必先利其器</a:t>
            </a:r>
            <a:endParaRPr lang="zh-CN" sz="2000">
              <a:solidFill>
                <a:schemeClr val="accent2"/>
              </a:solidFill>
              <a:latin typeface="等线" panose="02010600030101010101" charset="-122"/>
              <a:ea typeface="等线" panose="02010600030101010101" charset="-122"/>
              <a:cs typeface="微软雅黑" panose="020B0503020204020204" charset="-122"/>
              <a:sym typeface="+mn-ea"/>
            </a:endParaRPr>
          </a:p>
          <a:p>
            <a:pPr>
              <a:lnSpc>
                <a:spcPct val="130000"/>
              </a:lnSpc>
            </a:pPr>
            <a:r>
              <a:rPr lang="zh-CN" altLang="en-US" sz="2000">
                <a:solidFill>
                  <a:schemeClr val="accent5"/>
                </a:solidFill>
                <a:latin typeface="等线" panose="02010600030101010101" charset="-122"/>
                <a:ea typeface="等线" panose="02010600030101010101" charset="-122"/>
              </a:rPr>
              <a:t>好的工具能够解决大幅提升我们的效率和质量，</a:t>
            </a:r>
            <a:r>
              <a:rPr lang="en-US" altLang="zh-CN" sz="2000">
                <a:solidFill>
                  <a:schemeClr val="accent5"/>
                </a:solidFill>
                <a:latin typeface="等线" panose="02010600030101010101" charset="-122"/>
                <a:ea typeface="等线" panose="02010600030101010101" charset="-122"/>
              </a:rPr>
              <a:t>“</a:t>
            </a:r>
            <a:r>
              <a:rPr lang="zh-CN" altLang="en-US" sz="2000">
                <a:solidFill>
                  <a:schemeClr val="accent5"/>
                </a:solidFill>
                <a:latin typeface="等线" panose="02010600030101010101" charset="-122"/>
                <a:ea typeface="等线" panose="02010600030101010101" charset="-122"/>
              </a:rPr>
              <a:t>用好</a:t>
            </a:r>
            <a:r>
              <a:rPr lang="en-US" altLang="zh-CN" sz="2000">
                <a:solidFill>
                  <a:schemeClr val="accent5"/>
                </a:solidFill>
                <a:latin typeface="等线" panose="02010600030101010101" charset="-122"/>
                <a:ea typeface="等线" panose="02010600030101010101" charset="-122"/>
              </a:rPr>
              <a:t>”</a:t>
            </a:r>
            <a:r>
              <a:rPr lang="zh-CN" altLang="en-US" sz="2000">
                <a:solidFill>
                  <a:schemeClr val="accent5"/>
                </a:solidFill>
                <a:latin typeface="等线" panose="02010600030101010101" charset="-122"/>
                <a:ea typeface="等线" panose="02010600030101010101" charset="-122"/>
              </a:rPr>
              <a:t>工具，用</a:t>
            </a:r>
            <a:r>
              <a:rPr lang="en-US" altLang="zh-CN" sz="2000">
                <a:solidFill>
                  <a:schemeClr val="accent5"/>
                </a:solidFill>
                <a:latin typeface="等线" panose="02010600030101010101" charset="-122"/>
                <a:ea typeface="等线" panose="02010600030101010101" charset="-122"/>
              </a:rPr>
              <a:t>“</a:t>
            </a:r>
            <a:r>
              <a:rPr lang="zh-CN" altLang="en-US" sz="2000">
                <a:solidFill>
                  <a:schemeClr val="accent5"/>
                </a:solidFill>
                <a:latin typeface="等线" panose="02010600030101010101" charset="-122"/>
                <a:ea typeface="等线" panose="02010600030101010101" charset="-122"/>
              </a:rPr>
              <a:t>好工具</a:t>
            </a:r>
            <a:r>
              <a:rPr lang="en-US" altLang="zh-CN" sz="2000">
                <a:solidFill>
                  <a:schemeClr val="accent5"/>
                </a:solidFill>
                <a:latin typeface="等线" panose="02010600030101010101" charset="-122"/>
                <a:ea typeface="等线" panose="02010600030101010101" charset="-122"/>
              </a:rPr>
              <a:t>”</a:t>
            </a:r>
            <a:endParaRPr lang="en-US" altLang="zh-CN" sz="2000">
              <a:solidFill>
                <a:schemeClr val="accent5"/>
              </a:solidFill>
              <a:latin typeface="等线" panose="02010600030101010101" charset="-122"/>
              <a:ea typeface="等线" panose="02010600030101010101" charset="-122"/>
            </a:endParaRPr>
          </a:p>
        </p:txBody>
      </p:sp>
    </p:spTree>
    <p:custDataLst>
      <p:tags r:id="rId3"/>
    </p:custData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465" y="2172335"/>
            <a:ext cx="10409555" cy="2730500"/>
          </a:xfrm>
          <a:prstGeom prst="rect">
            <a:avLst/>
          </a:prstGeom>
          <a:noFill/>
        </p:spPr>
        <p:txBody>
          <a:bodyPr wrap="square" rtlCol="0" anchor="t">
            <a:spAutoFit/>
          </a:bodyPr>
          <a:p>
            <a:pPr>
              <a:lnSpc>
                <a:spcPct val="130000"/>
              </a:lnSpc>
            </a:pPr>
            <a:r>
              <a:rPr lang="zh-CN" altLang="en-US" sz="4400">
                <a:solidFill>
                  <a:schemeClr val="accent5"/>
                </a:solidFill>
                <a:latin typeface="等线" panose="02010600030101010101" charset="-122"/>
                <a:ea typeface="等线" panose="02010600030101010101" charset="-122"/>
                <a:cs typeface="等线" panose="02010600030101010101" charset="-122"/>
              </a:rPr>
              <a:t>希望大家都能掌握</a:t>
            </a:r>
            <a:r>
              <a:rPr lang="en-US" altLang="zh-CN" sz="4400">
                <a:solidFill>
                  <a:schemeClr val="accent5"/>
                </a:solidFill>
                <a:latin typeface="等线" panose="02010600030101010101" charset="-122"/>
                <a:ea typeface="等线" panose="02010600030101010101" charset="-122"/>
                <a:cs typeface="等线" panose="02010600030101010101" charset="-122"/>
              </a:rPr>
              <a:t>“</a:t>
            </a:r>
            <a:r>
              <a:rPr lang="zh-CN" altLang="en-US" sz="4400" b="1">
                <a:solidFill>
                  <a:schemeClr val="accent2"/>
                </a:solidFill>
                <a:latin typeface="等线" panose="02010600030101010101" charset="-122"/>
                <a:ea typeface="等线" panose="02010600030101010101" charset="-122"/>
                <a:cs typeface="等线" panose="02010600030101010101" charset="-122"/>
              </a:rPr>
              <a:t>结构化思考与表达</a:t>
            </a:r>
            <a:r>
              <a:rPr lang="en-US" altLang="zh-CN" sz="4400" b="1">
                <a:solidFill>
                  <a:schemeClr val="accent5"/>
                </a:solidFill>
                <a:latin typeface="等线" panose="02010600030101010101" charset="-122"/>
                <a:ea typeface="等线" panose="02010600030101010101" charset="-122"/>
                <a:cs typeface="等线" panose="02010600030101010101" charset="-122"/>
              </a:rPr>
              <a:t>”</a:t>
            </a:r>
            <a:r>
              <a:rPr lang="zh-CN" altLang="en-US" sz="4400">
                <a:solidFill>
                  <a:schemeClr val="accent5"/>
                </a:solidFill>
                <a:latin typeface="等线" panose="02010600030101010101" charset="-122"/>
                <a:ea typeface="等线" panose="02010600030101010101" charset="-122"/>
                <a:cs typeface="等线" panose="02010600030101010101" charset="-122"/>
              </a:rPr>
              <a:t>方法，并且熟练应用在工作与生活中，让你工作与生活越来越</a:t>
            </a:r>
            <a:r>
              <a:rPr lang="en-US" altLang="zh-CN" sz="4400">
                <a:solidFill>
                  <a:schemeClr val="accent5"/>
                </a:solidFill>
                <a:latin typeface="等线" panose="02010600030101010101" charset="-122"/>
                <a:ea typeface="等线" panose="02010600030101010101" charset="-122"/>
                <a:cs typeface="等线" panose="02010600030101010101" charset="-122"/>
              </a:rPr>
              <a:t>“</a:t>
            </a:r>
            <a:r>
              <a:rPr lang="zh-CN" altLang="en-US" sz="4400" b="1">
                <a:solidFill>
                  <a:schemeClr val="accent2"/>
                </a:solidFill>
                <a:latin typeface="等线" panose="02010600030101010101" charset="-122"/>
                <a:ea typeface="等线" panose="02010600030101010101" charset="-122"/>
                <a:cs typeface="等线" panose="02010600030101010101" charset="-122"/>
              </a:rPr>
              <a:t>专业</a:t>
            </a:r>
            <a:r>
              <a:rPr lang="en-US" altLang="zh-CN" sz="4400">
                <a:solidFill>
                  <a:schemeClr val="accent5"/>
                </a:solidFill>
                <a:latin typeface="等线" panose="02010600030101010101" charset="-122"/>
                <a:ea typeface="等线" panose="02010600030101010101" charset="-122"/>
                <a:cs typeface="等线" panose="02010600030101010101" charset="-122"/>
              </a:rPr>
              <a:t>”</a:t>
            </a:r>
            <a:r>
              <a:rPr lang="zh-CN" altLang="en-US" sz="4400">
                <a:solidFill>
                  <a:schemeClr val="accent5"/>
                </a:solidFill>
                <a:latin typeface="等线" panose="02010600030101010101" charset="-122"/>
                <a:ea typeface="等线" panose="02010600030101010101" charset="-122"/>
                <a:cs typeface="等线" panose="02010600030101010101" charset="-122"/>
              </a:rPr>
              <a:t>！</a:t>
            </a:r>
            <a:endParaRPr lang="zh-CN" altLang="en-US" sz="4400">
              <a:solidFill>
                <a:schemeClr val="accent5"/>
              </a:solidFill>
              <a:latin typeface="等线" panose="02010600030101010101" charset="-122"/>
              <a:ea typeface="等线" panose="02010600030101010101" charset="-122"/>
              <a:cs typeface="等线" panose="02010600030101010101" charset="-122"/>
            </a:endParaRPr>
          </a:p>
        </p:txBody>
      </p:sp>
      <p:sp>
        <p:nvSpPr>
          <p:cNvPr id="50" name="文本框 49"/>
          <p:cNvSpPr txBox="1"/>
          <p:nvPr>
            <p:custDataLst>
              <p:tags r:id="rId1"/>
            </p:custDataLst>
          </p:nvPr>
        </p:nvSpPr>
        <p:spPr>
          <a:xfrm>
            <a:off x="365542" y="481965"/>
            <a:ext cx="11277600" cy="605155"/>
          </a:xfrm>
          <a:prstGeom prst="rect">
            <a:avLst/>
          </a:prstGeom>
          <a:noFill/>
        </p:spPr>
        <p:txBody>
          <a:bodyPr wrap="square" tIns="0" rtlCol="0">
            <a:noAutofit/>
          </a:bodyPr>
          <a:p>
            <a:pPr>
              <a:lnSpc>
                <a:spcPct val="120000"/>
              </a:lnSpc>
            </a:pPr>
            <a:r>
              <a:rPr lang="zh-CN"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rPr>
              <a:t>做事专业，是我们一生的追求</a:t>
            </a:r>
            <a:endParaRPr lang="zh-CN" sz="3200" spc="150" dirty="0">
              <a:latin typeface="微软雅黑" panose="020B0503020204020204" charset="-122"/>
              <a:ea typeface="微软雅黑" panose="020B0503020204020204" charset="-122"/>
              <a:cs typeface="方正正黑简体" panose="02010600010101010101" charset="-122"/>
              <a:sym typeface="Arial" panose="020B0604020202020204" pitchFamily="34" charset="0"/>
            </a:endParaRPr>
          </a:p>
        </p:txBody>
      </p:sp>
    </p:spTree>
    <p:custDataLst>
      <p:tags r:id="rId2"/>
    </p:custData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74675" y="5240655"/>
            <a:ext cx="10409555" cy="650875"/>
          </a:xfrm>
          <a:prstGeom prst="rect">
            <a:avLst/>
          </a:prstGeom>
          <a:noFill/>
        </p:spPr>
        <p:txBody>
          <a:bodyPr wrap="square" rtlCol="0" anchor="t">
            <a:spAutoFit/>
          </a:bodyPr>
          <a:p>
            <a:pPr algn="ctr">
              <a:lnSpc>
                <a:spcPct val="130000"/>
              </a:lnSpc>
            </a:pPr>
            <a:r>
              <a:rPr lang="zh-CN" sz="2800">
                <a:solidFill>
                  <a:schemeClr val="accent2"/>
                </a:solidFill>
                <a:latin typeface="微软雅黑" panose="020B0503020204020204" charset="-122"/>
                <a:ea typeface="微软雅黑" panose="020B0503020204020204" charset="-122"/>
                <a:cs typeface="微软雅黑" panose="020B0503020204020204" charset="-122"/>
              </a:rPr>
              <a:t>有问题可以联系我共同交流</a:t>
            </a:r>
            <a:endParaRPr lang="zh-CN" sz="280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72440" y="405765"/>
            <a:ext cx="10409555" cy="650875"/>
          </a:xfrm>
          <a:prstGeom prst="rect">
            <a:avLst/>
          </a:prstGeom>
          <a:noFill/>
        </p:spPr>
        <p:txBody>
          <a:bodyPr wrap="square" rtlCol="0" anchor="t">
            <a:spAutoFit/>
          </a:bodyPr>
          <a:p>
            <a:pPr>
              <a:lnSpc>
                <a:spcPct val="130000"/>
              </a:lnSpc>
            </a:pPr>
            <a:r>
              <a:rPr lang="en-US" altLang="zh-CN" sz="2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CONTACT </a:t>
            </a:r>
            <a:r>
              <a:rPr lang="zh-CN" altLang="en-US" sz="2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联系我</a:t>
            </a:r>
            <a:endParaRPr lang="zh-CN" altLang="en-US" sz="2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pic>
        <p:nvPicPr>
          <p:cNvPr id="100" name="图片 99"/>
          <p:cNvPicPr/>
          <p:nvPr/>
        </p:nvPicPr>
        <p:blipFill>
          <a:blip r:embed="rId1" r:link="rId2"/>
          <a:stretch>
            <a:fillRect/>
          </a:stretch>
        </p:blipFill>
        <p:spPr>
          <a:xfrm>
            <a:off x="6990715" y="2228215"/>
            <a:ext cx="2457450" cy="2457450"/>
          </a:xfrm>
          <a:prstGeom prst="rect">
            <a:avLst/>
          </a:prstGeom>
          <a:noFill/>
          <a:ln w="9525">
            <a:noFill/>
          </a:ln>
        </p:spPr>
      </p:pic>
      <p:pic>
        <p:nvPicPr>
          <p:cNvPr id="6" name="图片 5"/>
          <p:cNvPicPr>
            <a:picLocks noChangeAspect="1"/>
          </p:cNvPicPr>
          <p:nvPr/>
        </p:nvPicPr>
        <p:blipFill>
          <a:blip r:embed="rId3"/>
          <a:stretch>
            <a:fillRect/>
          </a:stretch>
        </p:blipFill>
        <p:spPr>
          <a:xfrm>
            <a:off x="2342515" y="2333625"/>
            <a:ext cx="2213610" cy="2219325"/>
          </a:xfrm>
          <a:prstGeom prst="rect">
            <a:avLst/>
          </a:prstGeom>
        </p:spPr>
      </p:pic>
      <p:sp>
        <p:nvSpPr>
          <p:cNvPr id="7" name="文本框 6"/>
          <p:cNvSpPr txBox="1"/>
          <p:nvPr/>
        </p:nvSpPr>
        <p:spPr>
          <a:xfrm>
            <a:off x="2246630" y="1577340"/>
            <a:ext cx="2213610" cy="650875"/>
          </a:xfrm>
          <a:prstGeom prst="rect">
            <a:avLst/>
          </a:prstGeom>
          <a:noFill/>
        </p:spPr>
        <p:txBody>
          <a:bodyPr wrap="square" rtlCol="0" anchor="t">
            <a:spAutoFit/>
          </a:bodyPr>
          <a:p>
            <a:pPr algn="ctr">
              <a:lnSpc>
                <a:spcPct val="130000"/>
              </a:lnSpc>
            </a:pPr>
            <a:r>
              <a:rPr lang="zh-CN" sz="2800">
                <a:solidFill>
                  <a:schemeClr val="accent5"/>
                </a:solidFill>
                <a:latin typeface="微软雅黑" panose="020B0503020204020204" charset="-122"/>
                <a:ea typeface="微软雅黑" panose="020B0503020204020204" charset="-122"/>
                <a:cs typeface="微软雅黑" panose="020B0503020204020204" charset="-122"/>
              </a:rPr>
              <a:t>个人微信</a:t>
            </a:r>
            <a:endParaRPr lang="zh-CN" sz="280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6990715" y="1577340"/>
            <a:ext cx="2213610" cy="650875"/>
          </a:xfrm>
          <a:prstGeom prst="rect">
            <a:avLst/>
          </a:prstGeom>
          <a:noFill/>
        </p:spPr>
        <p:txBody>
          <a:bodyPr wrap="square" rtlCol="0" anchor="t">
            <a:spAutoFit/>
          </a:bodyPr>
          <a:p>
            <a:pPr algn="ctr">
              <a:lnSpc>
                <a:spcPct val="130000"/>
              </a:lnSpc>
            </a:pPr>
            <a:r>
              <a:rPr lang="zh-CN" sz="2800">
                <a:solidFill>
                  <a:schemeClr val="accent5"/>
                </a:solidFill>
                <a:latin typeface="微软雅黑" panose="020B0503020204020204" charset="-122"/>
                <a:ea typeface="微软雅黑" panose="020B0503020204020204" charset="-122"/>
                <a:cs typeface="微软雅黑" panose="020B0503020204020204" charset="-122"/>
              </a:rPr>
              <a:t>个人公众号</a:t>
            </a:r>
            <a:endParaRPr lang="zh-CN" sz="2800">
              <a:solidFill>
                <a:schemeClr val="accent5"/>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126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7430" y="1708785"/>
            <a:ext cx="2605405" cy="334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a:spLocks noGrp="1"/>
          </p:cNvSpPr>
          <p:nvPr/>
        </p:nvSpPr>
        <p:spPr>
          <a:xfrm>
            <a:off x="1430020" y="2009775"/>
            <a:ext cx="6539865" cy="26257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defRPr sz="6000" kern="1200">
                <a:solidFill>
                  <a:schemeClr val="bg1"/>
                </a:solidFill>
                <a:latin typeface="微软雅黑" panose="020B0503020204020204" charset="-122"/>
                <a:ea typeface="微软雅黑" panose="020B0503020204020204" charset="-122"/>
                <a:cs typeface="+mj-cs"/>
              </a:defRPr>
            </a:lvl1pPr>
          </a:lstStyle>
          <a:p>
            <a:pPr>
              <a:lnSpc>
                <a:spcPct val="120000"/>
              </a:lnSpc>
            </a:pPr>
            <a:r>
              <a:rPr lang="en-US" sz="7200">
                <a:solidFill>
                  <a:schemeClr val="accent2"/>
                </a:solidFill>
              </a:rPr>
              <a:t>Question </a:t>
            </a:r>
            <a:endParaRPr lang="en-US" sz="7200">
              <a:solidFill>
                <a:schemeClr val="accent2"/>
              </a:solidFill>
            </a:endParaRPr>
          </a:p>
          <a:p>
            <a:pPr>
              <a:lnSpc>
                <a:spcPct val="120000"/>
              </a:lnSpc>
            </a:pPr>
            <a:r>
              <a:rPr lang="en-US" sz="7200">
                <a:solidFill>
                  <a:schemeClr val="accent2"/>
                </a:solidFill>
              </a:rPr>
              <a:t>Anser</a:t>
            </a:r>
            <a:endParaRPr lang="en-US" sz="7200">
              <a:solidFill>
                <a:schemeClr val="accent2"/>
              </a:solidFill>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19_3*i*1"/>
  <p:tag name="KSO_WM_TEMPLATE_CATEGORY" val="diagram"/>
  <p:tag name="KSO_WM_TEMPLATE_INDEX" val="20200119"/>
  <p:tag name="KSO_WM_UNIT_LAYERLEVEL" val="1"/>
  <p:tag name="KSO_WM_TAG_VERSION" val="1.0"/>
  <p:tag name="KSO_WM_BEAUTIFY_FLAG" val="#wm#"/>
  <p:tag name="KSO_WM_UNIT_FILL_FORE_SCHEMECOLOR_INDEX" val="13"/>
  <p:tag name="KSO_WM_UNIT_FILL_TYPE" val="1"/>
  <p:tag name="KSO_WM_UNIT_USESOURCEFORMAT_APPLY" val="1"/>
</p:tagLst>
</file>

<file path=ppt/tags/tag10.xml><?xml version="1.0" encoding="utf-8"?>
<p:tagLst xmlns:p="http://schemas.openxmlformats.org/presentationml/2006/main">
  <p:tag name="MH" val="20160202215101"/>
  <p:tag name="MH_LIBRARY" val="GRAPHIC"/>
  <p:tag name="MH_TYPE" val="Other"/>
  <p:tag name="MH_ORDER" val="4"/>
</p:tagLst>
</file>

<file path=ppt/tags/tag11.xml><?xml version="1.0" encoding="utf-8"?>
<p:tagLst xmlns:p="http://schemas.openxmlformats.org/presentationml/2006/main">
  <p:tag name="MH" val="20160202215101"/>
  <p:tag name="MH_LIBRARY" val="GRAPHIC"/>
  <p:tag name="MH_TYPE" val="Other"/>
  <p:tag name="MH_ORDER" val="5"/>
</p:tagLst>
</file>

<file path=ppt/tags/tag12.xml><?xml version="1.0" encoding="utf-8"?>
<p:tagLst xmlns:p="http://schemas.openxmlformats.org/presentationml/2006/main">
  <p:tag name="MH" val="20160202215101"/>
  <p:tag name="MH_LIBRARY" val="GRAPHIC"/>
  <p:tag name="MH_TYPE" val="Other"/>
  <p:tag name="MH_ORDER" val="4"/>
</p:tagLst>
</file>

<file path=ppt/tags/tag13.xml><?xml version="1.0" encoding="utf-8"?>
<p:tagLst xmlns:p="http://schemas.openxmlformats.org/presentationml/2006/main">
  <p:tag name="MH" val="20160202215101"/>
  <p:tag name="MH_LIBRARY" val="GRAPHIC"/>
  <p:tag name="MH_TYPE" val="Other"/>
  <p:tag name="MH_ORDER" val="5"/>
</p:tagLst>
</file>

<file path=ppt/tags/tag14.xml><?xml version="1.0" encoding="utf-8"?>
<p:tagLst xmlns:p="http://schemas.openxmlformats.org/presentationml/2006/main">
  <p:tag name="MH" val="20160202215101"/>
  <p:tag name="MH_LIBRARY" val="GRAPHIC"/>
  <p:tag name="MH_TYPE" val="Other"/>
  <p:tag name="MH_ORDER" val="8"/>
</p:tagLst>
</file>

<file path=ppt/tags/tag15.xml><?xml version="1.0" encoding="utf-8"?>
<p:tagLst xmlns:p="http://schemas.openxmlformats.org/presentationml/2006/main">
  <p:tag name="MH" val="20160202215101"/>
  <p:tag name="MH_LIBRARY" val="GRAPHIC"/>
  <p:tag name="MH_TYPE" val="Other"/>
  <p:tag name="MH_ORDER" val="9"/>
</p:tagLst>
</file>

<file path=ppt/tags/tag16.xml><?xml version="1.0" encoding="utf-8"?>
<p:tagLst xmlns:p="http://schemas.openxmlformats.org/presentationml/2006/main">
  <p:tag name="MH" val="20160202215101"/>
  <p:tag name="MH_LIBRARY" val="GRAPHIC"/>
  <p:tag name="MH_TYPE" val="Other"/>
  <p:tag name="MH_ORDER" val="2"/>
</p:tagLst>
</file>

<file path=ppt/tags/tag17.xml><?xml version="1.0" encoding="utf-8"?>
<p:tagLst xmlns:p="http://schemas.openxmlformats.org/presentationml/2006/main">
  <p:tag name="MH" val="20160202215101"/>
  <p:tag name="MH_LIBRARY" val="GRAPHIC"/>
  <p:tag name="MH_TYPE" val="Other"/>
  <p:tag name="MH_ORDER" val="1"/>
</p:tagLst>
</file>

<file path=ppt/tags/tag18.xml><?xml version="1.0" encoding="utf-8"?>
<p:tagLst xmlns:p="http://schemas.openxmlformats.org/presentationml/2006/main">
  <p:tag name="MH" val="20160202215101"/>
  <p:tag name="MH_LIBRARY" val="GRAPHIC"/>
  <p:tag name="MH_TYPE" val="Other"/>
  <p:tag name="MH_ORDER" val="3"/>
</p:tagLst>
</file>

<file path=ppt/tags/tag19.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1"/>
  <p:tag name="KSO_WM_UNIT_ID" val="diagram789_3*n_i*1_1"/>
  <p:tag name="KSO_WM_UNIT_CLEAR" val="1"/>
  <p:tag name="KSO_WM_UNIT_LAYERLEVEL" val="1_1"/>
  <p:tag name="KSO_WM_DIAGRAM_GROUP_CODE" val="n1-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19_3*i*1"/>
  <p:tag name="KSO_WM_TEMPLATE_CATEGORY" val="diagram"/>
  <p:tag name="KSO_WM_TEMPLATE_INDEX" val="20200119"/>
  <p:tag name="KSO_WM_UNIT_LAYERLEVEL" val="1"/>
  <p:tag name="KSO_WM_TAG_VERSION" val="1.0"/>
  <p:tag name="KSO_WM_BEAUTIFY_FLAG" val="#wm#"/>
  <p:tag name="KSO_WM_UNIT_FILL_FORE_SCHEMECOLOR_INDEX" val="13"/>
  <p:tag name="KSO_WM_UNIT_FILL_TYPE" val="1"/>
  <p:tag name="KSO_WM_UNIT_USESOURCEFORMAT_APPLY" val="1"/>
</p:tagLst>
</file>

<file path=ppt/tags/tag20.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2"/>
  <p:tag name="KSO_WM_UNIT_ID" val="diagram789_3*n_i*1_2"/>
  <p:tag name="KSO_WM_UNIT_CLEAR" val="1"/>
  <p:tag name="KSO_WM_UNIT_LAYERLEVEL" val="1_1"/>
  <p:tag name="KSO_WM_DIAGRAM_GROUP_CODE" val="n1-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3"/>
  <p:tag name="KSO_WM_UNIT_ID" val="diagram789_3*n_i*1_3"/>
  <p:tag name="KSO_WM_UNIT_CLEAR" val="1"/>
  <p:tag name="KSO_WM_UNIT_LAYERLEVEL" val="1_1"/>
  <p:tag name="KSO_WM_DIAGRAM_GROUP_CODE" val="n1-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4"/>
  <p:tag name="KSO_WM_UNIT_ID" val="diagram789_3*n_i*1_4"/>
  <p:tag name="KSO_WM_UNIT_CLEAR" val="1"/>
  <p:tag name="KSO_WM_UNIT_LAYERLEVEL" val="1_1"/>
  <p:tag name="KSO_WM_DIAGRAM_GROUP_CODE" val="n1-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5"/>
  <p:tag name="KSO_WM_UNIT_ID" val="diagram789_3*n_i*1_5"/>
  <p:tag name="KSO_WM_UNIT_CLEAR" val="1"/>
  <p:tag name="KSO_WM_UNIT_LAYERLEVEL" val="1_1"/>
  <p:tag name="KSO_WM_DIAGRAM_GROUP_CODE" val="n1-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1_1"/>
  <p:tag name="KSO_WM_UNIT_ID" val="diagram789_3*n_h_f*1_1_1"/>
  <p:tag name="KSO_WM_UNIT_CLEAR" val="1"/>
  <p:tag name="KSO_WM_UNIT_LAYERLEVEL" val="1_1_1"/>
  <p:tag name="KSO_WM_UNIT_VALUE" val="54"/>
  <p:tag name="KSO_WM_UNIT_HIGHLIGHT" val="0"/>
  <p:tag name="KSO_WM_UNIT_COMPATIBLE" val="0"/>
  <p:tag name="KSO_WM_UNIT_PRESET_TEXT_INDEX" val="4"/>
  <p:tag name="KSO_WM_UNIT_PRESET_TEXT_LEN" val="26"/>
  <p:tag name="KSO_WM_DIAGRAM_GROUP_CODE" val="n1-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3"/>
  <p:tag name="KSO_WM_UNIT_ID" val="diagram789_3*n_h_f*1_2_3"/>
  <p:tag name="KSO_WM_UNIT_CLEAR" val="1"/>
  <p:tag name="KSO_WM_UNIT_LAYERLEVEL" val="1_1_1"/>
  <p:tag name="KSO_WM_UNIT_VALUE" val="30"/>
  <p:tag name="KSO_WM_UNIT_HIGHLIGHT" val="0"/>
  <p:tag name="KSO_WM_UNIT_COMPATIBLE" val="0"/>
  <p:tag name="KSO_WM_DIAGRAM_GROUP_CODE" val="n1-1"/>
  <p:tag name="KSO_WM_UNIT_PRESET_TEXT" val="LOREM"/>
  <p:tag name="KSO_WM_UNIT_FILL_FORE_SCHEMECOLOR_INDEX" val="7"/>
  <p:tag name="KSO_WM_UNI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2"/>
  <p:tag name="KSO_WM_UNIT_ID" val="diagram789_3*n_h_f*1_2_2"/>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6"/>
  <p:tag name="KSO_WM_UNI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1"/>
  <p:tag name="KSO_WM_UNIT_ID" val="diagram789_3*n_h_f*1_2_1"/>
  <p:tag name="KSO_WM_UNIT_CLEAR" val="1"/>
  <p:tag name="KSO_WM_UNIT_LAYERLEVEL" val="1_1_1"/>
  <p:tag name="KSO_WM_UNIT_VALUE" val="20"/>
  <p:tag name="KSO_WM_UNIT_HIGHLIGHT" val="0"/>
  <p:tag name="KSO_WM_UNIT_COMPATIBLE" val="0"/>
  <p:tag name="KSO_WM_DIAGRAM_GROUP_CODE" val="n1-1"/>
  <p:tag name="KSO_WM_UNIT_PRESET_TEXT" val="LOREM"/>
  <p:tag name="KSO_WM_UNIT_FILL_FORE_SCHEMECOLOR_INDEX" val="5"/>
  <p:tag name="KSO_WM_UNI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4"/>
  <p:tag name="KSO_WM_UNIT_ID" val="diagram789_3*n_h_f*1_2_4"/>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8"/>
  <p:tag name="KSO_WM_UNIT_FILL_TYPE" val="1"/>
</p:tagLst>
</file>

<file path=ppt/tags/tag29.xml><?xml version="1.0" encoding="utf-8"?>
<p:tagLst xmlns:p="http://schemas.openxmlformats.org/presentationml/2006/main">
  <p:tag name="PA" val="v3.1.0"/>
</p:tagLst>
</file>

<file path=ppt/tags/tag3.xml><?xml version="1.0" encoding="utf-8"?>
<p:tagLst xmlns:p="http://schemas.openxmlformats.org/presentationml/2006/main">
  <p:tag name="KSO_WM_UNIT_PRESET_TEXT" val="单击此处添加文本具体内容，简明扼要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0119_3*f*1"/>
  <p:tag name="KSO_WM_TEMPLATE_CATEGORY" val="diagram"/>
  <p:tag name="KSO_WM_TEMPLATE_INDEX" val="202001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0.xml><?xml version="1.0" encoding="utf-8"?>
<p:tagLst xmlns:p="http://schemas.openxmlformats.org/presentationml/2006/main">
  <p:tag name="PA" val="v3.1.0"/>
</p:tagLst>
</file>

<file path=ppt/tags/tag31.xml><?xml version="1.0" encoding="utf-8"?>
<p:tagLst xmlns:p="http://schemas.openxmlformats.org/presentationml/2006/main">
  <p:tag name="PA" val="v3.1.0"/>
</p:tagLst>
</file>

<file path=ppt/tags/tag32.xml><?xml version="1.0" encoding="utf-8"?>
<p:tagLst xmlns:p="http://schemas.openxmlformats.org/presentationml/2006/main">
  <p:tag name="PA" val="v3.1.0"/>
</p:tagLst>
</file>

<file path=ppt/tags/tag33.xml><?xml version="1.0" encoding="utf-8"?>
<p:tagLst xmlns:p="http://schemas.openxmlformats.org/presentationml/2006/main">
  <p:tag name="MH" val="20170406091957"/>
  <p:tag name="MH_LIBRARY" val="GRAPHIC"/>
  <p:tag name="MH_TYPE" val="Other"/>
  <p:tag name="MH_ORDER" val="1"/>
</p:tagLst>
</file>

<file path=ppt/tags/tag34.xml><?xml version="1.0" encoding="utf-8"?>
<p:tagLst xmlns:p="http://schemas.openxmlformats.org/presentationml/2006/main">
  <p:tag name="MH" val="20170406091957"/>
  <p:tag name="MH_LIBRARY" val="GRAPHIC"/>
  <p:tag name="MH_TYPE" val="Other"/>
  <p:tag name="MH_ORDER" val="2"/>
</p:tagLst>
</file>

<file path=ppt/tags/tag35.xml><?xml version="1.0" encoding="utf-8"?>
<p:tagLst xmlns:p="http://schemas.openxmlformats.org/presentationml/2006/main">
  <p:tag name="MH" val="20170406091957"/>
  <p:tag name="MH_LIBRARY" val="GRAPHIC"/>
  <p:tag name="MH_TYPE" val="Other"/>
  <p:tag name="MH_ORDER" val="3"/>
</p:tagLst>
</file>

<file path=ppt/tags/tag36.xml><?xml version="1.0" encoding="utf-8"?>
<p:tagLst xmlns:p="http://schemas.openxmlformats.org/presentationml/2006/main">
  <p:tag name="MH" val="20170406091957"/>
  <p:tag name="MH_LIBRARY" val="GRAPHIC"/>
  <p:tag name="MH_TYPE" val="Other"/>
  <p:tag name="MH_ORDER" val="4"/>
</p:tagLst>
</file>

<file path=ppt/tags/tag37.xml><?xml version="1.0" encoding="utf-8"?>
<p:tagLst xmlns:p="http://schemas.openxmlformats.org/presentationml/2006/main">
  <p:tag name="MH" val="20170406091957"/>
  <p:tag name="MH_LIBRARY" val="GRAPHIC"/>
  <p:tag name="MH_TYPE" val="Other"/>
  <p:tag name="MH_ORDER" val="5"/>
</p:tagLst>
</file>

<file path=ppt/tags/tag38.xml><?xml version="1.0" encoding="utf-8"?>
<p:tagLst xmlns:p="http://schemas.openxmlformats.org/presentationml/2006/main">
  <p:tag name="MH" val="20170406091957"/>
  <p:tag name="MH_LIBRARY" val="GRAPHIC"/>
  <p:tag name="MH_TYPE" val="Other"/>
  <p:tag name="MH_ORDER" val="1"/>
</p:tagLst>
</file>

<file path=ppt/tags/tag39.xml><?xml version="1.0" encoding="utf-8"?>
<p:tagLst xmlns:p="http://schemas.openxmlformats.org/presentationml/2006/main">
  <p:tag name="MH" val="20170406091957"/>
  <p:tag name="MH_LIBRARY" val="GRAPHIC"/>
  <p:tag name="MH_TYPE" val="Other"/>
  <p:tag name="MH_ORDER" val="2"/>
</p:tagLst>
</file>

<file path=ppt/tags/tag4.xml><?xml version="1.0" encoding="utf-8"?>
<p:tagLst xmlns:p="http://schemas.openxmlformats.org/presentationml/2006/main">
  <p:tag name="KSO_WM_SLIDE_ID" val="diagram20200119_3"/>
  <p:tag name="KSO_WM_TEMPLATE_SUBCATEGORY" val="0"/>
  <p:tag name="KSO_WM_SLIDE_TYPE" val="text"/>
  <p:tag name="KSO_WM_SLIDE_SUBTYPE" val="diag"/>
  <p:tag name="KSO_WM_SLIDE_ITEM_CNT" val="4"/>
  <p:tag name="KSO_WM_SLIDE_INDEX" val="3"/>
  <p:tag name="KSO_WM_SLIDE_SIZE" val="784.539*252.863"/>
  <p:tag name="KSO_WM_SLIDE_POSITION" val="88.5132*232.228"/>
  <p:tag name="KSO_WM_DIAGRAM_GROUP_CODE" val="m1-1"/>
  <p:tag name="KSO_WM_SLIDE_DIAGTYPE" val="m"/>
  <p:tag name="KSO_WM_TAG_VERSION" val="1.0"/>
  <p:tag name="KSO_WM_BEAUTIFY_FLAG" val="#wm#"/>
  <p:tag name="KSO_WM_TEMPLATE_CATEGORY" val="diagram"/>
  <p:tag name="KSO_WM_TEMPLATE_INDEX" val="20200119"/>
  <p:tag name="KSO_WM_SLIDE_LAYOUT" val="a_f_m"/>
  <p:tag name="KSO_WM_SLIDE_LAYOUT_CNT" val="1_1_1"/>
</p:tagLst>
</file>

<file path=ppt/tags/tag40.xml><?xml version="1.0" encoding="utf-8"?>
<p:tagLst xmlns:p="http://schemas.openxmlformats.org/presentationml/2006/main">
  <p:tag name="MH" val="20170406091957"/>
  <p:tag name="MH_LIBRARY" val="GRAPHIC"/>
  <p:tag name="MH_TYPE" val="Other"/>
  <p:tag name="MH_ORDER" val="3"/>
</p:tagLst>
</file>

<file path=ppt/tags/tag41.xml><?xml version="1.0" encoding="utf-8"?>
<p:tagLst xmlns:p="http://schemas.openxmlformats.org/presentationml/2006/main">
  <p:tag name="MH" val="20170406091957"/>
  <p:tag name="MH_LIBRARY" val="GRAPHIC"/>
  <p:tag name="MH_TYPE" val="Other"/>
  <p:tag name="MH_ORDER" val="4"/>
</p:tagLst>
</file>

<file path=ppt/tags/tag42.xml><?xml version="1.0" encoding="utf-8"?>
<p:tagLst xmlns:p="http://schemas.openxmlformats.org/presentationml/2006/main">
  <p:tag name="MH" val="20170406091957"/>
  <p:tag name="MH_LIBRARY" val="GRAPHIC"/>
  <p:tag name="MH_TYPE" val="Other"/>
  <p:tag name="MH_ORDER" val="5"/>
</p:tagLst>
</file>

<file path=ppt/tags/tag43.xml><?xml version="1.0" encoding="utf-8"?>
<p:tagLst xmlns:p="http://schemas.openxmlformats.org/presentationml/2006/main">
  <p:tag name="MH" val="20170406091957"/>
  <p:tag name="MH_LIBRARY" val="GRAPHIC"/>
  <p:tag name="MH_TYPE" val="Other"/>
  <p:tag name="MH_ORDER" val="1"/>
</p:tagLst>
</file>

<file path=ppt/tags/tag44.xml><?xml version="1.0" encoding="utf-8"?>
<p:tagLst xmlns:p="http://schemas.openxmlformats.org/presentationml/2006/main">
  <p:tag name="MH" val="20170406091957"/>
  <p:tag name="MH_LIBRARY" val="GRAPHIC"/>
  <p:tag name="MH_TYPE" val="Other"/>
  <p:tag name="MH_ORDER" val="2"/>
</p:tagLst>
</file>

<file path=ppt/tags/tag45.xml><?xml version="1.0" encoding="utf-8"?>
<p:tagLst xmlns:p="http://schemas.openxmlformats.org/presentationml/2006/main">
  <p:tag name="MH" val="20170406091957"/>
  <p:tag name="MH_LIBRARY" val="GRAPHIC"/>
  <p:tag name="MH_TYPE" val="Other"/>
  <p:tag name="MH_ORDER" val="3"/>
</p:tagLst>
</file>

<file path=ppt/tags/tag46.xml><?xml version="1.0" encoding="utf-8"?>
<p:tagLst xmlns:p="http://schemas.openxmlformats.org/presentationml/2006/main">
  <p:tag name="MH" val="20170406091957"/>
  <p:tag name="MH_LIBRARY" val="GRAPHIC"/>
  <p:tag name="MH_TYPE" val="Other"/>
  <p:tag name="MH_ORDER" val="4"/>
</p:tagLst>
</file>

<file path=ppt/tags/tag47.xml><?xml version="1.0" encoding="utf-8"?>
<p:tagLst xmlns:p="http://schemas.openxmlformats.org/presentationml/2006/main">
  <p:tag name="MH" val="20170406091957"/>
  <p:tag name="MH_LIBRARY" val="GRAPHIC"/>
  <p:tag name="MH_TYPE" val="Other"/>
  <p:tag name="MH_ORDER" val="5"/>
</p:tagLst>
</file>

<file path=ppt/tags/tag48.xml><?xml version="1.0" encoding="utf-8"?>
<p:tagLst xmlns:p="http://schemas.openxmlformats.org/presentationml/2006/main">
  <p:tag name="MH" val="20170406091957"/>
  <p:tag name="MH_LIBRARY" val="GRAPHIC"/>
  <p:tag name="MH_TYPE" val="Other"/>
  <p:tag name="MH_ORDER" val="1"/>
</p:tagLst>
</file>

<file path=ppt/tags/tag49.xml><?xml version="1.0" encoding="utf-8"?>
<p:tagLst xmlns:p="http://schemas.openxmlformats.org/presentationml/2006/main">
  <p:tag name="MH" val="20170406091957"/>
  <p:tag name="MH_LIBRARY" val="GRAPHIC"/>
  <p:tag name="MH_TYPE" val="Other"/>
  <p:tag name="MH_ORDER"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19_3*i*1"/>
  <p:tag name="KSO_WM_TEMPLATE_CATEGORY" val="diagram"/>
  <p:tag name="KSO_WM_TEMPLATE_INDEX" val="20200119"/>
  <p:tag name="KSO_WM_UNIT_LAYERLEVEL" val="1"/>
  <p:tag name="KSO_WM_TAG_VERSION" val="1.0"/>
  <p:tag name="KSO_WM_BEAUTIFY_FLAG" val="#wm#"/>
  <p:tag name="KSO_WM_UNIT_FILL_FORE_SCHEMECOLOR_INDEX" val="13"/>
  <p:tag name="KSO_WM_UNIT_FILL_TYPE" val="1"/>
  <p:tag name="KSO_WM_UNIT_USESOURCEFORMAT_APPLY" val="1"/>
</p:tagLst>
</file>

<file path=ppt/tags/tag50.xml><?xml version="1.0" encoding="utf-8"?>
<p:tagLst xmlns:p="http://schemas.openxmlformats.org/presentationml/2006/main">
  <p:tag name="MH" val="20170406091957"/>
  <p:tag name="MH_LIBRARY" val="GRAPHIC"/>
  <p:tag name="MH_TYPE" val="Other"/>
  <p:tag name="MH_ORDER" val="3"/>
</p:tagLst>
</file>

<file path=ppt/tags/tag51.xml><?xml version="1.0" encoding="utf-8"?>
<p:tagLst xmlns:p="http://schemas.openxmlformats.org/presentationml/2006/main">
  <p:tag name="MH" val="20170406091957"/>
  <p:tag name="MH_LIBRARY" val="GRAPHIC"/>
  <p:tag name="MH_TYPE" val="Other"/>
  <p:tag name="MH_ORDER" val="4"/>
</p:tagLst>
</file>

<file path=ppt/tags/tag52.xml><?xml version="1.0" encoding="utf-8"?>
<p:tagLst xmlns:p="http://schemas.openxmlformats.org/presentationml/2006/main">
  <p:tag name="MH" val="20170406091957"/>
  <p:tag name="MH_LIBRARY" val="GRAPHIC"/>
  <p:tag name="MH_TYPE" val="Other"/>
  <p:tag name="MH_ORDER" val="5"/>
</p:tagLst>
</file>

<file path=ppt/tags/tag53.xml><?xml version="1.0" encoding="utf-8"?>
<p:tagLst xmlns:p="http://schemas.openxmlformats.org/presentationml/2006/main">
  <p:tag name="MH" val="20170406091957"/>
  <p:tag name="MH_LIBRARY" val="GRAPHIC"/>
  <p:tag name="MH_TYPE" val="Other"/>
  <p:tag name="MH_ORDER" val="1"/>
</p:tagLst>
</file>

<file path=ppt/tags/tag54.xml><?xml version="1.0" encoding="utf-8"?>
<p:tagLst xmlns:p="http://schemas.openxmlformats.org/presentationml/2006/main">
  <p:tag name="MH" val="20170406091957"/>
  <p:tag name="MH_LIBRARY" val="GRAPHIC"/>
  <p:tag name="MH_TYPE" val="Other"/>
  <p:tag name="MH_ORDER" val="2"/>
</p:tagLst>
</file>

<file path=ppt/tags/tag55.xml><?xml version="1.0" encoding="utf-8"?>
<p:tagLst xmlns:p="http://schemas.openxmlformats.org/presentationml/2006/main">
  <p:tag name="MH" val="20170406091957"/>
  <p:tag name="MH_LIBRARY" val="GRAPHIC"/>
  <p:tag name="MH_TYPE" val="Other"/>
  <p:tag name="MH_ORDER" val="3"/>
</p:tagLst>
</file>

<file path=ppt/tags/tag56.xml><?xml version="1.0" encoding="utf-8"?>
<p:tagLst xmlns:p="http://schemas.openxmlformats.org/presentationml/2006/main">
  <p:tag name="MH" val="20170406091957"/>
  <p:tag name="MH_LIBRARY" val="GRAPHIC"/>
  <p:tag name="MH_TYPE" val="Other"/>
  <p:tag name="MH_ORDER" val="4"/>
</p:tagLst>
</file>

<file path=ppt/tags/tag57.xml><?xml version="1.0" encoding="utf-8"?>
<p:tagLst xmlns:p="http://schemas.openxmlformats.org/presentationml/2006/main">
  <p:tag name="MH" val="20170406091957"/>
  <p:tag name="MH_LIBRARY" val="GRAPHIC"/>
  <p:tag name="MH_TYPE" val="Other"/>
  <p:tag name="MH_ORDER" val="5"/>
</p:tagLst>
</file>

<file path=ppt/tags/tag58.xml><?xml version="1.0" encoding="utf-8"?>
<p:tagLst xmlns:p="http://schemas.openxmlformats.org/presentationml/2006/main">
  <p:tag name="MH" val="20170406091957"/>
  <p:tag name="MH_LIBRARY" val="GRAPHIC"/>
  <p:tag name="MH_TYPE" val="Other"/>
  <p:tag name="MH_ORDER" val="1"/>
</p:tagLst>
</file>

<file path=ppt/tags/tag59.xml><?xml version="1.0" encoding="utf-8"?>
<p:tagLst xmlns:p="http://schemas.openxmlformats.org/presentationml/2006/main">
  <p:tag name="MH" val="20170406091957"/>
  <p:tag name="MH_LIBRARY" val="GRAPHIC"/>
  <p:tag name="MH_TYPE" val="Other"/>
  <p:tag name="MH_ORDER" val="2"/>
</p:tagLst>
</file>

<file path=ppt/tags/tag6.xml><?xml version="1.0" encoding="utf-8"?>
<p:tagLst xmlns:p="http://schemas.openxmlformats.org/presentationml/2006/main">
  <p:tag name="KSO_WM_UNIT_PRESET_TEXT" val="单击此处添加文本具体内容，简明扼要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0119_3*f*1"/>
  <p:tag name="KSO_WM_TEMPLATE_CATEGORY" val="diagram"/>
  <p:tag name="KSO_WM_TEMPLATE_INDEX" val="202001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60.xml><?xml version="1.0" encoding="utf-8"?>
<p:tagLst xmlns:p="http://schemas.openxmlformats.org/presentationml/2006/main">
  <p:tag name="MH" val="20170406091957"/>
  <p:tag name="MH_LIBRARY" val="GRAPHIC"/>
  <p:tag name="MH_TYPE" val="Other"/>
  <p:tag name="MH_ORDER" val="3"/>
</p:tagLst>
</file>

<file path=ppt/tags/tag61.xml><?xml version="1.0" encoding="utf-8"?>
<p:tagLst xmlns:p="http://schemas.openxmlformats.org/presentationml/2006/main">
  <p:tag name="MH" val="20170406091957"/>
  <p:tag name="MH_LIBRARY" val="GRAPHIC"/>
  <p:tag name="MH_TYPE" val="Other"/>
  <p:tag name="MH_ORDER" val="4"/>
</p:tagLst>
</file>

<file path=ppt/tags/tag62.xml><?xml version="1.0" encoding="utf-8"?>
<p:tagLst xmlns:p="http://schemas.openxmlformats.org/presentationml/2006/main">
  <p:tag name="MH" val="20170406091957"/>
  <p:tag name="MH_LIBRARY" val="GRAPHIC"/>
  <p:tag name="MH_TYPE" val="Other"/>
  <p:tag name="MH_ORDER" val="5"/>
</p:tagLst>
</file>

<file path=ppt/tags/tag63.xml><?xml version="1.0" encoding="utf-8"?>
<p:tagLst xmlns:p="http://schemas.openxmlformats.org/presentationml/2006/main">
  <p:tag name="MH" val="20170406091957"/>
  <p:tag name="MH_LIBRARY" val="GRAPHIC"/>
  <p:tag name="MH_TYPE" val="Other"/>
  <p:tag name="MH_ORDER" val="1"/>
</p:tagLst>
</file>

<file path=ppt/tags/tag64.xml><?xml version="1.0" encoding="utf-8"?>
<p:tagLst xmlns:p="http://schemas.openxmlformats.org/presentationml/2006/main">
  <p:tag name="MH" val="20170406091957"/>
  <p:tag name="MH_LIBRARY" val="GRAPHIC"/>
  <p:tag name="MH_TYPE" val="Other"/>
  <p:tag name="MH_ORDER" val="2"/>
</p:tagLst>
</file>

<file path=ppt/tags/tag65.xml><?xml version="1.0" encoding="utf-8"?>
<p:tagLst xmlns:p="http://schemas.openxmlformats.org/presentationml/2006/main">
  <p:tag name="MH" val="20170406091957"/>
  <p:tag name="MH_LIBRARY" val="GRAPHIC"/>
  <p:tag name="MH_TYPE" val="Other"/>
  <p:tag name="MH_ORDER" val="3"/>
</p:tagLst>
</file>

<file path=ppt/tags/tag66.xml><?xml version="1.0" encoding="utf-8"?>
<p:tagLst xmlns:p="http://schemas.openxmlformats.org/presentationml/2006/main">
  <p:tag name="MH" val="20170406091957"/>
  <p:tag name="MH_LIBRARY" val="GRAPHIC"/>
  <p:tag name="MH_TYPE" val="Other"/>
  <p:tag name="MH_ORDER" val="4"/>
</p:tagLst>
</file>

<file path=ppt/tags/tag67.xml><?xml version="1.0" encoding="utf-8"?>
<p:tagLst xmlns:p="http://schemas.openxmlformats.org/presentationml/2006/main">
  <p:tag name="MH" val="20170406091957"/>
  <p:tag name="MH_LIBRARY" val="GRAPHIC"/>
  <p:tag name="MH_TYPE" val="Other"/>
  <p:tag name="MH_ORDER" val="5"/>
</p:tagLst>
</file>

<file path=ppt/tags/tag68.xml><?xml version="1.0" encoding="utf-8"?>
<p:tagLst xmlns:p="http://schemas.openxmlformats.org/presentationml/2006/main">
  <p:tag name="MH" val="20170406091957"/>
  <p:tag name="MH_LIBRARY" val="GRAPHIC"/>
  <p:tag name="MH_TYPE" val="Other"/>
  <p:tag name="MH_ORDER" val="1"/>
</p:tagLst>
</file>

<file path=ppt/tags/tag69.xml><?xml version="1.0" encoding="utf-8"?>
<p:tagLst xmlns:p="http://schemas.openxmlformats.org/presentationml/2006/main">
  <p:tag name="MH" val="20170406091957"/>
  <p:tag name="MH_LIBRARY" val="GRAPHIC"/>
  <p:tag name="MH_TYPE" val="Other"/>
  <p:tag name="MH_ORDER" val="2"/>
</p:tagLst>
</file>

<file path=ppt/tags/tag7.xml><?xml version="1.0" encoding="utf-8"?>
<p:tagLst xmlns:p="http://schemas.openxmlformats.org/presentationml/2006/main">
  <p:tag name="KSO_WM_SLIDE_ID" val="diagram20200119_3"/>
  <p:tag name="KSO_WM_TEMPLATE_SUBCATEGORY" val="0"/>
  <p:tag name="KSO_WM_SLIDE_TYPE" val="text"/>
  <p:tag name="KSO_WM_SLIDE_SUBTYPE" val="diag"/>
  <p:tag name="KSO_WM_SLIDE_ITEM_CNT" val="4"/>
  <p:tag name="KSO_WM_SLIDE_INDEX" val="3"/>
  <p:tag name="KSO_WM_SLIDE_SIZE" val="784.539*252.863"/>
  <p:tag name="KSO_WM_SLIDE_POSITION" val="88.5132*232.228"/>
  <p:tag name="KSO_WM_DIAGRAM_GROUP_CODE" val="m1-1"/>
  <p:tag name="KSO_WM_SLIDE_DIAGTYPE" val="m"/>
  <p:tag name="KSO_WM_TAG_VERSION" val="1.0"/>
  <p:tag name="KSO_WM_BEAUTIFY_FLAG" val="#wm#"/>
  <p:tag name="KSO_WM_TEMPLATE_CATEGORY" val="diagram"/>
  <p:tag name="KSO_WM_TEMPLATE_INDEX" val="20200119"/>
  <p:tag name="KSO_WM_SLIDE_LAYOUT" val="a_f_m"/>
  <p:tag name="KSO_WM_SLIDE_LAYOUT_CNT" val="1_1_1"/>
</p:tagLst>
</file>

<file path=ppt/tags/tag70.xml><?xml version="1.0" encoding="utf-8"?>
<p:tagLst xmlns:p="http://schemas.openxmlformats.org/presentationml/2006/main">
  <p:tag name="MH" val="20170406091957"/>
  <p:tag name="MH_LIBRARY" val="GRAPHIC"/>
  <p:tag name="MH_TYPE" val="Other"/>
  <p:tag name="MH_ORDER" val="3"/>
</p:tagLst>
</file>

<file path=ppt/tags/tag71.xml><?xml version="1.0" encoding="utf-8"?>
<p:tagLst xmlns:p="http://schemas.openxmlformats.org/presentationml/2006/main">
  <p:tag name="MH" val="20170406091957"/>
  <p:tag name="MH_LIBRARY" val="GRAPHIC"/>
  <p:tag name="MH_TYPE" val="Other"/>
  <p:tag name="MH_ORDER" val="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19_3*i*1"/>
  <p:tag name="KSO_WM_TEMPLATE_CATEGORY" val="diagram"/>
  <p:tag name="KSO_WM_TEMPLATE_INDEX" val="20200119"/>
  <p:tag name="KSO_WM_UNIT_LAYERLEVEL" val="1"/>
  <p:tag name="KSO_WM_TAG_VERSION" val="1.0"/>
  <p:tag name="KSO_WM_BEAUTIFY_FLAG" val="#wm#"/>
  <p:tag name="KSO_WM_UNIT_FILL_FORE_SCHEMECOLOR_INDEX" val="13"/>
  <p:tag name="KSO_WM_UNIT_FILL_TYPE" val="1"/>
  <p:tag name="KSO_WM_UNIT_USESOURCEFORMAT_APPLY" val="1"/>
</p:tagLst>
</file>

<file path=ppt/tags/tag73.xml><?xml version="1.0" encoding="utf-8"?>
<p:tagLst xmlns:p="http://schemas.openxmlformats.org/presentationml/2006/main">
  <p:tag name="KSO_WM_UNIT_PRESET_TEXT" val="单击此处添加文本具体内容，简明扼要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0119_3*f*1"/>
  <p:tag name="KSO_WM_TEMPLATE_CATEGORY" val="diagram"/>
  <p:tag name="KSO_WM_TEMPLATE_INDEX" val="202001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SLIDE_ID" val="diagram20200119_3"/>
  <p:tag name="KSO_WM_TEMPLATE_SUBCATEGORY" val="0"/>
  <p:tag name="KSO_WM_SLIDE_TYPE" val="text"/>
  <p:tag name="KSO_WM_SLIDE_SUBTYPE" val="diag"/>
  <p:tag name="KSO_WM_SLIDE_ITEM_CNT" val="4"/>
  <p:tag name="KSO_WM_SLIDE_INDEX" val="3"/>
  <p:tag name="KSO_WM_SLIDE_SIZE" val="784.539*252.863"/>
  <p:tag name="KSO_WM_SLIDE_POSITION" val="88.5132*232.228"/>
  <p:tag name="KSO_WM_DIAGRAM_GROUP_CODE" val="m1-1"/>
  <p:tag name="KSO_WM_SLIDE_DIAGTYPE" val="m"/>
  <p:tag name="KSO_WM_TAG_VERSION" val="1.0"/>
  <p:tag name="KSO_WM_BEAUTIFY_FLAG" val="#wm#"/>
  <p:tag name="KSO_WM_TEMPLATE_CATEGORY" val="diagram"/>
  <p:tag name="KSO_WM_TEMPLATE_INDEX" val="20200119"/>
  <p:tag name="KSO_WM_SLIDE_LAYOUT" val="a_f_m"/>
  <p:tag name="KSO_WM_SLIDE_LAYOUT_CNT" val="1_1_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0119_3*i*1"/>
  <p:tag name="KSO_WM_TEMPLATE_CATEGORY" val="diagram"/>
  <p:tag name="KSO_WM_TEMPLATE_INDEX" val="20200119"/>
  <p:tag name="KSO_WM_UNIT_LAYERLEVEL" val="1"/>
  <p:tag name="KSO_WM_TAG_VERSION" val="1.0"/>
  <p:tag name="KSO_WM_BEAUTIFY_FLAG" val="#wm#"/>
  <p:tag name="KSO_WM_UNIT_FILL_FORE_SCHEMECOLOR_INDEX" val="13"/>
  <p:tag name="KSO_WM_UNIT_FILL_TYPE" val="1"/>
  <p:tag name="KSO_WM_UNIT_USESOURCEFORMAT_APPLY" val="1"/>
</p:tagLst>
</file>

<file path=ppt/tags/tag76.xml><?xml version="1.0" encoding="utf-8"?>
<p:tagLst xmlns:p="http://schemas.openxmlformats.org/presentationml/2006/main">
  <p:tag name="KSO_WM_UNIT_PRESET_TEXT" val="单击此处添加文本具体内容，简明扼要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0119_3*f*1"/>
  <p:tag name="KSO_WM_TEMPLATE_CATEGORY" val="diagram"/>
  <p:tag name="KSO_WM_TEMPLATE_INDEX" val="202001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SLIDE_ID" val="diagram20200119_3"/>
  <p:tag name="KSO_WM_TEMPLATE_SUBCATEGORY" val="0"/>
  <p:tag name="KSO_WM_SLIDE_TYPE" val="text"/>
  <p:tag name="KSO_WM_SLIDE_SUBTYPE" val="diag"/>
  <p:tag name="KSO_WM_SLIDE_ITEM_CNT" val="4"/>
  <p:tag name="KSO_WM_SLIDE_INDEX" val="3"/>
  <p:tag name="KSO_WM_SLIDE_SIZE" val="784.539*252.863"/>
  <p:tag name="KSO_WM_SLIDE_POSITION" val="88.5132*232.228"/>
  <p:tag name="KSO_WM_DIAGRAM_GROUP_CODE" val="m1-1"/>
  <p:tag name="KSO_WM_SLIDE_DIAGTYPE" val="m"/>
  <p:tag name="KSO_WM_TAG_VERSION" val="1.0"/>
  <p:tag name="KSO_WM_BEAUTIFY_FLAG" val="#wm#"/>
  <p:tag name="KSO_WM_TEMPLATE_CATEGORY" val="diagram"/>
  <p:tag name="KSO_WM_TEMPLATE_INDEX" val="20200119"/>
  <p:tag name="KSO_WM_SLIDE_LAYOUT" val="a_f_m"/>
  <p:tag name="KSO_WM_SLIDE_LAYOUT_CNT" val="1_1_1"/>
</p:tagLst>
</file>

<file path=ppt/tags/tag78.xml><?xml version="1.0" encoding="utf-8"?>
<p:tagLst xmlns:p="http://schemas.openxmlformats.org/presentationml/2006/main">
  <p:tag name="KSO_WM_UNIT_PRESET_TEXT" val="单击此处添加文本具体内容，简明扼要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diagram20200119_3*f*1"/>
  <p:tag name="KSO_WM_TEMPLATE_CATEGORY" val="diagram"/>
  <p:tag name="KSO_WM_TEMPLATE_INDEX" val="20200119"/>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SLIDE_ID" val="diagram20200119_3"/>
  <p:tag name="KSO_WM_TEMPLATE_SUBCATEGORY" val="0"/>
  <p:tag name="KSO_WM_SLIDE_TYPE" val="text"/>
  <p:tag name="KSO_WM_SLIDE_SUBTYPE" val="diag"/>
  <p:tag name="KSO_WM_SLIDE_ITEM_CNT" val="4"/>
  <p:tag name="KSO_WM_SLIDE_INDEX" val="3"/>
  <p:tag name="KSO_WM_SLIDE_SIZE" val="784.539*252.863"/>
  <p:tag name="KSO_WM_SLIDE_POSITION" val="88.5132*232.228"/>
  <p:tag name="KSO_WM_DIAGRAM_GROUP_CODE" val="m1-1"/>
  <p:tag name="KSO_WM_SLIDE_DIAGTYPE" val="m"/>
  <p:tag name="KSO_WM_TAG_VERSION" val="1.0"/>
  <p:tag name="KSO_WM_BEAUTIFY_FLAG" val="#wm#"/>
  <p:tag name="KSO_WM_TEMPLATE_CATEGORY" val="diagram"/>
  <p:tag name="KSO_WM_TEMPLATE_INDEX" val="20200119"/>
  <p:tag name="KSO_WM_SLIDE_LAYOUT" val="a_f_m"/>
  <p:tag name="KSO_WM_SLIDE_LAYOUT_CNT" val="1_1_1"/>
</p:tagLst>
</file>

<file path=ppt/tags/tag8.xml><?xml version="1.0" encoding="utf-8"?>
<p:tagLst xmlns:p="http://schemas.openxmlformats.org/presentationml/2006/main">
  <p:tag name="MH" val="20160202215101"/>
  <p:tag name="MH_LIBRARY" val="GRAPHIC"/>
  <p:tag name="MH_TYPE" val="Other"/>
  <p:tag name="MH_ORDER" val="8"/>
</p:tagLst>
</file>

<file path=ppt/tags/tag80.xml><?xml version="1.0" encoding="utf-8"?>
<p:tagLst xmlns:p="http://schemas.openxmlformats.org/presentationml/2006/main">
  <p:tag name="KSO_WM_BEAUTIFY_FLAG" val="#wm#"/>
  <p:tag name="KSO_WM_TEMPLATE_CATEGORY" val="diagram"/>
  <p:tag name="KSO_WM_TEMPLATE_INDEX" val="20200119"/>
</p:tagLst>
</file>

<file path=ppt/tags/tag81.xml><?xml version="1.0" encoding="utf-8"?>
<p:tagLst xmlns:p="http://schemas.openxmlformats.org/presentationml/2006/main">
  <p:tag name="KSO_WM_BEAUTIFY_FLAG" val="#wm#"/>
  <p:tag name="KSO_WM_TEMPLATE_CATEGORY" val="diagram"/>
  <p:tag name="KSO_WM_TEMPLATE_INDEX" val="20200119"/>
</p:tagLst>
</file>

<file path=ppt/tags/tag9.xml><?xml version="1.0" encoding="utf-8"?>
<p:tagLst xmlns:p="http://schemas.openxmlformats.org/presentationml/2006/main">
  <p:tag name="MH" val="20160202215101"/>
  <p:tag name="MH_LIBRARY" val="GRAPHIC"/>
  <p:tag name="MH_TYPE" val="Other"/>
  <p:tag name="MH_ORDER" val="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BFBF"/>
      </a:hlink>
      <a:folHlink>
        <a:srgbClr val="A6A6A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18152</Words>
  <Application>WPS 演示</Application>
  <PresentationFormat>宽屏</PresentationFormat>
  <Paragraphs>1649</Paragraphs>
  <Slides>100</Slides>
  <Notes>3</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100</vt:i4>
      </vt:variant>
    </vt:vector>
  </HeadingPairs>
  <TitlesOfParts>
    <vt:vector size="123" baseType="lpstr">
      <vt:lpstr>Arial</vt:lpstr>
      <vt:lpstr>宋体</vt:lpstr>
      <vt:lpstr>Wingdings</vt:lpstr>
      <vt:lpstr>微软雅黑</vt:lpstr>
      <vt:lpstr>等线</vt:lpstr>
      <vt:lpstr>等线 Light</vt:lpstr>
      <vt:lpstr>方正正黑简体</vt:lpstr>
      <vt:lpstr>黑体</vt:lpstr>
      <vt:lpstr>Calibri</vt:lpstr>
      <vt:lpstr>Arial Unicode MS</vt:lpstr>
      <vt:lpstr>Calibri Light</vt:lpstr>
      <vt:lpstr>Wingdings</vt:lpstr>
      <vt:lpstr>Open Sans Semibold</vt:lpstr>
      <vt:lpstr>Segoe Print</vt:lpstr>
      <vt:lpstr>HelveticaNeueLT Com 67 MdCn</vt:lpstr>
      <vt:lpstr>方正舒体</vt:lpstr>
      <vt:lpstr>Franklin Gothic Book</vt:lpstr>
      <vt:lpstr>Impact</vt:lpstr>
      <vt:lpstr>方正正粗黑简体</vt:lpstr>
      <vt:lpstr>PMingLiU</vt:lpstr>
      <vt:lpstr>Yu Gothic UI Semibold</vt:lpstr>
      <vt:lpstr>Office 主题</vt:lpstr>
      <vt:lpstr>1_Office 主题</vt:lpstr>
      <vt:lpstr>结构化的思考与表达</vt:lpstr>
      <vt:lpstr>PowerPoint 演示文稿</vt:lpstr>
      <vt:lpstr>目录</vt:lpstr>
      <vt:lpstr>一、什么是结构化</vt:lpstr>
      <vt:lpstr>思维测试一</vt:lpstr>
      <vt:lpstr>思维测试一</vt:lpstr>
      <vt:lpstr>思维测试一</vt:lpstr>
      <vt:lpstr>思维测试二</vt:lpstr>
      <vt:lpstr>思维测试二</vt:lpstr>
      <vt:lpstr>PowerPoint 演示文稿</vt:lpstr>
      <vt:lpstr>结构化思考的作用</vt:lpstr>
      <vt:lpstr>二、结构化的方法与应用</vt:lpstr>
      <vt:lpstr>PowerPoint 演示文稿</vt:lpstr>
      <vt:lpstr>逻辑树分析法</vt:lpstr>
      <vt:lpstr>概念与作用</vt:lpstr>
      <vt:lpstr>经典案例</vt:lpstr>
      <vt:lpstr>举例一</vt:lpstr>
      <vt:lpstr>举例二</vt:lpstr>
      <vt:lpstr>MECE分析法（MECE原则）</vt:lpstr>
      <vt:lpstr>定义与原则</vt:lpstr>
      <vt:lpstr>分析步骤</vt:lpstr>
      <vt:lpstr>分类方法</vt:lpstr>
      <vt:lpstr>分类方法</vt:lpstr>
      <vt:lpstr>分类方法</vt:lpstr>
      <vt:lpstr>分类方法</vt:lpstr>
      <vt:lpstr>分类方法</vt:lpstr>
      <vt:lpstr>分类方法</vt:lpstr>
      <vt:lpstr>鱼骨图分析法  （5M/6M因素分析法，5W根因法，因果分析法）</vt:lpstr>
      <vt:lpstr>定义</vt:lpstr>
      <vt:lpstr>分析步骤</vt:lpstr>
      <vt:lpstr>经典案例</vt:lpstr>
      <vt:lpstr>应用举例</vt:lpstr>
      <vt:lpstr>二八法则（帕累托分析法）</vt:lpstr>
      <vt:lpstr>概念</vt:lpstr>
      <vt:lpstr>应用举例</vt:lpstr>
      <vt:lpstr>PowerPoint 演示文稿</vt:lpstr>
      <vt:lpstr>金字塔原理</vt:lpstr>
      <vt:lpstr>原则介绍</vt:lpstr>
      <vt:lpstr>原则介绍</vt:lpstr>
      <vt:lpstr>应用举例</vt:lpstr>
      <vt:lpstr>PowerPoint 演示文稿</vt:lpstr>
      <vt:lpstr>概念</vt:lpstr>
      <vt:lpstr>典型案例</vt:lpstr>
      <vt:lpstr>应用举例</vt:lpstr>
      <vt:lpstr>PowerPoint 演示文稿</vt:lpstr>
      <vt:lpstr>概念理解</vt:lpstr>
      <vt:lpstr>举例1：教培行业中教研工作如何做</vt:lpstr>
      <vt:lpstr>举例1：教培行业中教研工作如何做</vt:lpstr>
      <vt:lpstr>举例1：教培行业中教研工作如何做</vt:lpstr>
      <vt:lpstr>举例2：如何判断识别一个人</vt:lpstr>
      <vt:lpstr>举例2：教培行业中教研工作如何做</vt:lpstr>
      <vt:lpstr>举例2：教培行业中教研工作如何做</vt:lpstr>
      <vt:lpstr>PowerPoint 演示文稿</vt:lpstr>
      <vt:lpstr>概念理解</vt:lpstr>
      <vt:lpstr>面试官角度运用STAR原则</vt:lpstr>
      <vt:lpstr>求职者角度运用STAR原则</vt:lpstr>
      <vt:lpstr>应用举例</vt:lpstr>
      <vt:lpstr>PowerPoint 演示文稿</vt:lpstr>
      <vt:lpstr>作用</vt:lpstr>
      <vt:lpstr>PowerPoint 演示文稿</vt:lpstr>
      <vt:lpstr>PowerPoint 演示文稿</vt:lpstr>
      <vt:lpstr>故事启示</vt:lpstr>
      <vt:lpstr>原则简介</vt:lpstr>
      <vt:lpstr>原则简介</vt:lpstr>
      <vt:lpstr>应用案例一</vt:lpstr>
      <vt:lpstr>应用案例二</vt:lpstr>
      <vt:lpstr>应用案例三</vt:lpstr>
      <vt:lpstr>应用案例四</vt:lpstr>
      <vt:lpstr>应用案例五</vt:lpstr>
      <vt:lpstr>SMART原则·具体实现要求</vt:lpstr>
      <vt:lpstr>PowerPoint 演示文稿</vt:lpstr>
      <vt:lpstr>PDCA介绍</vt:lpstr>
      <vt:lpstr>PDCA方法</vt:lpstr>
      <vt:lpstr>八大步骤</vt:lpstr>
      <vt:lpstr>特点一</vt:lpstr>
      <vt:lpstr>特点二</vt:lpstr>
      <vt:lpstr>特点三</vt:lpstr>
      <vt:lpstr>应用·绩效管理</vt:lpstr>
      <vt:lpstr>应用·绩效管理</vt:lpstr>
      <vt:lpstr>PowerPoint 演示文稿</vt:lpstr>
      <vt:lpstr>原则介绍</vt:lpstr>
      <vt:lpstr>工作汇报应用</vt:lpstr>
      <vt:lpstr>工作汇报应用</vt:lpstr>
      <vt:lpstr>工作汇报应用</vt:lpstr>
      <vt:lpstr>工作汇报应用</vt:lpstr>
      <vt:lpstr>工作汇报应用</vt:lpstr>
      <vt:lpstr>PowerPoint 演示文稿</vt:lpstr>
      <vt:lpstr>复盘的意义，为什么要复盘 （Why）</vt:lpstr>
      <vt:lpstr>复盘需要做什么？（What）</vt:lpstr>
      <vt:lpstr>复盘具体怎么做？（How）</vt:lpstr>
      <vt:lpstr>复盘具体怎么做？（How）</vt:lpstr>
      <vt:lpstr>三、结构化思考与表达总结</vt:lpstr>
      <vt:lpstr>结构化思考与表达总结</vt:lpstr>
      <vt:lpstr>结论</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Meizwa</dc:creator>
  <cp:lastModifiedBy>Black Xie</cp:lastModifiedBy>
  <cp:revision>290</cp:revision>
  <dcterms:created xsi:type="dcterms:W3CDTF">2021-08-04T11:18:00Z</dcterms:created>
  <dcterms:modified xsi:type="dcterms:W3CDTF">2021-08-06T13:41:26Z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2052-11.1.0.10503</vt:lpwstr>
  </property>
  <property fmtid="{D5CDD505-2E9C-101B-9397-08002B2CF9AE}" pid="3" name="KSOSaveFontToCloudKey">
    <vt:lpwstr>266283112_cloud</vt:lpwstr>
  </property>
  <property fmtid="{D5CDD505-2E9C-101B-9397-08002B2CF9AE}" pid="4" name="ICV">
    <vt:lpwstr>3B77F512DBF24BCEA65684688FF92455</vt:lpwstr>
  </property>
</Properties>
</file>